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0.jpg" ContentType="image/png"/>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1" r:id="rId1"/>
  </p:sldMasterIdLst>
  <p:notesMasterIdLst>
    <p:notesMasterId r:id="rId167"/>
  </p:notesMasterIdLst>
  <p:handoutMasterIdLst>
    <p:handoutMasterId r:id="rId168"/>
  </p:handoutMasterIdLst>
  <p:sldIdLst>
    <p:sldId id="257" r:id="rId2"/>
    <p:sldId id="421" r:id="rId3"/>
    <p:sldId id="394" r:id="rId4"/>
    <p:sldId id="631" r:id="rId5"/>
    <p:sldId id="646" r:id="rId6"/>
    <p:sldId id="633" r:id="rId7"/>
    <p:sldId id="635" r:id="rId8"/>
    <p:sldId id="632" r:id="rId9"/>
    <p:sldId id="634" r:id="rId10"/>
    <p:sldId id="636" r:id="rId11"/>
    <p:sldId id="638" r:id="rId12"/>
    <p:sldId id="449" r:id="rId13"/>
    <p:sldId id="450" r:id="rId14"/>
    <p:sldId id="451" r:id="rId15"/>
    <p:sldId id="452" r:id="rId16"/>
    <p:sldId id="453" r:id="rId17"/>
    <p:sldId id="454" r:id="rId18"/>
    <p:sldId id="455" r:id="rId19"/>
    <p:sldId id="456" r:id="rId20"/>
    <p:sldId id="639" r:id="rId21"/>
    <p:sldId id="457" r:id="rId22"/>
    <p:sldId id="458" r:id="rId23"/>
    <p:sldId id="459" r:id="rId24"/>
    <p:sldId id="460" r:id="rId25"/>
    <p:sldId id="461" r:id="rId26"/>
    <p:sldId id="640" r:id="rId27"/>
    <p:sldId id="498" r:id="rId28"/>
    <p:sldId id="487" r:id="rId29"/>
    <p:sldId id="488" r:id="rId30"/>
    <p:sldId id="489" r:id="rId31"/>
    <p:sldId id="490" r:id="rId32"/>
    <p:sldId id="491" r:id="rId33"/>
    <p:sldId id="492" r:id="rId34"/>
    <p:sldId id="493" r:id="rId35"/>
    <p:sldId id="494" r:id="rId36"/>
    <p:sldId id="495" r:id="rId37"/>
    <p:sldId id="499" r:id="rId38"/>
    <p:sldId id="500" r:id="rId39"/>
    <p:sldId id="501" r:id="rId40"/>
    <p:sldId id="502" r:id="rId41"/>
    <p:sldId id="496" r:id="rId42"/>
    <p:sldId id="497" r:id="rId43"/>
    <p:sldId id="503" r:id="rId44"/>
    <p:sldId id="504" r:id="rId45"/>
    <p:sldId id="505" r:id="rId46"/>
    <p:sldId id="506" r:id="rId47"/>
    <p:sldId id="507" r:id="rId48"/>
    <p:sldId id="508" r:id="rId49"/>
    <p:sldId id="509" r:id="rId50"/>
    <p:sldId id="510" r:id="rId51"/>
    <p:sldId id="518" r:id="rId52"/>
    <p:sldId id="519" r:id="rId53"/>
    <p:sldId id="520" r:id="rId54"/>
    <p:sldId id="560" r:id="rId55"/>
    <p:sldId id="641" r:id="rId56"/>
    <p:sldId id="562" r:id="rId57"/>
    <p:sldId id="563" r:id="rId58"/>
    <p:sldId id="565" r:id="rId59"/>
    <p:sldId id="566" r:id="rId60"/>
    <p:sldId id="567" r:id="rId61"/>
    <p:sldId id="568" r:id="rId62"/>
    <p:sldId id="569" r:id="rId63"/>
    <p:sldId id="570" r:id="rId64"/>
    <p:sldId id="573" r:id="rId65"/>
    <p:sldId id="572" r:id="rId66"/>
    <p:sldId id="571" r:id="rId67"/>
    <p:sldId id="575" r:id="rId68"/>
    <p:sldId id="574" r:id="rId69"/>
    <p:sldId id="576" r:id="rId70"/>
    <p:sldId id="577" r:id="rId71"/>
    <p:sldId id="578" r:id="rId72"/>
    <p:sldId id="642" r:id="rId73"/>
    <p:sldId id="462" r:id="rId74"/>
    <p:sldId id="463" r:id="rId75"/>
    <p:sldId id="464" r:id="rId76"/>
    <p:sldId id="465" r:id="rId77"/>
    <p:sldId id="466" r:id="rId78"/>
    <p:sldId id="467" r:id="rId79"/>
    <p:sldId id="609" r:id="rId80"/>
    <p:sldId id="468" r:id="rId81"/>
    <p:sldId id="525" r:id="rId82"/>
    <p:sldId id="469" r:id="rId83"/>
    <p:sldId id="470" r:id="rId84"/>
    <p:sldId id="471" r:id="rId85"/>
    <p:sldId id="472" r:id="rId86"/>
    <p:sldId id="473" r:id="rId87"/>
    <p:sldId id="607" r:id="rId88"/>
    <p:sldId id="474" r:id="rId89"/>
    <p:sldId id="475" r:id="rId90"/>
    <p:sldId id="476" r:id="rId91"/>
    <p:sldId id="477" r:id="rId92"/>
    <p:sldId id="478" r:id="rId93"/>
    <p:sldId id="479" r:id="rId94"/>
    <p:sldId id="480" r:id="rId95"/>
    <p:sldId id="481" r:id="rId96"/>
    <p:sldId id="482" r:id="rId97"/>
    <p:sldId id="483" r:id="rId98"/>
    <p:sldId id="484" r:id="rId99"/>
    <p:sldId id="485" r:id="rId100"/>
    <p:sldId id="643" r:id="rId101"/>
    <p:sldId id="265" r:id="rId102"/>
    <p:sldId id="266" r:id="rId103"/>
    <p:sldId id="267" r:id="rId104"/>
    <p:sldId id="268" r:id="rId105"/>
    <p:sldId id="269" r:id="rId106"/>
    <p:sldId id="644" r:id="rId107"/>
    <p:sldId id="610" r:id="rId108"/>
    <p:sldId id="611" r:id="rId109"/>
    <p:sldId id="612" r:id="rId110"/>
    <p:sldId id="613" r:id="rId111"/>
    <p:sldId id="628" r:id="rId112"/>
    <p:sldId id="579" r:id="rId113"/>
    <p:sldId id="580" r:id="rId114"/>
    <p:sldId id="581" r:id="rId115"/>
    <p:sldId id="582" r:id="rId116"/>
    <p:sldId id="583" r:id="rId117"/>
    <p:sldId id="584" r:id="rId118"/>
    <p:sldId id="585" r:id="rId119"/>
    <p:sldId id="586" r:id="rId120"/>
    <p:sldId id="587" r:id="rId121"/>
    <p:sldId id="588" r:id="rId122"/>
    <p:sldId id="548" r:id="rId123"/>
    <p:sldId id="549" r:id="rId124"/>
    <p:sldId id="550" r:id="rId125"/>
    <p:sldId id="551" r:id="rId126"/>
    <p:sldId id="552" r:id="rId127"/>
    <p:sldId id="553" r:id="rId128"/>
    <p:sldId id="554" r:id="rId129"/>
    <p:sldId id="555" r:id="rId130"/>
    <p:sldId id="556" r:id="rId131"/>
    <p:sldId id="557" r:id="rId132"/>
    <p:sldId id="558" r:id="rId133"/>
    <p:sldId id="615" r:id="rId134"/>
    <p:sldId id="616" r:id="rId135"/>
    <p:sldId id="617" r:id="rId136"/>
    <p:sldId id="618" r:id="rId137"/>
    <p:sldId id="619" r:id="rId138"/>
    <p:sldId id="620" r:id="rId139"/>
    <p:sldId id="621" r:id="rId140"/>
    <p:sldId id="622" r:id="rId141"/>
    <p:sldId id="623" r:id="rId142"/>
    <p:sldId id="624" r:id="rId143"/>
    <p:sldId id="625" r:id="rId144"/>
    <p:sldId id="626" r:id="rId145"/>
    <p:sldId id="627" r:id="rId146"/>
    <p:sldId id="629" r:id="rId147"/>
    <p:sldId id="589" r:id="rId148"/>
    <p:sldId id="590" r:id="rId149"/>
    <p:sldId id="591" r:id="rId150"/>
    <p:sldId id="592" r:id="rId151"/>
    <p:sldId id="593" r:id="rId152"/>
    <p:sldId id="594" r:id="rId153"/>
    <p:sldId id="595" r:id="rId154"/>
    <p:sldId id="596" r:id="rId155"/>
    <p:sldId id="597" r:id="rId156"/>
    <p:sldId id="598" r:id="rId157"/>
    <p:sldId id="599" r:id="rId158"/>
    <p:sldId id="600" r:id="rId159"/>
    <p:sldId id="601" r:id="rId160"/>
    <p:sldId id="602" r:id="rId161"/>
    <p:sldId id="603" r:id="rId162"/>
    <p:sldId id="604" r:id="rId163"/>
    <p:sldId id="605" r:id="rId164"/>
    <p:sldId id="606" r:id="rId165"/>
    <p:sldId id="645" r:id="rId166"/>
  </p:sldIdLst>
  <p:sldSz cx="9144000" cy="6858000" type="screen4x3"/>
  <p:notesSz cx="6858000" cy="9144000"/>
  <p:defaultTextStyle>
    <a:defPPr>
      <a:defRPr lang="en-US"/>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FF8B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34" autoAdjust="0"/>
    <p:restoredTop sz="94397" autoAdjust="0"/>
  </p:normalViewPr>
  <p:slideViewPr>
    <p:cSldViewPr>
      <p:cViewPr varScale="1">
        <p:scale>
          <a:sx n="83" d="100"/>
          <a:sy n="83" d="100"/>
        </p:scale>
        <p:origin x="943"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40" d="100"/>
          <a:sy n="40" d="100"/>
        </p:scale>
        <p:origin x="-1482"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bodyPr>
          <a:lstStyle>
            <a:lvl1pPr algn="l" eaLnBrk="1" hangingPunct="1">
              <a:spcBef>
                <a:spcPct val="0"/>
              </a:spcBef>
              <a:defRPr sz="1200">
                <a:latin typeface="Tahoma" pitchFamily="34" charset="0"/>
              </a:defRPr>
            </a:lvl1pPr>
          </a:lstStyle>
          <a:p>
            <a:pPr>
              <a:defRPr/>
            </a:pPr>
            <a:endParaRPr lang="zh-CN" altLang="en-US"/>
          </a:p>
        </p:txBody>
      </p:sp>
      <p:sp>
        <p:nvSpPr>
          <p:cNvPr id="50179"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bodyPr>
          <a:lstStyle>
            <a:lvl1pPr algn="r" eaLnBrk="1" hangingPunct="1">
              <a:spcBef>
                <a:spcPct val="0"/>
              </a:spcBef>
              <a:defRPr sz="1200">
                <a:latin typeface="Tahoma" pitchFamily="34" charset="0"/>
              </a:defRPr>
            </a:lvl1pPr>
          </a:lstStyle>
          <a:p>
            <a:pPr>
              <a:defRPr/>
            </a:pPr>
            <a:fld id="{FB844CC7-D3B4-46E0-9CDB-AE08C7732AB0}" type="datetime3">
              <a:rPr lang="zh-CN" altLang="en-US"/>
              <a:pPr>
                <a:defRPr/>
              </a:pPr>
              <a:t>2021年12月8日星期三</a:t>
            </a:fld>
            <a:endParaRPr lang="en-US" altLang="zh-CN"/>
          </a:p>
        </p:txBody>
      </p:sp>
      <p:sp>
        <p:nvSpPr>
          <p:cNvPr id="50180"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none" lIns="91440" tIns="45720" rIns="91440" bIns="45720" numCol="1" anchor="b" anchorCtr="0" compatLnSpc="1">
            <a:prstTxWarp prst="textNoShape">
              <a:avLst/>
            </a:prstTxWarp>
          </a:bodyPr>
          <a:lstStyle>
            <a:lvl1pPr algn="l" eaLnBrk="1" hangingPunct="1">
              <a:spcBef>
                <a:spcPct val="0"/>
              </a:spcBef>
              <a:defRPr sz="1200">
                <a:latin typeface="Tahoma" pitchFamily="34" charset="0"/>
              </a:defRPr>
            </a:lvl1pPr>
          </a:lstStyle>
          <a:p>
            <a:pPr>
              <a:defRPr/>
            </a:pPr>
            <a:r>
              <a:rPr lang="zh-CN" altLang="en-US"/>
              <a:t>前言</a:t>
            </a:r>
            <a:endParaRPr lang="en-US" altLang="zh-CN"/>
          </a:p>
        </p:txBody>
      </p:sp>
      <p:sp>
        <p:nvSpPr>
          <p:cNvPr id="50181"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none" lIns="91440" tIns="45720" rIns="91440" bIns="45720" numCol="1" anchor="b" anchorCtr="0" compatLnSpc="1">
            <a:prstTxWarp prst="textNoShape">
              <a:avLst/>
            </a:prstTxWarp>
          </a:bodyPr>
          <a:lstStyle>
            <a:lvl1pPr algn="r" eaLnBrk="1" hangingPunct="1">
              <a:spcBef>
                <a:spcPct val="0"/>
              </a:spcBef>
              <a:defRPr sz="1200">
                <a:latin typeface="Tahoma" panose="020B0604030504040204" pitchFamily="34" charset="0"/>
              </a:defRPr>
            </a:lvl1pPr>
          </a:lstStyle>
          <a:p>
            <a:pPr>
              <a:defRPr/>
            </a:pPr>
            <a:fld id="{269BA4CB-3D86-4820-882F-75E8BB7D616C}" type="slidenum">
              <a:rPr lang="zh-CN" altLang="en-US"/>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bodyPr>
          <a:lstStyle>
            <a:lvl1pPr algn="l" eaLnBrk="1" hangingPunct="1">
              <a:spcBef>
                <a:spcPct val="0"/>
              </a:spcBef>
              <a:defRPr sz="1200">
                <a:latin typeface="Tahoma" pitchFamily="34" charset="0"/>
              </a:defRPr>
            </a:lvl1pPr>
          </a:lstStyle>
          <a:p>
            <a:pPr>
              <a:defRPr/>
            </a:pPr>
            <a:endParaRPr lang="zh-CN" altLang="en-US"/>
          </a:p>
        </p:txBody>
      </p:sp>
      <p:sp>
        <p:nvSpPr>
          <p:cNvPr id="38915" name="Rectangle 1027"/>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bodyPr>
          <a:lstStyle>
            <a:lvl1pPr algn="r" eaLnBrk="1" hangingPunct="1">
              <a:spcBef>
                <a:spcPct val="0"/>
              </a:spcBef>
              <a:defRPr sz="1200">
                <a:latin typeface="Tahoma" pitchFamily="34" charset="0"/>
              </a:defRPr>
            </a:lvl1pPr>
          </a:lstStyle>
          <a:p>
            <a:pPr>
              <a:defRPr/>
            </a:pPr>
            <a:fld id="{4D795BD1-1D80-4F68-A041-4490D663D782}" type="datetime3">
              <a:rPr lang="zh-CN" altLang="en-US"/>
              <a:pPr>
                <a:defRPr/>
              </a:pPr>
              <a:t>2021年12月8日星期三</a:t>
            </a:fld>
            <a:endParaRPr lang="en-US" altLang="zh-CN"/>
          </a:p>
        </p:txBody>
      </p:sp>
      <p:sp>
        <p:nvSpPr>
          <p:cNvPr id="8196" name="Rectangle 1028"/>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7" name="Rectangle 1029"/>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38918" name="Rectangle 1030"/>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none" lIns="91440" tIns="45720" rIns="91440" bIns="45720" numCol="1" anchor="b" anchorCtr="0" compatLnSpc="1">
            <a:prstTxWarp prst="textNoShape">
              <a:avLst/>
            </a:prstTxWarp>
          </a:bodyPr>
          <a:lstStyle>
            <a:lvl1pPr algn="l" eaLnBrk="1" hangingPunct="1">
              <a:spcBef>
                <a:spcPct val="0"/>
              </a:spcBef>
              <a:defRPr sz="1200">
                <a:latin typeface="Tahoma" pitchFamily="34" charset="0"/>
              </a:defRPr>
            </a:lvl1pPr>
          </a:lstStyle>
          <a:p>
            <a:pPr>
              <a:defRPr/>
            </a:pPr>
            <a:r>
              <a:rPr lang="zh-CN" altLang="en-US"/>
              <a:t>前言</a:t>
            </a:r>
            <a:endParaRPr lang="en-US" altLang="zh-CN"/>
          </a:p>
        </p:txBody>
      </p:sp>
      <p:sp>
        <p:nvSpPr>
          <p:cNvPr id="38919" name="Rectangle 1031"/>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none" lIns="91440" tIns="45720" rIns="91440" bIns="45720" numCol="1" anchor="b" anchorCtr="0" compatLnSpc="1">
            <a:prstTxWarp prst="textNoShape">
              <a:avLst/>
            </a:prstTxWarp>
          </a:bodyPr>
          <a:lstStyle>
            <a:lvl1pPr algn="r" eaLnBrk="1" hangingPunct="1">
              <a:spcBef>
                <a:spcPct val="0"/>
              </a:spcBef>
              <a:defRPr sz="1200">
                <a:latin typeface="Tahoma" panose="020B0604030504040204" pitchFamily="34" charset="0"/>
              </a:defRPr>
            </a:lvl1pPr>
          </a:lstStyle>
          <a:p>
            <a:pPr>
              <a:defRPr/>
            </a:pPr>
            <a:fld id="{6EA683BF-A08D-417A-A551-1B728168E6CA}"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hf hdr="0"/>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027"/>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BAE6F86D-97D0-464A-9667-3A4C81B9EB2B}" type="datetime3">
              <a:rPr lang="zh-CN" altLang="en-US" smtClean="0">
                <a:latin typeface="Tahoma" panose="020B0604030504040204" pitchFamily="34" charset="0"/>
              </a:rPr>
              <a:pPr>
                <a:spcBef>
                  <a:spcPct val="0"/>
                </a:spcBef>
              </a:pPr>
              <a:t>2021年12月8日星期三</a:t>
            </a:fld>
            <a:endParaRPr lang="en-US" altLang="zh-CN">
              <a:latin typeface="Tahoma" panose="020B0604030504040204" pitchFamily="34" charset="0"/>
            </a:endParaRPr>
          </a:p>
        </p:txBody>
      </p:sp>
      <p:sp>
        <p:nvSpPr>
          <p:cNvPr id="11267" name="Rectangle 103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r>
              <a:rPr lang="zh-CN" altLang="en-US">
                <a:latin typeface="Tahoma" panose="020B0604030504040204" pitchFamily="34" charset="0"/>
              </a:rPr>
              <a:t>前言</a:t>
            </a:r>
            <a:endParaRPr lang="en-US" altLang="zh-CN">
              <a:latin typeface="Tahoma" panose="020B0604030504040204" pitchFamily="34" charset="0"/>
            </a:endParaRPr>
          </a:p>
        </p:txBody>
      </p:sp>
      <p:sp>
        <p:nvSpPr>
          <p:cNvPr id="11268"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9C00D505-A96D-4A32-8D64-C1BE6D2025A6}" type="slidenum">
              <a:rPr lang="zh-CN" altLang="en-US" smtClean="0">
                <a:latin typeface="Tahoma" panose="020B0604030504040204" pitchFamily="34" charset="0"/>
              </a:rPr>
              <a:pPr>
                <a:spcBef>
                  <a:spcPct val="0"/>
                </a:spcBef>
              </a:pPr>
              <a:t>1</a:t>
            </a:fld>
            <a:endParaRPr lang="en-US" altLang="zh-CN">
              <a:latin typeface="Tahoma" panose="020B0604030504040204" pitchFamily="34" charset="0"/>
            </a:endParaRPr>
          </a:p>
        </p:txBody>
      </p:sp>
      <p:sp>
        <p:nvSpPr>
          <p:cNvPr id="11269" name="Rectangle 2"/>
          <p:cNvSpPr>
            <a:spLocks noGrp="1" noRot="1" noChangeAspect="1" noChangeArrowheads="1" noTextEdit="1"/>
          </p:cNvSpPr>
          <p:nvPr>
            <p:ph type="sldImg"/>
          </p:nvPr>
        </p:nvSpPr>
        <p:spPr>
          <a:ln/>
        </p:spPr>
      </p:sp>
      <p:sp>
        <p:nvSpPr>
          <p:cNvPr id="1127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a:ln/>
        </p:spPr>
      </p:sp>
      <p:sp>
        <p:nvSpPr>
          <p:cNvPr id="235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Avro</a:t>
            </a:r>
            <a:r>
              <a:rPr lang="zh-CN" altLang="en-US"/>
              <a:t>是一个独立于编程语言的数据序列化系统。这个项目由</a:t>
            </a:r>
            <a:r>
              <a:rPr lang="en-US" altLang="zh-CN"/>
              <a:t>Ddoug Cutting</a:t>
            </a:r>
            <a:r>
              <a:rPr lang="zh-CN" altLang="en-US"/>
              <a:t>（</a:t>
            </a:r>
            <a:r>
              <a:rPr lang="en-US" altLang="zh-CN"/>
              <a:t>Hadoop</a:t>
            </a:r>
            <a:r>
              <a:rPr lang="zh-CN" altLang="en-US"/>
              <a:t>之父）创建，目标是解决</a:t>
            </a:r>
            <a:r>
              <a:rPr lang="en-US" altLang="zh-CN"/>
              <a:t>Hadoop</a:t>
            </a:r>
            <a:r>
              <a:rPr lang="zh-CN" altLang="en-US"/>
              <a:t>中</a:t>
            </a:r>
            <a:r>
              <a:rPr lang="en-US" altLang="zh-CN"/>
              <a:t>Writable</a:t>
            </a:r>
            <a:r>
              <a:rPr lang="zh-CN" altLang="en-US"/>
              <a:t>类型缺乏语言的可移植性的不足。</a:t>
            </a:r>
            <a:r>
              <a:rPr lang="en-US" altLang="zh-CN"/>
              <a:t>Avro</a:t>
            </a:r>
            <a:r>
              <a:rPr lang="zh-CN" altLang="en-US"/>
              <a:t>模式通常采用</a:t>
            </a:r>
            <a:r>
              <a:rPr lang="en-US" altLang="zh-CN"/>
              <a:t>JSON</a:t>
            </a:r>
            <a:r>
              <a:rPr lang="zh-CN" altLang="en-US"/>
              <a:t>来写，数据则采用二进制格式编码，也可采用基于</a:t>
            </a:r>
            <a:r>
              <a:rPr lang="en-US" altLang="zh-CN"/>
              <a:t>JSON</a:t>
            </a:r>
            <a:r>
              <a:rPr lang="zh-CN" altLang="en-US"/>
              <a:t>的数据编码方式。</a:t>
            </a:r>
          </a:p>
        </p:txBody>
      </p:sp>
      <p:sp>
        <p:nvSpPr>
          <p:cNvPr id="23556"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794D83F8-FB7D-448E-AFE7-BD56C37B8F4B}" type="datetime3">
              <a:rPr lang="zh-CN" altLang="en-US" sz="1200" smtClean="0">
                <a:latin typeface="Tahoma" panose="020B0604030504040204" pitchFamily="34" charset="0"/>
              </a:rPr>
              <a:pPr/>
              <a:t>2021年12月8日星期三</a:t>
            </a:fld>
            <a:endParaRPr lang="en-US" altLang="zh-CN" sz="1200">
              <a:latin typeface="Tahoma" panose="020B0604030504040204" pitchFamily="34" charset="0"/>
            </a:endParaRPr>
          </a:p>
        </p:txBody>
      </p:sp>
      <p:sp>
        <p:nvSpPr>
          <p:cNvPr id="23557" name="页脚占位符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200">
                <a:latin typeface="Tahoma" panose="020B0604030504040204" pitchFamily="34" charset="0"/>
              </a:rPr>
              <a:t>前言</a:t>
            </a:r>
            <a:endParaRPr lang="en-US" altLang="zh-CN" sz="1200">
              <a:latin typeface="Tahoma" panose="020B0604030504040204" pitchFamily="34" charset="0"/>
            </a:endParaRPr>
          </a:p>
        </p:txBody>
      </p:sp>
      <p:sp>
        <p:nvSpPr>
          <p:cNvPr id="23558" name="灯片编号占位符 5"/>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1EB916B5-AFCE-4C8B-AE32-D1EFC3ACA049}" type="slidenum">
              <a:rPr lang="zh-CN" altLang="en-US" sz="1200" smtClean="0">
                <a:latin typeface="Tahoma" panose="020B0604030504040204" pitchFamily="34" charset="0"/>
              </a:rPr>
              <a:pPr/>
              <a:t>15</a:t>
            </a:fld>
            <a:endParaRPr lang="en-US" altLang="zh-CN" sz="1200">
              <a:latin typeface="Tahoma" panose="020B060403050404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a:ln/>
        </p:spPr>
      </p:sp>
      <p:sp>
        <p:nvSpPr>
          <p:cNvPr id="276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7652"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898F7F2-E896-463A-BBB3-3B2B3A1D71BC}" type="datetime3">
              <a:rPr lang="zh-CN" altLang="en-US" sz="1200" smtClean="0">
                <a:latin typeface="Tahoma" panose="020B0604030504040204" pitchFamily="34" charset="0"/>
              </a:rPr>
              <a:pPr/>
              <a:t>2021年12月8日星期三</a:t>
            </a:fld>
            <a:endParaRPr lang="en-US" altLang="zh-CN" sz="1200">
              <a:latin typeface="Tahoma" panose="020B0604030504040204" pitchFamily="34" charset="0"/>
            </a:endParaRPr>
          </a:p>
        </p:txBody>
      </p:sp>
      <p:sp>
        <p:nvSpPr>
          <p:cNvPr id="27653" name="页脚占位符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200">
                <a:latin typeface="Tahoma" panose="020B0604030504040204" pitchFamily="34" charset="0"/>
              </a:rPr>
              <a:t>前言</a:t>
            </a:r>
            <a:endParaRPr lang="en-US" altLang="zh-CN" sz="1200">
              <a:latin typeface="Tahoma" panose="020B0604030504040204" pitchFamily="34" charset="0"/>
            </a:endParaRPr>
          </a:p>
        </p:txBody>
      </p:sp>
      <p:sp>
        <p:nvSpPr>
          <p:cNvPr id="27654" name="灯片编号占位符 5"/>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1BA664AB-6C1A-4C27-B771-AC476C610D59}" type="slidenum">
              <a:rPr lang="zh-CN" altLang="en-US" sz="1200" smtClean="0">
                <a:latin typeface="Tahoma" panose="020B0604030504040204" pitchFamily="34" charset="0"/>
              </a:rPr>
              <a:pPr/>
              <a:t>120</a:t>
            </a:fld>
            <a:endParaRPr lang="en-US" altLang="zh-CN" sz="1200">
              <a:latin typeface="Tahoma" panose="020B0604030504040204" pitchFamily="34" charset="0"/>
            </a:endParaRPr>
          </a:p>
        </p:txBody>
      </p:sp>
    </p:spTree>
    <p:extLst>
      <p:ext uri="{BB962C8B-B14F-4D97-AF65-F5344CB8AC3E}">
        <p14:creationId xmlns:p14="http://schemas.microsoft.com/office/powerpoint/2010/main" val="1771178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AutoShape 7"/>
          <p:cNvSpPr>
            <a:spLocks noChangeArrowheads="1"/>
          </p:cNvSpPr>
          <p:nvPr/>
        </p:nvSpPr>
        <p:spPr bwMode="auto">
          <a:xfrm rot="20940000">
            <a:off x="1828800" y="304800"/>
            <a:ext cx="457200" cy="457200"/>
          </a:xfrm>
          <a:prstGeom prst="star5">
            <a:avLst/>
          </a:prstGeom>
          <a:gradFill rotWithShape="0">
            <a:gsLst>
              <a:gs pos="0">
                <a:schemeClr val="bg1">
                  <a:gamma/>
                  <a:shade val="46275"/>
                  <a:invGamma/>
                </a:schemeClr>
              </a:gs>
              <a:gs pos="100000">
                <a:schemeClr val="bg1"/>
              </a:gs>
            </a:gsLst>
            <a:path path="shape">
              <a:fillToRect l="50000" t="50000" r="50000" b="50000"/>
            </a:path>
          </a:gradFill>
          <a:ln w="9525">
            <a:noFill/>
            <a:miter lim="800000"/>
            <a:headEnd/>
            <a:tailEnd/>
          </a:ln>
          <a:effectLst/>
        </p:spPr>
        <p:txBody>
          <a:bodyPr wrap="none" lIns="92075" tIns="46038" rIns="92075" bIns="46038" anchor="ctr"/>
          <a:lstStyle/>
          <a:p>
            <a:pPr eaLnBrk="1" hangingPunct="1">
              <a:spcBef>
                <a:spcPct val="50000"/>
              </a:spcBef>
              <a:defRPr/>
            </a:pPr>
            <a:endParaRPr lang="zh-CN" altLang="en-US"/>
          </a:p>
        </p:txBody>
      </p:sp>
      <p:sp>
        <p:nvSpPr>
          <p:cNvPr id="5" name="AutoShape 8"/>
          <p:cNvSpPr>
            <a:spLocks noChangeArrowheads="1"/>
          </p:cNvSpPr>
          <p:nvPr/>
        </p:nvSpPr>
        <p:spPr bwMode="auto">
          <a:xfrm>
            <a:off x="2609850" y="171450"/>
            <a:ext cx="419100" cy="419100"/>
          </a:xfrm>
          <a:prstGeom prst="star5">
            <a:avLst/>
          </a:prstGeom>
          <a:gradFill rotWithShape="0">
            <a:gsLst>
              <a:gs pos="0">
                <a:schemeClr val="bg1">
                  <a:gamma/>
                  <a:shade val="46275"/>
                  <a:invGamma/>
                </a:schemeClr>
              </a:gs>
              <a:gs pos="100000">
                <a:schemeClr val="bg1"/>
              </a:gs>
            </a:gsLst>
            <a:path path="shape">
              <a:fillToRect l="50000" t="50000" r="50000" b="50000"/>
            </a:path>
          </a:gradFill>
          <a:ln w="9525">
            <a:noFill/>
            <a:miter lim="800000"/>
            <a:headEnd/>
            <a:tailEnd/>
          </a:ln>
          <a:effectLst/>
        </p:spPr>
        <p:txBody>
          <a:bodyPr wrap="none" lIns="92075" tIns="46038" rIns="92075" bIns="46038" anchor="ctr"/>
          <a:lstStyle/>
          <a:p>
            <a:pPr eaLnBrk="1" hangingPunct="1">
              <a:spcBef>
                <a:spcPct val="50000"/>
              </a:spcBef>
              <a:defRPr/>
            </a:pPr>
            <a:endParaRPr lang="zh-CN" altLang="en-US"/>
          </a:p>
        </p:txBody>
      </p:sp>
      <p:sp>
        <p:nvSpPr>
          <p:cNvPr id="6" name="AutoShape 9"/>
          <p:cNvSpPr>
            <a:spLocks noChangeArrowheads="1"/>
          </p:cNvSpPr>
          <p:nvPr/>
        </p:nvSpPr>
        <p:spPr bwMode="auto">
          <a:xfrm rot="20940000">
            <a:off x="1752600" y="228600"/>
            <a:ext cx="457200" cy="457200"/>
          </a:xfrm>
          <a:prstGeom prst="star5">
            <a:avLst/>
          </a:prstGeom>
          <a:gradFill rotWithShape="0">
            <a:gsLst>
              <a:gs pos="0">
                <a:schemeClr val="hlink"/>
              </a:gs>
              <a:gs pos="100000">
                <a:schemeClr val="hlink">
                  <a:gamma/>
                  <a:shade val="46275"/>
                  <a:invGamma/>
                </a:schemeClr>
              </a:gs>
            </a:gsLst>
            <a:path path="shape">
              <a:fillToRect l="50000" t="50000" r="50000" b="50000"/>
            </a:path>
          </a:gradFill>
          <a:ln w="9525">
            <a:noFill/>
            <a:miter lim="800000"/>
            <a:headEnd/>
            <a:tailEnd/>
          </a:ln>
          <a:effectLst/>
        </p:spPr>
        <p:txBody>
          <a:bodyPr wrap="none" lIns="92075" tIns="46038" rIns="92075" bIns="46038" anchor="ctr"/>
          <a:lstStyle/>
          <a:p>
            <a:pPr eaLnBrk="1" hangingPunct="1">
              <a:spcBef>
                <a:spcPct val="50000"/>
              </a:spcBef>
              <a:defRPr/>
            </a:pPr>
            <a:endParaRPr lang="zh-CN" altLang="en-US"/>
          </a:p>
        </p:txBody>
      </p:sp>
      <p:sp>
        <p:nvSpPr>
          <p:cNvPr id="7" name="AutoShape 10"/>
          <p:cNvSpPr>
            <a:spLocks noChangeArrowheads="1"/>
          </p:cNvSpPr>
          <p:nvPr/>
        </p:nvSpPr>
        <p:spPr bwMode="auto">
          <a:xfrm>
            <a:off x="2533650" y="19050"/>
            <a:ext cx="419100" cy="419100"/>
          </a:xfrm>
          <a:prstGeom prst="star5">
            <a:avLst/>
          </a:prstGeom>
          <a:gradFill rotWithShape="0">
            <a:gsLst>
              <a:gs pos="0">
                <a:schemeClr val="hlink"/>
              </a:gs>
              <a:gs pos="100000">
                <a:schemeClr val="hlink">
                  <a:gamma/>
                  <a:shade val="46275"/>
                  <a:invGamma/>
                </a:schemeClr>
              </a:gs>
            </a:gsLst>
            <a:path path="shape">
              <a:fillToRect l="50000" t="50000" r="50000" b="50000"/>
            </a:path>
          </a:gradFill>
          <a:ln w="9525">
            <a:noFill/>
            <a:miter lim="800000"/>
            <a:headEnd/>
            <a:tailEnd/>
          </a:ln>
          <a:effectLst/>
        </p:spPr>
        <p:txBody>
          <a:bodyPr wrap="none" lIns="92075" tIns="46038" rIns="92075" bIns="46038" anchor="ctr"/>
          <a:lstStyle/>
          <a:p>
            <a:pPr eaLnBrk="1" hangingPunct="1">
              <a:spcBef>
                <a:spcPct val="50000"/>
              </a:spcBef>
              <a:defRPr/>
            </a:pPr>
            <a:endParaRPr lang="zh-CN" altLang="en-US"/>
          </a:p>
        </p:txBody>
      </p:sp>
      <p:grpSp>
        <p:nvGrpSpPr>
          <p:cNvPr id="8" name="Group 11"/>
          <p:cNvGrpSpPr>
            <a:grpSpLocks/>
          </p:cNvGrpSpPr>
          <p:nvPr/>
        </p:nvGrpSpPr>
        <p:grpSpPr bwMode="auto">
          <a:xfrm>
            <a:off x="6934200" y="5181600"/>
            <a:ext cx="2033588" cy="1219200"/>
            <a:chOff x="4368" y="3264"/>
            <a:chExt cx="1281" cy="768"/>
          </a:xfrm>
        </p:grpSpPr>
        <p:sp>
          <p:nvSpPr>
            <p:cNvPr id="9" name="AutoShape 12"/>
            <p:cNvSpPr>
              <a:spLocks noChangeArrowheads="1"/>
            </p:cNvSpPr>
            <p:nvPr/>
          </p:nvSpPr>
          <p:spPr bwMode="auto">
            <a:xfrm rot="20940000">
              <a:off x="4368" y="3681"/>
              <a:ext cx="288" cy="288"/>
            </a:xfrm>
            <a:prstGeom prst="star5">
              <a:avLst/>
            </a:prstGeom>
            <a:gradFill rotWithShape="0">
              <a:gsLst>
                <a:gs pos="0">
                  <a:schemeClr val="bg1">
                    <a:gamma/>
                    <a:shade val="46275"/>
                    <a:invGamma/>
                  </a:schemeClr>
                </a:gs>
                <a:gs pos="100000">
                  <a:schemeClr val="bg1"/>
                </a:gs>
              </a:gsLst>
              <a:path path="shape">
                <a:fillToRect l="50000" t="50000" r="50000" b="50000"/>
              </a:path>
            </a:gradFill>
            <a:ln w="9525">
              <a:noFill/>
              <a:miter lim="800000"/>
              <a:headEnd/>
              <a:tailEnd/>
            </a:ln>
            <a:effectLst/>
          </p:spPr>
          <p:txBody>
            <a:bodyPr wrap="none" lIns="92075" tIns="46038" rIns="92075" bIns="46038" anchor="ctr"/>
            <a:lstStyle/>
            <a:p>
              <a:pPr eaLnBrk="1" hangingPunct="1">
                <a:spcBef>
                  <a:spcPct val="50000"/>
                </a:spcBef>
                <a:defRPr/>
              </a:pPr>
              <a:endParaRPr lang="zh-CN" altLang="en-US"/>
            </a:p>
          </p:txBody>
        </p:sp>
        <p:sp>
          <p:nvSpPr>
            <p:cNvPr id="10" name="AutoShape 13"/>
            <p:cNvSpPr>
              <a:spLocks noChangeArrowheads="1"/>
            </p:cNvSpPr>
            <p:nvPr/>
          </p:nvSpPr>
          <p:spPr bwMode="auto">
            <a:xfrm>
              <a:off x="4845" y="3324"/>
              <a:ext cx="264" cy="264"/>
            </a:xfrm>
            <a:prstGeom prst="star5">
              <a:avLst/>
            </a:prstGeom>
            <a:gradFill rotWithShape="0">
              <a:gsLst>
                <a:gs pos="0">
                  <a:schemeClr val="bg1">
                    <a:gamma/>
                    <a:shade val="46275"/>
                    <a:invGamma/>
                  </a:schemeClr>
                </a:gs>
                <a:gs pos="100000">
                  <a:schemeClr val="bg1"/>
                </a:gs>
              </a:gsLst>
              <a:path path="shape">
                <a:fillToRect l="50000" t="50000" r="50000" b="50000"/>
              </a:path>
            </a:gradFill>
            <a:ln w="9525">
              <a:noFill/>
              <a:miter lim="800000"/>
              <a:headEnd/>
              <a:tailEnd/>
            </a:ln>
            <a:effectLst/>
          </p:spPr>
          <p:txBody>
            <a:bodyPr wrap="none" lIns="92075" tIns="46038" rIns="92075" bIns="46038" anchor="ctr"/>
            <a:lstStyle/>
            <a:p>
              <a:pPr eaLnBrk="1" hangingPunct="1">
                <a:spcBef>
                  <a:spcPct val="50000"/>
                </a:spcBef>
                <a:defRPr/>
              </a:pPr>
              <a:endParaRPr lang="zh-CN" altLang="en-US"/>
            </a:p>
          </p:txBody>
        </p:sp>
        <p:sp>
          <p:nvSpPr>
            <p:cNvPr id="11" name="AutoShape 14"/>
            <p:cNvSpPr>
              <a:spLocks noChangeArrowheads="1"/>
            </p:cNvSpPr>
            <p:nvPr/>
          </p:nvSpPr>
          <p:spPr bwMode="auto">
            <a:xfrm rot="1320000">
              <a:off x="5217" y="3264"/>
              <a:ext cx="384" cy="384"/>
            </a:xfrm>
            <a:prstGeom prst="star5">
              <a:avLst/>
            </a:prstGeom>
            <a:gradFill rotWithShape="0">
              <a:gsLst>
                <a:gs pos="0">
                  <a:schemeClr val="bg1">
                    <a:gamma/>
                    <a:shade val="46275"/>
                    <a:invGamma/>
                  </a:schemeClr>
                </a:gs>
                <a:gs pos="100000">
                  <a:schemeClr val="bg1"/>
                </a:gs>
              </a:gsLst>
              <a:path path="shape">
                <a:fillToRect l="50000" t="50000" r="50000" b="50000"/>
              </a:path>
            </a:gradFill>
            <a:ln w="9525">
              <a:noFill/>
              <a:miter lim="800000"/>
              <a:headEnd/>
              <a:tailEnd/>
            </a:ln>
            <a:effectLst/>
          </p:spPr>
          <p:txBody>
            <a:bodyPr wrap="none" lIns="92075" tIns="46038" rIns="92075" bIns="46038" anchor="ctr"/>
            <a:lstStyle/>
            <a:p>
              <a:pPr eaLnBrk="1" hangingPunct="1">
                <a:spcBef>
                  <a:spcPct val="50000"/>
                </a:spcBef>
                <a:defRPr/>
              </a:pPr>
              <a:endParaRPr lang="zh-CN" altLang="en-US"/>
            </a:p>
          </p:txBody>
        </p:sp>
        <p:sp>
          <p:nvSpPr>
            <p:cNvPr id="12" name="AutoShape 15"/>
            <p:cNvSpPr>
              <a:spLocks noChangeArrowheads="1"/>
            </p:cNvSpPr>
            <p:nvPr/>
          </p:nvSpPr>
          <p:spPr bwMode="auto">
            <a:xfrm rot="20940000">
              <a:off x="4449" y="3744"/>
              <a:ext cx="288" cy="288"/>
            </a:xfrm>
            <a:prstGeom prst="star5">
              <a:avLst/>
            </a:prstGeom>
            <a:gradFill rotWithShape="0">
              <a:gsLst>
                <a:gs pos="0">
                  <a:schemeClr val="hlink"/>
                </a:gs>
                <a:gs pos="100000">
                  <a:schemeClr val="hlink">
                    <a:gamma/>
                    <a:shade val="46275"/>
                    <a:invGamma/>
                  </a:schemeClr>
                </a:gs>
              </a:gsLst>
              <a:path path="shape">
                <a:fillToRect l="50000" t="50000" r="50000" b="50000"/>
              </a:path>
            </a:gradFill>
            <a:ln w="9525">
              <a:noFill/>
              <a:miter lim="800000"/>
              <a:headEnd/>
              <a:tailEnd/>
            </a:ln>
            <a:effectLst/>
          </p:spPr>
          <p:txBody>
            <a:bodyPr wrap="none" lIns="92075" tIns="46038" rIns="92075" bIns="46038" anchor="ctr"/>
            <a:lstStyle/>
            <a:p>
              <a:pPr eaLnBrk="1" hangingPunct="1">
                <a:spcBef>
                  <a:spcPct val="50000"/>
                </a:spcBef>
                <a:defRPr/>
              </a:pPr>
              <a:endParaRPr lang="zh-CN" altLang="en-US"/>
            </a:p>
          </p:txBody>
        </p:sp>
        <p:sp>
          <p:nvSpPr>
            <p:cNvPr id="13" name="AutoShape 16"/>
            <p:cNvSpPr>
              <a:spLocks noChangeArrowheads="1"/>
            </p:cNvSpPr>
            <p:nvPr/>
          </p:nvSpPr>
          <p:spPr bwMode="auto">
            <a:xfrm>
              <a:off x="4893" y="3372"/>
              <a:ext cx="264" cy="264"/>
            </a:xfrm>
            <a:prstGeom prst="star5">
              <a:avLst/>
            </a:prstGeom>
            <a:gradFill rotWithShape="0">
              <a:gsLst>
                <a:gs pos="0">
                  <a:schemeClr val="hlink"/>
                </a:gs>
                <a:gs pos="100000">
                  <a:schemeClr val="hlink">
                    <a:gamma/>
                    <a:shade val="46275"/>
                    <a:invGamma/>
                  </a:schemeClr>
                </a:gs>
              </a:gsLst>
              <a:path path="shape">
                <a:fillToRect l="50000" t="50000" r="50000" b="50000"/>
              </a:path>
            </a:gradFill>
            <a:ln w="9525">
              <a:noFill/>
              <a:miter lim="800000"/>
              <a:headEnd/>
              <a:tailEnd/>
            </a:ln>
            <a:effectLst/>
          </p:spPr>
          <p:txBody>
            <a:bodyPr wrap="none" lIns="92075" tIns="46038" rIns="92075" bIns="46038" anchor="ctr"/>
            <a:lstStyle/>
            <a:p>
              <a:pPr eaLnBrk="1" hangingPunct="1">
                <a:spcBef>
                  <a:spcPct val="50000"/>
                </a:spcBef>
                <a:defRPr/>
              </a:pPr>
              <a:endParaRPr lang="zh-CN" altLang="en-US"/>
            </a:p>
          </p:txBody>
        </p:sp>
        <p:sp>
          <p:nvSpPr>
            <p:cNvPr id="14" name="AutoShape 17"/>
            <p:cNvSpPr>
              <a:spLocks noChangeArrowheads="1"/>
            </p:cNvSpPr>
            <p:nvPr/>
          </p:nvSpPr>
          <p:spPr bwMode="auto">
            <a:xfrm rot="1320000">
              <a:off x="5265" y="3360"/>
              <a:ext cx="384" cy="384"/>
            </a:xfrm>
            <a:prstGeom prst="star5">
              <a:avLst/>
            </a:prstGeom>
            <a:gradFill rotWithShape="0">
              <a:gsLst>
                <a:gs pos="0">
                  <a:schemeClr val="hlink"/>
                </a:gs>
                <a:gs pos="100000">
                  <a:schemeClr val="hlink">
                    <a:gamma/>
                    <a:shade val="46275"/>
                    <a:invGamma/>
                  </a:schemeClr>
                </a:gs>
              </a:gsLst>
              <a:path path="shape">
                <a:fillToRect l="50000" t="50000" r="50000" b="50000"/>
              </a:path>
            </a:gradFill>
            <a:ln w="9525">
              <a:noFill/>
              <a:miter lim="800000"/>
              <a:headEnd/>
              <a:tailEnd/>
            </a:ln>
            <a:effectLst/>
          </p:spPr>
          <p:txBody>
            <a:bodyPr wrap="none" lIns="92075" tIns="46038" rIns="92075" bIns="46038" anchor="ctr"/>
            <a:lstStyle/>
            <a:p>
              <a:pPr eaLnBrk="1" hangingPunct="1">
                <a:spcBef>
                  <a:spcPct val="50000"/>
                </a:spcBef>
                <a:defRPr/>
              </a:pPr>
              <a:endParaRPr lang="zh-CN" altLang="en-US"/>
            </a:p>
          </p:txBody>
        </p:sp>
      </p:grpSp>
      <p:sp>
        <p:nvSpPr>
          <p:cNvPr id="15" name="AutoShape 18"/>
          <p:cNvSpPr>
            <a:spLocks noChangeArrowheads="1"/>
          </p:cNvSpPr>
          <p:nvPr/>
        </p:nvSpPr>
        <p:spPr bwMode="auto">
          <a:xfrm rot="1320000">
            <a:off x="168275" y="244475"/>
            <a:ext cx="882650" cy="882650"/>
          </a:xfrm>
          <a:prstGeom prst="star5">
            <a:avLst/>
          </a:prstGeom>
          <a:gradFill rotWithShape="0">
            <a:gsLst>
              <a:gs pos="0">
                <a:schemeClr val="hlink"/>
              </a:gs>
              <a:gs pos="100000">
                <a:schemeClr val="hlink">
                  <a:gamma/>
                  <a:shade val="46275"/>
                  <a:invGamma/>
                </a:schemeClr>
              </a:gs>
            </a:gsLst>
            <a:path path="shape">
              <a:fillToRect l="50000" t="50000" r="50000" b="50000"/>
            </a:path>
          </a:gradFill>
          <a:ln w="9525">
            <a:noFill/>
            <a:miter lim="800000"/>
            <a:headEnd/>
            <a:tailEnd/>
          </a:ln>
          <a:effectLst/>
        </p:spPr>
        <p:txBody>
          <a:bodyPr wrap="none" lIns="92075" tIns="46038" rIns="92075" bIns="46038" anchor="ctr"/>
          <a:lstStyle/>
          <a:p>
            <a:pPr eaLnBrk="1" hangingPunct="1">
              <a:spcBef>
                <a:spcPct val="50000"/>
              </a:spcBef>
              <a:defRPr/>
            </a:pPr>
            <a:endParaRPr lang="zh-CN" altLang="en-US"/>
          </a:p>
        </p:txBody>
      </p:sp>
      <p:sp>
        <p:nvSpPr>
          <p:cNvPr id="52226" name="Rectangle 2"/>
          <p:cNvSpPr>
            <a:spLocks noGrp="1" noChangeArrowheads="1"/>
          </p:cNvSpPr>
          <p:nvPr>
            <p:ph type="subTitle" sz="quarter" idx="1"/>
          </p:nvPr>
        </p:nvSpPr>
        <p:spPr>
          <a:xfrm>
            <a:off x="1371600" y="2667000"/>
            <a:ext cx="6400800" cy="3276600"/>
          </a:xfrm>
        </p:spPr>
        <p:txBody>
          <a:bodyPr anchor="ctr"/>
          <a:lstStyle>
            <a:lvl1pPr marL="0" indent="0" algn="ctr">
              <a:buFont typeface="Wingdings" pitchFamily="2" charset="2"/>
              <a:buNone/>
              <a:defRPr/>
            </a:lvl1pPr>
          </a:lstStyle>
          <a:p>
            <a:r>
              <a:rPr lang="zh-CN" altLang="en-US"/>
              <a:t>单击此处编辑母版副标题样式</a:t>
            </a:r>
          </a:p>
        </p:txBody>
      </p:sp>
      <p:sp>
        <p:nvSpPr>
          <p:cNvPr id="52230" name="Rectangle 6"/>
          <p:cNvSpPr>
            <a:spLocks noGrp="1" noChangeArrowheads="1"/>
          </p:cNvSpPr>
          <p:nvPr>
            <p:ph type="ctrTitle" sz="quarter"/>
          </p:nvPr>
        </p:nvSpPr>
        <p:spPr>
          <a:xfrm>
            <a:off x="685800" y="914400"/>
            <a:ext cx="7772400" cy="1143000"/>
          </a:xfrm>
        </p:spPr>
        <p:txBody>
          <a:bodyPr/>
          <a:lstStyle>
            <a:lvl1pPr algn="ctr">
              <a:defRPr/>
            </a:lvl1pPr>
          </a:lstStyle>
          <a:p>
            <a:r>
              <a:rPr lang="zh-CN" altLang="en-US"/>
              <a:t>单击此处编辑母版标题样式</a:t>
            </a:r>
          </a:p>
        </p:txBody>
      </p:sp>
      <p:sp>
        <p:nvSpPr>
          <p:cNvPr id="16" name="Rectangle 3"/>
          <p:cNvSpPr>
            <a:spLocks noGrp="1" noChangeArrowheads="1"/>
          </p:cNvSpPr>
          <p:nvPr>
            <p:ph type="dt" sz="quarter" idx="10"/>
          </p:nvPr>
        </p:nvSpPr>
        <p:spPr>
          <a:xfrm>
            <a:off x="76200" y="6323013"/>
            <a:ext cx="1905000" cy="457200"/>
          </a:xfrm>
        </p:spPr>
        <p:txBody>
          <a:bodyPr/>
          <a:lstStyle>
            <a:lvl1pPr>
              <a:defRPr sz="1400">
                <a:solidFill>
                  <a:schemeClr val="tx1"/>
                </a:solidFill>
                <a:latin typeface="Times New Roman" pitchFamily="18" charset="0"/>
                <a:ea typeface="宋体" pitchFamily="2" charset="-122"/>
              </a:defRPr>
            </a:lvl1pPr>
          </a:lstStyle>
          <a:p>
            <a:pPr>
              <a:defRPr/>
            </a:pPr>
            <a:fld id="{E558A623-47A8-4F2D-B4E0-49520B44F771}" type="datetime3">
              <a:rPr lang="zh-CN" altLang="en-US"/>
              <a:pPr>
                <a:defRPr/>
              </a:pPr>
              <a:t>2021年12月8日星期三</a:t>
            </a:fld>
            <a:endParaRPr lang="en-US" altLang="zh-CN"/>
          </a:p>
        </p:txBody>
      </p:sp>
      <p:sp>
        <p:nvSpPr>
          <p:cNvPr id="17" name="Rectangle 4"/>
          <p:cNvSpPr>
            <a:spLocks noGrp="1" noChangeArrowheads="1"/>
          </p:cNvSpPr>
          <p:nvPr>
            <p:ph type="ftr" sz="quarter" idx="11"/>
          </p:nvPr>
        </p:nvSpPr>
        <p:spPr>
          <a:xfrm>
            <a:off x="3124200" y="6324600"/>
            <a:ext cx="2895600" cy="457200"/>
          </a:xfrm>
          <a:prstGeom prst="rect">
            <a:avLst/>
          </a:prstGeom>
        </p:spPr>
        <p:txBody>
          <a:bodyPr wrap="none" lIns="92075" tIns="46038" rIns="92075" bIns="46038" anchor="ctr"/>
          <a:lstStyle>
            <a:lvl1pPr algn="ctr" eaLnBrk="1" hangingPunct="1">
              <a:spcBef>
                <a:spcPct val="50000"/>
              </a:spcBef>
              <a:defRPr kumimoji="1" sz="1400">
                <a:solidFill>
                  <a:schemeClr val="tx1"/>
                </a:solidFill>
                <a:latin typeface="Times New Roman" pitchFamily="18" charset="0"/>
                <a:ea typeface="宋体" pitchFamily="2" charset="-122"/>
              </a:defRPr>
            </a:lvl1pPr>
          </a:lstStyle>
          <a:p>
            <a:pPr>
              <a:defRPr/>
            </a:pPr>
            <a:r>
              <a:rPr lang="zh-CN" altLang="en-US"/>
              <a:t>数据库系统概念----前言</a:t>
            </a:r>
            <a:endParaRPr lang="en-US" altLang="zh-CN"/>
          </a:p>
        </p:txBody>
      </p:sp>
      <p:sp>
        <p:nvSpPr>
          <p:cNvPr id="18" name="Rectangle 5"/>
          <p:cNvSpPr>
            <a:spLocks noGrp="1" noChangeArrowheads="1"/>
          </p:cNvSpPr>
          <p:nvPr>
            <p:ph type="sldNum" sz="quarter" idx="12"/>
          </p:nvPr>
        </p:nvSpPr>
        <p:spPr>
          <a:xfrm>
            <a:off x="7162800" y="6324600"/>
            <a:ext cx="1905000" cy="457200"/>
          </a:xfrm>
          <a:ln w="9525"/>
        </p:spPr>
        <p:txBody>
          <a:bodyPr/>
          <a:lstStyle>
            <a:lvl1pPr algn="r">
              <a:defRPr sz="1400" b="0">
                <a:solidFill>
                  <a:schemeClr val="tx1"/>
                </a:solidFill>
                <a:ea typeface="宋体" panose="02010600030101010101" pitchFamily="2" charset="-122"/>
              </a:defRPr>
            </a:lvl1pPr>
          </a:lstStyle>
          <a:p>
            <a:pPr>
              <a:defRPr/>
            </a:pPr>
            <a:fld id="{07A31288-31D1-49A2-8A55-9F405D6A4C68}" type="slidenum">
              <a:rPr lang="zh-CN" altLang="en-US"/>
              <a:pPr>
                <a:defRPr/>
              </a:pPr>
              <a:t>‹#›</a:t>
            </a:fld>
            <a:endParaRPr lang="en-US" altLang="zh-CN"/>
          </a:p>
        </p:txBody>
      </p:sp>
    </p:spTree>
    <p:extLst>
      <p:ext uri="{BB962C8B-B14F-4D97-AF65-F5344CB8AC3E}">
        <p14:creationId xmlns:p14="http://schemas.microsoft.com/office/powerpoint/2010/main" val="1138451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p:txBody>
          <a:bodyPr/>
          <a:lstStyle>
            <a:lvl1pPr>
              <a:defRPr/>
            </a:lvl1pPr>
          </a:lstStyle>
          <a:p>
            <a:pPr>
              <a:defRPr/>
            </a:pPr>
            <a:fld id="{F2C852EB-FD68-42B5-8735-0EADA7A5DCD2}" type="datetime3">
              <a:rPr lang="zh-CN" altLang="en-US"/>
              <a:pPr>
                <a:defRPr/>
              </a:pPr>
              <a:t>2021年12月8日星期三</a:t>
            </a:fld>
            <a:endParaRPr lang="en-US" altLang="zh-CN"/>
          </a:p>
        </p:txBody>
      </p:sp>
      <p:sp>
        <p:nvSpPr>
          <p:cNvPr id="5" name="Rectangle 20"/>
          <p:cNvSpPr>
            <a:spLocks noGrp="1" noChangeArrowheads="1"/>
          </p:cNvSpPr>
          <p:nvPr>
            <p:ph type="sldNum" sz="quarter" idx="11"/>
          </p:nvPr>
        </p:nvSpPr>
        <p:spPr/>
        <p:txBody>
          <a:bodyPr/>
          <a:lstStyle>
            <a:lvl1pPr>
              <a:defRPr/>
            </a:lvl1pPr>
          </a:lstStyle>
          <a:p>
            <a:pPr>
              <a:defRPr/>
            </a:pPr>
            <a:fld id="{B9BD8F42-9452-43FF-ACDC-0140BD608DBF}" type="slidenum">
              <a:rPr lang="zh-CN" altLang="en-US"/>
              <a:pPr>
                <a:defRPr/>
              </a:pPr>
              <a:t>‹#›</a:t>
            </a:fld>
            <a:endParaRPr lang="en-US" altLang="zh-CN"/>
          </a:p>
        </p:txBody>
      </p:sp>
      <p:sp>
        <p:nvSpPr>
          <p:cNvPr id="6" name="Rectangle 35"/>
          <p:cNvSpPr>
            <a:spLocks noGrp="1" noChangeArrowheads="1"/>
          </p:cNvSpPr>
          <p:nvPr>
            <p:ph type="ftr" sz="quarter" idx="12"/>
          </p:nvPr>
        </p:nvSpPr>
        <p:spPr>
          <a:xfrm>
            <a:off x="3505200" y="6477000"/>
            <a:ext cx="3733800" cy="304800"/>
          </a:xfrm>
          <a:prstGeom prst="rect">
            <a:avLst/>
          </a:prstGeom>
        </p:spPr>
        <p:txBody>
          <a:bodyPr/>
          <a:lstStyle>
            <a:lvl1pPr algn="ctr" eaLnBrk="1" hangingPunct="1">
              <a:spcBef>
                <a:spcPct val="50000"/>
              </a:spcBef>
              <a:defRPr/>
            </a:lvl1pPr>
          </a:lstStyle>
          <a:p>
            <a:pPr>
              <a:defRPr/>
            </a:pPr>
            <a:r>
              <a:rPr lang="zh-CN" altLang="en-US"/>
              <a:t>大数据管理----前言</a:t>
            </a:r>
            <a:endParaRPr lang="zh-CN" altLang="zh-CN"/>
          </a:p>
        </p:txBody>
      </p:sp>
    </p:spTree>
    <p:extLst>
      <p:ext uri="{BB962C8B-B14F-4D97-AF65-F5344CB8AC3E}">
        <p14:creationId xmlns:p14="http://schemas.microsoft.com/office/powerpoint/2010/main" val="1326635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p:txBody>
          <a:bodyPr/>
          <a:lstStyle>
            <a:lvl1pPr>
              <a:defRPr/>
            </a:lvl1pPr>
          </a:lstStyle>
          <a:p>
            <a:pPr>
              <a:defRPr/>
            </a:pPr>
            <a:fld id="{05C9129B-2819-4B59-B220-9E353444D58C}" type="datetime3">
              <a:rPr lang="zh-CN" altLang="en-US"/>
              <a:pPr>
                <a:defRPr/>
              </a:pPr>
              <a:t>2021年12月8日星期三</a:t>
            </a:fld>
            <a:endParaRPr lang="en-US" altLang="zh-CN"/>
          </a:p>
        </p:txBody>
      </p:sp>
      <p:sp>
        <p:nvSpPr>
          <p:cNvPr id="6" name="Rectangle 20"/>
          <p:cNvSpPr>
            <a:spLocks noGrp="1" noChangeArrowheads="1"/>
          </p:cNvSpPr>
          <p:nvPr>
            <p:ph type="sldNum" sz="quarter" idx="11"/>
          </p:nvPr>
        </p:nvSpPr>
        <p:spPr/>
        <p:txBody>
          <a:bodyPr/>
          <a:lstStyle>
            <a:lvl1pPr>
              <a:defRPr/>
            </a:lvl1pPr>
          </a:lstStyle>
          <a:p>
            <a:pPr>
              <a:defRPr/>
            </a:pPr>
            <a:fld id="{EF964989-9A4B-474C-8CDD-7291F4C41382}" type="slidenum">
              <a:rPr lang="zh-CN" altLang="en-US"/>
              <a:pPr>
                <a:defRPr/>
              </a:pPr>
              <a:t>‹#›</a:t>
            </a:fld>
            <a:endParaRPr lang="en-US" altLang="zh-CN"/>
          </a:p>
        </p:txBody>
      </p:sp>
      <p:sp>
        <p:nvSpPr>
          <p:cNvPr id="7" name="Rectangle 35"/>
          <p:cNvSpPr>
            <a:spLocks noGrp="1" noChangeArrowheads="1"/>
          </p:cNvSpPr>
          <p:nvPr>
            <p:ph type="ftr" sz="quarter" idx="12"/>
          </p:nvPr>
        </p:nvSpPr>
        <p:spPr>
          <a:xfrm>
            <a:off x="3505200" y="6477000"/>
            <a:ext cx="3733800" cy="304800"/>
          </a:xfrm>
          <a:prstGeom prst="rect">
            <a:avLst/>
          </a:prstGeom>
        </p:spPr>
        <p:txBody>
          <a:bodyPr/>
          <a:lstStyle>
            <a:lvl1pPr algn="ctr" eaLnBrk="1" hangingPunct="1">
              <a:spcBef>
                <a:spcPct val="50000"/>
              </a:spcBef>
              <a:defRPr/>
            </a:lvl1pPr>
          </a:lstStyle>
          <a:p>
            <a:pPr>
              <a:defRPr/>
            </a:pPr>
            <a:r>
              <a:rPr lang="zh-CN" altLang="en-US"/>
              <a:t>大数据管理----前言</a:t>
            </a:r>
            <a:endParaRPr lang="zh-CN" altLang="zh-CN"/>
          </a:p>
        </p:txBody>
      </p:sp>
    </p:spTree>
    <p:extLst>
      <p:ext uri="{BB962C8B-B14F-4D97-AF65-F5344CB8AC3E}">
        <p14:creationId xmlns:p14="http://schemas.microsoft.com/office/powerpoint/2010/main" val="800864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p:txBody>
          <a:bodyPr/>
          <a:lstStyle>
            <a:lvl1pPr>
              <a:defRPr/>
            </a:lvl1pPr>
          </a:lstStyle>
          <a:p>
            <a:pPr>
              <a:defRPr/>
            </a:pPr>
            <a:fld id="{4B1FE8A3-158C-4180-8BC4-3BFD7B497E3B}" type="datetime3">
              <a:rPr lang="zh-CN" altLang="en-US"/>
              <a:pPr>
                <a:defRPr/>
              </a:pPr>
              <a:t>2021年12月8日星期三</a:t>
            </a:fld>
            <a:endParaRPr lang="en-US" altLang="zh-CN"/>
          </a:p>
        </p:txBody>
      </p:sp>
      <p:sp>
        <p:nvSpPr>
          <p:cNvPr id="6" name="Rectangle 20"/>
          <p:cNvSpPr>
            <a:spLocks noGrp="1" noChangeArrowheads="1"/>
          </p:cNvSpPr>
          <p:nvPr>
            <p:ph type="sldNum" sz="quarter" idx="11"/>
          </p:nvPr>
        </p:nvSpPr>
        <p:spPr/>
        <p:txBody>
          <a:bodyPr/>
          <a:lstStyle>
            <a:lvl1pPr>
              <a:defRPr/>
            </a:lvl1pPr>
          </a:lstStyle>
          <a:p>
            <a:pPr>
              <a:defRPr/>
            </a:pPr>
            <a:fld id="{667C8EA2-A66C-4AA5-8BF5-C08A8ADF89E5}" type="slidenum">
              <a:rPr lang="zh-CN" altLang="en-US"/>
              <a:pPr>
                <a:defRPr/>
              </a:pPr>
              <a:t>‹#›</a:t>
            </a:fld>
            <a:endParaRPr lang="en-US" altLang="zh-CN"/>
          </a:p>
        </p:txBody>
      </p:sp>
      <p:sp>
        <p:nvSpPr>
          <p:cNvPr id="7" name="Rectangle 35"/>
          <p:cNvSpPr>
            <a:spLocks noGrp="1" noChangeArrowheads="1"/>
          </p:cNvSpPr>
          <p:nvPr>
            <p:ph type="ftr" sz="quarter" idx="12"/>
          </p:nvPr>
        </p:nvSpPr>
        <p:spPr>
          <a:xfrm>
            <a:off x="3505200" y="6477000"/>
            <a:ext cx="3733800" cy="304800"/>
          </a:xfrm>
          <a:prstGeom prst="rect">
            <a:avLst/>
          </a:prstGeom>
        </p:spPr>
        <p:txBody>
          <a:bodyPr/>
          <a:lstStyle>
            <a:lvl1pPr algn="ctr" eaLnBrk="1" hangingPunct="1">
              <a:spcBef>
                <a:spcPct val="50000"/>
              </a:spcBef>
              <a:defRPr/>
            </a:lvl1pPr>
          </a:lstStyle>
          <a:p>
            <a:pPr>
              <a:defRPr/>
            </a:pPr>
            <a:r>
              <a:rPr lang="zh-CN" altLang="en-US"/>
              <a:t>大数据管理----前言</a:t>
            </a:r>
            <a:endParaRPr lang="zh-CN" altLang="zh-CN"/>
          </a:p>
        </p:txBody>
      </p:sp>
    </p:spTree>
    <p:extLst>
      <p:ext uri="{BB962C8B-B14F-4D97-AF65-F5344CB8AC3E}">
        <p14:creationId xmlns:p14="http://schemas.microsoft.com/office/powerpoint/2010/main" val="864664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259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371600"/>
            <a:ext cx="38100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71600"/>
            <a:ext cx="38100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3"/>
          <p:cNvSpPr>
            <a:spLocks noGrp="1" noChangeArrowheads="1"/>
          </p:cNvSpPr>
          <p:nvPr>
            <p:ph type="dt" sz="half" idx="10"/>
          </p:nvPr>
        </p:nvSpPr>
        <p:spPr/>
        <p:txBody>
          <a:bodyPr/>
          <a:lstStyle>
            <a:lvl1pPr>
              <a:defRPr/>
            </a:lvl1pPr>
          </a:lstStyle>
          <a:p>
            <a:pPr>
              <a:defRPr/>
            </a:pPr>
            <a:fld id="{B7340995-8C1E-412E-B87F-323605523322}" type="datetime3">
              <a:rPr lang="zh-CN" altLang="en-US"/>
              <a:pPr>
                <a:defRPr/>
              </a:pPr>
              <a:t>2021年12月8日星期三</a:t>
            </a:fld>
            <a:endParaRPr lang="en-US" altLang="zh-CN"/>
          </a:p>
        </p:txBody>
      </p:sp>
      <p:sp>
        <p:nvSpPr>
          <p:cNvPr id="6" name="Rectangle 20"/>
          <p:cNvSpPr>
            <a:spLocks noGrp="1" noChangeArrowheads="1"/>
          </p:cNvSpPr>
          <p:nvPr>
            <p:ph type="sldNum" sz="quarter" idx="11"/>
          </p:nvPr>
        </p:nvSpPr>
        <p:spPr/>
        <p:txBody>
          <a:bodyPr/>
          <a:lstStyle>
            <a:lvl1pPr>
              <a:defRPr/>
            </a:lvl1pPr>
          </a:lstStyle>
          <a:p>
            <a:pPr>
              <a:defRPr/>
            </a:pPr>
            <a:fld id="{FABA80CE-2CD7-476A-99FB-B3A55E4A0085}" type="slidenum">
              <a:rPr lang="zh-CN" altLang="en-US"/>
              <a:pPr>
                <a:defRPr/>
              </a:pPr>
              <a:t>‹#›</a:t>
            </a:fld>
            <a:endParaRPr lang="en-US" altLang="zh-CN"/>
          </a:p>
        </p:txBody>
      </p:sp>
      <p:sp>
        <p:nvSpPr>
          <p:cNvPr id="7" name="Rectangle 35"/>
          <p:cNvSpPr>
            <a:spLocks noGrp="1" noChangeArrowheads="1"/>
          </p:cNvSpPr>
          <p:nvPr>
            <p:ph type="ftr" sz="quarter" idx="12"/>
          </p:nvPr>
        </p:nvSpPr>
        <p:spPr>
          <a:xfrm>
            <a:off x="3505200" y="6477000"/>
            <a:ext cx="3733800" cy="304800"/>
          </a:xfrm>
          <a:prstGeom prst="rect">
            <a:avLst/>
          </a:prstGeom>
        </p:spPr>
        <p:txBody>
          <a:bodyPr/>
          <a:lstStyle>
            <a:lvl1pPr algn="ctr" eaLnBrk="1" hangingPunct="1">
              <a:spcBef>
                <a:spcPct val="50000"/>
              </a:spcBef>
              <a:defRPr>
                <a:ea typeface="宋体" pitchFamily="2" charset="-122"/>
              </a:defRPr>
            </a:lvl1pPr>
          </a:lstStyle>
          <a:p>
            <a:pPr>
              <a:defRPr/>
            </a:pPr>
            <a:r>
              <a:rPr lang="zh-CN" altLang="en-US"/>
              <a:t>数据库系统概念----前言</a:t>
            </a:r>
            <a:endParaRPr lang="zh-CN" altLang="zh-CN"/>
          </a:p>
        </p:txBody>
      </p:sp>
    </p:spTree>
    <p:extLst>
      <p:ext uri="{BB962C8B-B14F-4D97-AF65-F5344CB8AC3E}">
        <p14:creationId xmlns:p14="http://schemas.microsoft.com/office/powerpoint/2010/main" val="25045977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685800" y="1371600"/>
            <a:ext cx="77724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1203" name="Rectangle 3"/>
          <p:cNvSpPr>
            <a:spLocks noGrp="1" noChangeArrowheads="1"/>
          </p:cNvSpPr>
          <p:nvPr>
            <p:ph type="dt" sz="half" idx="2"/>
          </p:nvPr>
        </p:nvSpPr>
        <p:spPr bwMode="auto">
          <a:xfrm>
            <a:off x="685800" y="6477000"/>
            <a:ext cx="2743200" cy="3048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l" eaLnBrk="1" hangingPunct="1">
              <a:spcBef>
                <a:spcPct val="0"/>
              </a:spcBef>
              <a:defRPr sz="1600">
                <a:solidFill>
                  <a:schemeClr val="accent2"/>
                </a:solidFill>
                <a:latin typeface="+mn-ea"/>
                <a:ea typeface="+mn-ea"/>
              </a:defRPr>
            </a:lvl1pPr>
          </a:lstStyle>
          <a:p>
            <a:pPr>
              <a:defRPr/>
            </a:pPr>
            <a:fld id="{7AA61F4E-EE97-436C-9C09-35AD97599CEB}" type="datetime3">
              <a:rPr lang="zh-CN" altLang="en-US"/>
              <a:pPr>
                <a:defRPr/>
              </a:pPr>
              <a:t>2021年12月8日星期三</a:t>
            </a:fld>
            <a:endParaRPr lang="en-US" altLang="zh-CN"/>
          </a:p>
        </p:txBody>
      </p:sp>
      <p:sp>
        <p:nvSpPr>
          <p:cNvPr id="1028" name="Rectangle 6"/>
          <p:cNvSpPr>
            <a:spLocks noGrp="1" noChangeArrowheads="1"/>
          </p:cNvSpPr>
          <p:nvPr>
            <p:ph type="title"/>
          </p:nvPr>
        </p:nvSpPr>
        <p:spPr bwMode="auto">
          <a:xfrm>
            <a:off x="685800" y="1524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b" anchorCtr="0" compatLnSpc="1">
            <a:prstTxWarp prst="textNoShape">
              <a:avLst/>
            </a:prstTxWarp>
          </a:bodyPr>
          <a:lstStyle/>
          <a:p>
            <a:pPr lvl="0"/>
            <a:r>
              <a:rPr lang="zh-CN" altLang="en-US" dirty="0"/>
              <a:t>单击此处编辑母版标题样式</a:t>
            </a:r>
          </a:p>
        </p:txBody>
      </p:sp>
      <p:grpSp>
        <p:nvGrpSpPr>
          <p:cNvPr id="1029" name="Group 7"/>
          <p:cNvGrpSpPr>
            <a:grpSpLocks/>
          </p:cNvGrpSpPr>
          <p:nvPr/>
        </p:nvGrpSpPr>
        <p:grpSpPr bwMode="auto">
          <a:xfrm>
            <a:off x="7543800" y="5867400"/>
            <a:ext cx="1371600" cy="838200"/>
            <a:chOff x="4368" y="3312"/>
            <a:chExt cx="1281" cy="768"/>
          </a:xfrm>
        </p:grpSpPr>
        <p:sp>
          <p:nvSpPr>
            <p:cNvPr id="51208" name="AutoShape 8"/>
            <p:cNvSpPr>
              <a:spLocks noChangeArrowheads="1"/>
            </p:cNvSpPr>
            <p:nvPr/>
          </p:nvSpPr>
          <p:spPr bwMode="auto">
            <a:xfrm rot="20940000">
              <a:off x="4368" y="3729"/>
              <a:ext cx="288" cy="288"/>
            </a:xfrm>
            <a:prstGeom prst="star5">
              <a:avLst/>
            </a:prstGeom>
            <a:gradFill rotWithShape="0">
              <a:gsLst>
                <a:gs pos="0">
                  <a:schemeClr val="bg1">
                    <a:gamma/>
                    <a:shade val="46275"/>
                    <a:invGamma/>
                  </a:schemeClr>
                </a:gs>
                <a:gs pos="100000">
                  <a:schemeClr val="bg1"/>
                </a:gs>
              </a:gsLst>
              <a:path path="shape">
                <a:fillToRect l="50000" t="50000" r="50000" b="50000"/>
              </a:path>
            </a:gradFill>
            <a:ln w="9525">
              <a:noFill/>
              <a:miter lim="800000"/>
              <a:headEnd/>
              <a:tailEnd/>
            </a:ln>
            <a:effectLst/>
          </p:spPr>
          <p:txBody>
            <a:bodyPr wrap="none" lIns="92075" tIns="46038" rIns="92075" bIns="46038" anchor="ctr"/>
            <a:lstStyle/>
            <a:p>
              <a:pPr eaLnBrk="1" hangingPunct="1">
                <a:spcBef>
                  <a:spcPct val="50000"/>
                </a:spcBef>
                <a:defRPr/>
              </a:pPr>
              <a:endParaRPr lang="zh-CN" altLang="en-US"/>
            </a:p>
          </p:txBody>
        </p:sp>
        <p:sp>
          <p:nvSpPr>
            <p:cNvPr id="51209" name="AutoShape 9"/>
            <p:cNvSpPr>
              <a:spLocks noChangeArrowheads="1"/>
            </p:cNvSpPr>
            <p:nvPr/>
          </p:nvSpPr>
          <p:spPr bwMode="auto">
            <a:xfrm>
              <a:off x="4845" y="3372"/>
              <a:ext cx="264" cy="265"/>
            </a:xfrm>
            <a:prstGeom prst="star5">
              <a:avLst/>
            </a:prstGeom>
            <a:gradFill rotWithShape="0">
              <a:gsLst>
                <a:gs pos="0">
                  <a:schemeClr val="bg1">
                    <a:gamma/>
                    <a:shade val="46275"/>
                    <a:invGamma/>
                  </a:schemeClr>
                </a:gs>
                <a:gs pos="100000">
                  <a:schemeClr val="bg1"/>
                </a:gs>
              </a:gsLst>
              <a:path path="shape">
                <a:fillToRect l="50000" t="50000" r="50000" b="50000"/>
              </a:path>
            </a:gradFill>
            <a:ln w="9525">
              <a:noFill/>
              <a:miter lim="800000"/>
              <a:headEnd/>
              <a:tailEnd/>
            </a:ln>
            <a:effectLst/>
          </p:spPr>
          <p:txBody>
            <a:bodyPr wrap="none" lIns="92075" tIns="46038" rIns="92075" bIns="46038" anchor="ctr"/>
            <a:lstStyle/>
            <a:p>
              <a:pPr eaLnBrk="1" hangingPunct="1">
                <a:spcBef>
                  <a:spcPct val="50000"/>
                </a:spcBef>
                <a:defRPr/>
              </a:pPr>
              <a:endParaRPr lang="zh-CN" altLang="en-US"/>
            </a:p>
          </p:txBody>
        </p:sp>
        <p:sp>
          <p:nvSpPr>
            <p:cNvPr id="51210" name="AutoShape 10"/>
            <p:cNvSpPr>
              <a:spLocks noChangeArrowheads="1"/>
            </p:cNvSpPr>
            <p:nvPr/>
          </p:nvSpPr>
          <p:spPr bwMode="auto">
            <a:xfrm rot="1320000">
              <a:off x="5218" y="3312"/>
              <a:ext cx="384" cy="384"/>
            </a:xfrm>
            <a:prstGeom prst="star5">
              <a:avLst/>
            </a:prstGeom>
            <a:gradFill rotWithShape="0">
              <a:gsLst>
                <a:gs pos="0">
                  <a:schemeClr val="bg1">
                    <a:gamma/>
                    <a:shade val="46275"/>
                    <a:invGamma/>
                  </a:schemeClr>
                </a:gs>
                <a:gs pos="100000">
                  <a:schemeClr val="bg1"/>
                </a:gs>
              </a:gsLst>
              <a:path path="shape">
                <a:fillToRect l="50000" t="50000" r="50000" b="50000"/>
              </a:path>
            </a:gradFill>
            <a:ln w="9525">
              <a:noFill/>
              <a:miter lim="800000"/>
              <a:headEnd/>
              <a:tailEnd/>
            </a:ln>
            <a:effectLst/>
          </p:spPr>
          <p:txBody>
            <a:bodyPr wrap="none" lIns="92075" tIns="46038" rIns="92075" bIns="46038" anchor="ctr"/>
            <a:lstStyle/>
            <a:p>
              <a:pPr eaLnBrk="1" hangingPunct="1">
                <a:spcBef>
                  <a:spcPct val="50000"/>
                </a:spcBef>
                <a:defRPr/>
              </a:pPr>
              <a:endParaRPr lang="zh-CN" altLang="en-US"/>
            </a:p>
          </p:txBody>
        </p:sp>
        <p:sp>
          <p:nvSpPr>
            <p:cNvPr id="51211" name="AutoShape 11"/>
            <p:cNvSpPr>
              <a:spLocks noChangeArrowheads="1"/>
            </p:cNvSpPr>
            <p:nvPr/>
          </p:nvSpPr>
          <p:spPr bwMode="auto">
            <a:xfrm rot="20940000">
              <a:off x="4450" y="3792"/>
              <a:ext cx="289" cy="288"/>
            </a:xfrm>
            <a:prstGeom prst="star5">
              <a:avLst/>
            </a:prstGeom>
            <a:gradFill rotWithShape="0">
              <a:gsLst>
                <a:gs pos="0">
                  <a:schemeClr val="hlink"/>
                </a:gs>
                <a:gs pos="100000">
                  <a:schemeClr val="hlink">
                    <a:gamma/>
                    <a:shade val="46275"/>
                    <a:invGamma/>
                  </a:schemeClr>
                </a:gs>
              </a:gsLst>
              <a:path path="shape">
                <a:fillToRect l="50000" t="50000" r="50000" b="50000"/>
              </a:path>
            </a:gradFill>
            <a:ln w="9525">
              <a:noFill/>
              <a:miter lim="800000"/>
              <a:headEnd/>
              <a:tailEnd/>
            </a:ln>
            <a:effectLst/>
          </p:spPr>
          <p:txBody>
            <a:bodyPr wrap="none" lIns="92075" tIns="46038" rIns="92075" bIns="46038" anchor="ctr"/>
            <a:lstStyle/>
            <a:p>
              <a:pPr eaLnBrk="1" hangingPunct="1">
                <a:spcBef>
                  <a:spcPct val="50000"/>
                </a:spcBef>
                <a:defRPr/>
              </a:pPr>
              <a:endParaRPr lang="zh-CN" altLang="en-US"/>
            </a:p>
          </p:txBody>
        </p:sp>
        <p:sp>
          <p:nvSpPr>
            <p:cNvPr id="51212" name="AutoShape 12"/>
            <p:cNvSpPr>
              <a:spLocks noChangeArrowheads="1"/>
            </p:cNvSpPr>
            <p:nvPr/>
          </p:nvSpPr>
          <p:spPr bwMode="auto">
            <a:xfrm>
              <a:off x="4893" y="3420"/>
              <a:ext cx="264" cy="265"/>
            </a:xfrm>
            <a:prstGeom prst="star5">
              <a:avLst/>
            </a:prstGeom>
            <a:gradFill rotWithShape="0">
              <a:gsLst>
                <a:gs pos="0">
                  <a:schemeClr val="hlink"/>
                </a:gs>
                <a:gs pos="100000">
                  <a:schemeClr val="hlink">
                    <a:gamma/>
                    <a:shade val="46275"/>
                    <a:invGamma/>
                  </a:schemeClr>
                </a:gs>
              </a:gsLst>
              <a:path path="shape">
                <a:fillToRect l="50000" t="50000" r="50000" b="50000"/>
              </a:path>
            </a:gradFill>
            <a:ln w="9525">
              <a:noFill/>
              <a:miter lim="800000"/>
              <a:headEnd/>
              <a:tailEnd/>
            </a:ln>
            <a:effectLst/>
          </p:spPr>
          <p:txBody>
            <a:bodyPr wrap="none" lIns="92075" tIns="46038" rIns="92075" bIns="46038" anchor="ctr"/>
            <a:lstStyle/>
            <a:p>
              <a:pPr eaLnBrk="1" hangingPunct="1">
                <a:spcBef>
                  <a:spcPct val="50000"/>
                </a:spcBef>
                <a:defRPr/>
              </a:pPr>
              <a:endParaRPr lang="zh-CN" altLang="en-US"/>
            </a:p>
          </p:txBody>
        </p:sp>
        <p:sp>
          <p:nvSpPr>
            <p:cNvPr id="51213" name="AutoShape 13"/>
            <p:cNvSpPr>
              <a:spLocks noChangeArrowheads="1"/>
            </p:cNvSpPr>
            <p:nvPr/>
          </p:nvSpPr>
          <p:spPr bwMode="auto">
            <a:xfrm rot="1320000">
              <a:off x="5265" y="3408"/>
              <a:ext cx="384" cy="384"/>
            </a:xfrm>
            <a:prstGeom prst="star5">
              <a:avLst/>
            </a:prstGeom>
            <a:gradFill rotWithShape="0">
              <a:gsLst>
                <a:gs pos="0">
                  <a:schemeClr val="hlink"/>
                </a:gs>
                <a:gs pos="100000">
                  <a:schemeClr val="hlink">
                    <a:gamma/>
                    <a:shade val="46275"/>
                    <a:invGamma/>
                  </a:schemeClr>
                </a:gs>
              </a:gsLst>
              <a:path path="shape">
                <a:fillToRect l="50000" t="50000" r="50000" b="50000"/>
              </a:path>
            </a:gradFill>
            <a:ln w="9525">
              <a:noFill/>
              <a:miter lim="800000"/>
              <a:headEnd/>
              <a:tailEnd/>
            </a:ln>
            <a:effectLst/>
          </p:spPr>
          <p:txBody>
            <a:bodyPr wrap="none" lIns="92075" tIns="46038" rIns="92075" bIns="46038" anchor="ctr"/>
            <a:lstStyle/>
            <a:p>
              <a:pPr eaLnBrk="1" hangingPunct="1">
                <a:spcBef>
                  <a:spcPct val="50000"/>
                </a:spcBef>
                <a:defRPr/>
              </a:pPr>
              <a:endParaRPr lang="zh-CN" altLang="en-US"/>
            </a:p>
          </p:txBody>
        </p:sp>
      </p:grpSp>
      <p:grpSp>
        <p:nvGrpSpPr>
          <p:cNvPr id="1030" name="Group 14"/>
          <p:cNvGrpSpPr>
            <a:grpSpLocks/>
          </p:cNvGrpSpPr>
          <p:nvPr/>
        </p:nvGrpSpPr>
        <p:grpSpPr bwMode="auto">
          <a:xfrm>
            <a:off x="381000" y="914400"/>
            <a:ext cx="8305800" cy="381000"/>
            <a:chOff x="240" y="768"/>
            <a:chExt cx="5232" cy="240"/>
          </a:xfrm>
        </p:grpSpPr>
        <p:sp>
          <p:nvSpPr>
            <p:cNvPr id="51215" name="Rectangle 15"/>
            <p:cNvSpPr>
              <a:spLocks noChangeArrowheads="1"/>
            </p:cNvSpPr>
            <p:nvPr/>
          </p:nvSpPr>
          <p:spPr bwMode="auto">
            <a:xfrm>
              <a:off x="384" y="912"/>
              <a:ext cx="5088" cy="96"/>
            </a:xfrm>
            <a:prstGeom prst="rect">
              <a:avLst/>
            </a:prstGeom>
            <a:gradFill rotWithShape="0">
              <a:gsLst>
                <a:gs pos="0">
                  <a:schemeClr val="hlink"/>
                </a:gs>
                <a:gs pos="100000">
                  <a:schemeClr val="hlink">
                    <a:gamma/>
                    <a:shade val="46275"/>
                    <a:invGamma/>
                  </a:schemeClr>
                </a:gs>
              </a:gsLst>
              <a:path path="shape">
                <a:fillToRect l="50000" t="50000" r="50000" b="50000"/>
              </a:path>
            </a:gradFill>
            <a:ln w="9525">
              <a:noFill/>
              <a:miter lim="800000"/>
              <a:headEnd/>
              <a:tailEnd/>
            </a:ln>
            <a:effectLst/>
          </p:spPr>
          <p:txBody>
            <a:bodyPr/>
            <a:lstStyle/>
            <a:p>
              <a:pPr eaLnBrk="1" hangingPunct="1">
                <a:defRPr/>
              </a:pPr>
              <a:endParaRPr lang="zh-CN" altLang="en-US"/>
            </a:p>
          </p:txBody>
        </p:sp>
        <p:sp>
          <p:nvSpPr>
            <p:cNvPr id="51216" name="Rectangle 16"/>
            <p:cNvSpPr>
              <a:spLocks noChangeArrowheads="1"/>
            </p:cNvSpPr>
            <p:nvPr/>
          </p:nvSpPr>
          <p:spPr bwMode="auto">
            <a:xfrm>
              <a:off x="240" y="768"/>
              <a:ext cx="5088" cy="96"/>
            </a:xfrm>
            <a:prstGeom prst="rect">
              <a:avLst/>
            </a:prstGeom>
            <a:gradFill rotWithShape="0">
              <a:gsLst>
                <a:gs pos="0">
                  <a:schemeClr val="bg1">
                    <a:gamma/>
                    <a:shade val="46275"/>
                    <a:invGamma/>
                  </a:schemeClr>
                </a:gs>
                <a:gs pos="100000">
                  <a:schemeClr val="bg1"/>
                </a:gs>
              </a:gsLst>
              <a:path path="shape">
                <a:fillToRect l="50000" t="50000" r="50000" b="50000"/>
              </a:path>
            </a:gradFill>
            <a:ln w="9525">
              <a:noFill/>
              <a:miter lim="800000"/>
              <a:headEnd/>
              <a:tailEnd/>
            </a:ln>
            <a:effectLst/>
          </p:spPr>
          <p:txBody>
            <a:bodyPr/>
            <a:lstStyle/>
            <a:p>
              <a:pPr eaLnBrk="1" hangingPunct="1">
                <a:defRPr/>
              </a:pPr>
              <a:endParaRPr lang="zh-CN" altLang="en-US"/>
            </a:p>
          </p:txBody>
        </p:sp>
      </p:grpSp>
      <p:sp>
        <p:nvSpPr>
          <p:cNvPr id="51220" name="Rectangle 20"/>
          <p:cNvSpPr>
            <a:spLocks noGrp="1" noChangeArrowheads="1"/>
          </p:cNvSpPr>
          <p:nvPr>
            <p:ph type="sldNum" sz="quarter" idx="4"/>
          </p:nvPr>
        </p:nvSpPr>
        <p:spPr bwMode="auto">
          <a:xfrm>
            <a:off x="8077200" y="6400800"/>
            <a:ext cx="990600" cy="304800"/>
          </a:xfrm>
          <a:prstGeom prst="rect">
            <a:avLst/>
          </a:prstGeom>
          <a:noFill/>
          <a:ln w="12700" cap="sq">
            <a:noFill/>
            <a:miter lim="800000"/>
            <a:headEnd type="none" w="sm" len="sm"/>
            <a:tailEnd type="none" w="sm" len="sm"/>
          </a:ln>
          <a:effectLst/>
        </p:spPr>
        <p:txBody>
          <a:bodyPr vert="horz" wrap="none" lIns="92075" tIns="46038" rIns="92075" bIns="46038" numCol="1" anchor="ctr" anchorCtr="0" compatLnSpc="1">
            <a:prstTxWarp prst="textNoShape">
              <a:avLst/>
            </a:prstTxWarp>
          </a:bodyPr>
          <a:lstStyle>
            <a:lvl1pPr algn="l" eaLnBrk="1" hangingPunct="1">
              <a:spcBef>
                <a:spcPct val="0"/>
              </a:spcBef>
              <a:defRPr b="1">
                <a:solidFill>
                  <a:schemeClr val="accent2"/>
                </a:solidFill>
                <a:ea typeface="华文新魏" panose="02010800040101010101" pitchFamily="2" charset="-122"/>
              </a:defRPr>
            </a:lvl1pPr>
          </a:lstStyle>
          <a:p>
            <a:pPr>
              <a:defRPr/>
            </a:pPr>
            <a:fld id="{77ECDB98-295D-4120-95D0-8D701E6CDA19}" type="slidenum">
              <a:rPr lang="zh-CN" altLang="en-US"/>
              <a:pPr>
                <a:defRPr/>
              </a:pPr>
              <a:t>‹#›</a:t>
            </a:fld>
            <a:endParaRPr lang="en-US" altLang="zh-CN"/>
          </a:p>
        </p:txBody>
      </p:sp>
    </p:spTree>
  </p:cSld>
  <p:clrMap bg1="dk2" tx1="lt1" bg2="dk1" tx2="lt2" accent1="accent1" accent2="accent2" accent3="accent3" accent4="accent4" accent5="accent5" accent6="accent6" hlink="hlink" folHlink="folHlink"/>
  <p:sldLayoutIdLst>
    <p:sldLayoutId id="2147484105" r:id="rId1"/>
    <p:sldLayoutId id="2147484106" r:id="rId2"/>
    <p:sldLayoutId id="2147484107" r:id="rId3"/>
    <p:sldLayoutId id="2147484108" r:id="rId4"/>
    <p:sldLayoutId id="2147484109" r:id="rId5"/>
    <p:sldLayoutId id="2147484110" r:id="rId6"/>
  </p:sldLayoutIdLst>
  <p:hf hdr="0"/>
  <p:txStyles>
    <p:titleStyle>
      <a:lvl1pPr algn="l" rtl="0" eaLnBrk="0" fontAlgn="base" hangingPunct="0">
        <a:spcBef>
          <a:spcPct val="0"/>
        </a:spcBef>
        <a:spcAft>
          <a:spcPct val="0"/>
        </a:spcAft>
        <a:defRPr kumimoji="1" sz="4400" b="1">
          <a:solidFill>
            <a:srgbClr val="FF3300"/>
          </a:solidFill>
          <a:effectLst>
            <a:outerShdw blurRad="38100" dist="38100" dir="2700000" algn="tl">
              <a:srgbClr val="000000">
                <a:alpha val="43137"/>
              </a:srgbClr>
            </a:outerShdw>
          </a:effectLst>
          <a:latin typeface="+mj-lt"/>
          <a:ea typeface="+mj-ea"/>
          <a:cs typeface="+mj-cs"/>
        </a:defRPr>
      </a:lvl1pPr>
      <a:lvl2pPr algn="l" rtl="0" eaLnBrk="0" fontAlgn="base" hangingPunct="0">
        <a:spcBef>
          <a:spcPct val="0"/>
        </a:spcBef>
        <a:spcAft>
          <a:spcPct val="0"/>
        </a:spcAft>
        <a:defRPr kumimoji="1" sz="4400" b="1">
          <a:solidFill>
            <a:srgbClr val="FF3300"/>
          </a:solidFill>
          <a:latin typeface="Arial" charset="0"/>
          <a:ea typeface="隶书" pitchFamily="49" charset="-122"/>
        </a:defRPr>
      </a:lvl2pPr>
      <a:lvl3pPr algn="l" rtl="0" eaLnBrk="0" fontAlgn="base" hangingPunct="0">
        <a:spcBef>
          <a:spcPct val="0"/>
        </a:spcBef>
        <a:spcAft>
          <a:spcPct val="0"/>
        </a:spcAft>
        <a:defRPr kumimoji="1" sz="4400" b="1">
          <a:solidFill>
            <a:srgbClr val="FF3300"/>
          </a:solidFill>
          <a:latin typeface="Arial" charset="0"/>
          <a:ea typeface="隶书" pitchFamily="49" charset="-122"/>
        </a:defRPr>
      </a:lvl3pPr>
      <a:lvl4pPr algn="l" rtl="0" eaLnBrk="0" fontAlgn="base" hangingPunct="0">
        <a:spcBef>
          <a:spcPct val="0"/>
        </a:spcBef>
        <a:spcAft>
          <a:spcPct val="0"/>
        </a:spcAft>
        <a:defRPr kumimoji="1" sz="4400" b="1">
          <a:solidFill>
            <a:srgbClr val="FF3300"/>
          </a:solidFill>
          <a:latin typeface="Arial" charset="0"/>
          <a:ea typeface="隶书" pitchFamily="49" charset="-122"/>
        </a:defRPr>
      </a:lvl4pPr>
      <a:lvl5pPr algn="l" rtl="0" eaLnBrk="0" fontAlgn="base" hangingPunct="0">
        <a:spcBef>
          <a:spcPct val="0"/>
        </a:spcBef>
        <a:spcAft>
          <a:spcPct val="0"/>
        </a:spcAft>
        <a:defRPr kumimoji="1" sz="4400" b="1">
          <a:solidFill>
            <a:srgbClr val="FF3300"/>
          </a:solidFill>
          <a:latin typeface="Arial" charset="0"/>
          <a:ea typeface="隶书" pitchFamily="49" charset="-122"/>
        </a:defRPr>
      </a:lvl5pPr>
      <a:lvl6pPr marL="457200" algn="l" rtl="0" fontAlgn="base">
        <a:spcBef>
          <a:spcPct val="0"/>
        </a:spcBef>
        <a:spcAft>
          <a:spcPct val="0"/>
        </a:spcAft>
        <a:defRPr kumimoji="1" sz="4400" b="1">
          <a:solidFill>
            <a:srgbClr val="FF3300"/>
          </a:solidFill>
          <a:latin typeface="Arial" charset="0"/>
          <a:ea typeface="隶书" pitchFamily="49" charset="-122"/>
        </a:defRPr>
      </a:lvl6pPr>
      <a:lvl7pPr marL="914400" algn="l" rtl="0" fontAlgn="base">
        <a:spcBef>
          <a:spcPct val="0"/>
        </a:spcBef>
        <a:spcAft>
          <a:spcPct val="0"/>
        </a:spcAft>
        <a:defRPr kumimoji="1" sz="4400" b="1">
          <a:solidFill>
            <a:srgbClr val="FF3300"/>
          </a:solidFill>
          <a:latin typeface="Arial" charset="0"/>
          <a:ea typeface="隶书" pitchFamily="49" charset="-122"/>
        </a:defRPr>
      </a:lvl7pPr>
      <a:lvl8pPr marL="1371600" algn="l" rtl="0" fontAlgn="base">
        <a:spcBef>
          <a:spcPct val="0"/>
        </a:spcBef>
        <a:spcAft>
          <a:spcPct val="0"/>
        </a:spcAft>
        <a:defRPr kumimoji="1" sz="4400" b="1">
          <a:solidFill>
            <a:srgbClr val="FF3300"/>
          </a:solidFill>
          <a:latin typeface="Arial" charset="0"/>
          <a:ea typeface="隶书" pitchFamily="49" charset="-122"/>
        </a:defRPr>
      </a:lvl8pPr>
      <a:lvl9pPr marL="1828800" algn="l" rtl="0" fontAlgn="base">
        <a:spcBef>
          <a:spcPct val="0"/>
        </a:spcBef>
        <a:spcAft>
          <a:spcPct val="0"/>
        </a:spcAft>
        <a:defRPr kumimoji="1" sz="4400" b="1">
          <a:solidFill>
            <a:srgbClr val="FF3300"/>
          </a:solidFill>
          <a:latin typeface="Arial" charset="0"/>
          <a:ea typeface="隶书" pitchFamily="49" charset="-122"/>
        </a:defRPr>
      </a:lvl9pPr>
    </p:titleStyle>
    <p:bodyStyle>
      <a:lvl1pPr marL="342900" indent="-342900" algn="l" rtl="0" eaLnBrk="0" fontAlgn="base" hangingPunct="0">
        <a:spcBef>
          <a:spcPct val="20000"/>
        </a:spcBef>
        <a:spcAft>
          <a:spcPct val="0"/>
        </a:spcAft>
        <a:buClr>
          <a:schemeClr val="folHlink"/>
        </a:buClr>
        <a:buSzPct val="80000"/>
        <a:buFont typeface="Wingdings" panose="05000000000000000000" pitchFamily="2" charset="2"/>
        <a:buChar char="l"/>
        <a:defRPr kumimoji="1" sz="3000">
          <a:solidFill>
            <a:schemeClr val="bg2"/>
          </a:solidFill>
          <a:latin typeface="+mn-lt"/>
          <a:ea typeface="+mn-ea"/>
          <a:cs typeface="+mn-cs"/>
        </a:defRPr>
      </a:lvl1pPr>
      <a:lvl2pPr marL="742950" indent="-285750" algn="l" rtl="0" eaLnBrk="0" fontAlgn="base" hangingPunct="0">
        <a:spcBef>
          <a:spcPct val="20000"/>
        </a:spcBef>
        <a:spcAft>
          <a:spcPct val="0"/>
        </a:spcAft>
        <a:buClr>
          <a:schemeClr val="folHlink"/>
        </a:buClr>
        <a:buChar char="–"/>
        <a:defRPr kumimoji="1" sz="2800">
          <a:solidFill>
            <a:schemeClr val="bg2"/>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anose="05000000000000000000" pitchFamily="2" charset="2"/>
        <a:buChar char="l"/>
        <a:defRPr kumimoji="1" sz="2400">
          <a:solidFill>
            <a:schemeClr val="bg2"/>
          </a:solidFill>
          <a:latin typeface="+mn-lt"/>
          <a:ea typeface="+mn-ea"/>
        </a:defRPr>
      </a:lvl3pPr>
      <a:lvl4pPr marL="1600200" indent="-228600" algn="l" rtl="0" eaLnBrk="0" fontAlgn="base" hangingPunct="0">
        <a:spcBef>
          <a:spcPct val="20000"/>
        </a:spcBef>
        <a:spcAft>
          <a:spcPct val="0"/>
        </a:spcAft>
        <a:buClr>
          <a:schemeClr val="folHlink"/>
        </a:buClr>
        <a:buChar char="–"/>
        <a:defRPr kumimoji="1" sz="2000">
          <a:solidFill>
            <a:schemeClr val="bg2"/>
          </a:solidFill>
          <a:latin typeface="+mn-lt"/>
          <a:ea typeface="+mn-ea"/>
        </a:defRPr>
      </a:lvl4pPr>
      <a:lvl5pPr marL="2057400" indent="-228600" algn="l" rtl="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mn-lt"/>
          <a:ea typeface="+mn-ea"/>
        </a:defRPr>
      </a:lvl5pPr>
      <a:lvl6pPr marL="25146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6pPr>
      <a:lvl7pPr marL="29718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7pPr>
      <a:lvl8pPr marL="34290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8pPr>
      <a:lvl9pPr marL="38862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2" name="WordArt 5"/>
          <p:cNvSpPr>
            <a:spLocks noChangeArrowheads="1" noChangeShapeType="1" noTextEdit="1"/>
          </p:cNvSpPr>
          <p:nvPr/>
        </p:nvSpPr>
        <p:spPr bwMode="auto">
          <a:xfrm>
            <a:off x="2743200" y="4005263"/>
            <a:ext cx="5357192" cy="866775"/>
          </a:xfrm>
          <a:prstGeom prst="rect">
            <a:avLst/>
          </a:prstGeom>
        </p:spPr>
        <p:txBody>
          <a:bodyPr wrap="none" fromWordArt="1">
            <a:prstTxWarp prst="textPlain">
              <a:avLst>
                <a:gd name="adj" fmla="val 48671"/>
              </a:avLst>
            </a:prstTxWarp>
            <a:scene3d>
              <a:camera prst="legacyObliqueRight"/>
              <a:lightRig rig="legacyHarsh3" dir="t"/>
            </a:scene3d>
            <a:sp3d extrusionH="100000" prstMaterial="legacyMatte">
              <a:extrusionClr>
                <a:srgbClr val="663300"/>
              </a:extrusionClr>
              <a:contourClr>
                <a:srgbClr val="002060"/>
              </a:contourClr>
            </a:sp3d>
          </a:bodyPr>
          <a:lstStyle/>
          <a:p>
            <a:pPr algn="ctr"/>
            <a:r>
              <a:rPr lang="en-US" altLang="zh-CN" sz="1800" kern="10" dirty="0">
                <a:ln w="9525">
                  <a:round/>
                  <a:headEnd/>
                  <a:tailEnd/>
                </a:ln>
                <a:solidFill>
                  <a:srgbClr val="002060"/>
                </a:solidFill>
                <a:latin typeface="微软雅黑" panose="020B0503020204020204" pitchFamily="34" charset="-122"/>
                <a:ea typeface="微软雅黑" panose="020B0503020204020204" pitchFamily="34" charset="-122"/>
              </a:rPr>
              <a:t>4  </a:t>
            </a:r>
            <a:r>
              <a:rPr lang="zh-CN" altLang="en-US" sz="1800" kern="10" dirty="0">
                <a:ln w="9525">
                  <a:round/>
                  <a:headEnd/>
                  <a:tailEnd/>
                </a:ln>
                <a:solidFill>
                  <a:srgbClr val="002060"/>
                </a:solidFill>
                <a:latin typeface="微软雅黑" panose="020B0503020204020204" pitchFamily="34" charset="-122"/>
                <a:ea typeface="微软雅黑" panose="020B0503020204020204" pitchFamily="34" charset="-122"/>
              </a:rPr>
              <a:t>列族数据库</a:t>
            </a:r>
          </a:p>
        </p:txBody>
      </p:sp>
      <p:pic>
        <p:nvPicPr>
          <p:cNvPr id="10243"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8" y="-1588"/>
            <a:ext cx="7534275" cy="2952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F91A3CB-8A39-4957-82F3-D701AC713B21}"/>
              </a:ext>
            </a:extLst>
          </p:cNvPr>
          <p:cNvSpPr>
            <a:spLocks noGrp="1"/>
          </p:cNvSpPr>
          <p:nvPr>
            <p:ph idx="1"/>
          </p:nvPr>
        </p:nvSpPr>
        <p:spPr/>
        <p:txBody>
          <a:bodyPr/>
          <a:lstStyle/>
          <a:p>
            <a:pPr>
              <a:lnSpc>
                <a:spcPct val="150000"/>
              </a:lnSpc>
            </a:pPr>
            <a:r>
              <a:rPr lang="zh-CN" altLang="en-US" sz="2800" dirty="0"/>
              <a:t>关键步骤如下</a:t>
            </a:r>
          </a:p>
          <a:p>
            <a:pPr lvl="1">
              <a:lnSpc>
                <a:spcPct val="150000"/>
              </a:lnSpc>
            </a:pPr>
            <a:r>
              <a:rPr lang="zh-CN" altLang="en-US" sz="2400" dirty="0"/>
              <a:t>去字典表里找到字符串对应数字</a:t>
            </a:r>
            <a:r>
              <a:rPr lang="en-US" altLang="zh-CN" sz="2400" dirty="0"/>
              <a:t>(</a:t>
            </a:r>
            <a:r>
              <a:rPr lang="zh-CN" altLang="en-US" sz="2400" dirty="0"/>
              <a:t>只进行一次字符串比较</a:t>
            </a:r>
            <a:r>
              <a:rPr lang="en-US" altLang="zh-CN" sz="2400" dirty="0"/>
              <a:t>)</a:t>
            </a:r>
            <a:endParaRPr lang="zh-CN" altLang="en-US" sz="2400" dirty="0"/>
          </a:p>
          <a:p>
            <a:pPr lvl="1">
              <a:lnSpc>
                <a:spcPct val="150000"/>
              </a:lnSpc>
            </a:pPr>
            <a:r>
              <a:rPr lang="zh-CN" altLang="en-US" sz="2400" dirty="0"/>
              <a:t>用数字去列表里匹配，匹配上的位置设为</a:t>
            </a:r>
            <a:r>
              <a:rPr lang="en-US" altLang="zh-CN" sz="2400" dirty="0"/>
              <a:t>1</a:t>
            </a:r>
            <a:endParaRPr lang="zh-CN" altLang="en-US" sz="2400" dirty="0"/>
          </a:p>
          <a:p>
            <a:pPr lvl="1">
              <a:lnSpc>
                <a:spcPct val="150000"/>
              </a:lnSpc>
            </a:pPr>
            <a:r>
              <a:rPr lang="zh-CN" altLang="en-US" sz="2400" dirty="0"/>
              <a:t>把不同列的匹配结果进行位运算得到符合所有条件的记录下标</a:t>
            </a:r>
          </a:p>
          <a:p>
            <a:pPr lvl="1">
              <a:lnSpc>
                <a:spcPct val="150000"/>
              </a:lnSpc>
            </a:pPr>
            <a:r>
              <a:rPr lang="zh-CN" altLang="en-US" sz="2400" dirty="0"/>
              <a:t>使用这个下标组装出最终的结果集</a:t>
            </a:r>
          </a:p>
          <a:p>
            <a:pPr>
              <a:lnSpc>
                <a:spcPct val="150000"/>
              </a:lnSpc>
            </a:pPr>
            <a:endParaRPr lang="zh-CN" altLang="en-US" sz="2800" dirty="0"/>
          </a:p>
        </p:txBody>
      </p:sp>
      <p:sp>
        <p:nvSpPr>
          <p:cNvPr id="4" name="日期占位符 3">
            <a:extLst>
              <a:ext uri="{FF2B5EF4-FFF2-40B4-BE49-F238E27FC236}">
                <a16:creationId xmlns:a16="http://schemas.microsoft.com/office/drawing/2014/main" id="{428C746E-E855-4113-8F37-B1C39723E8B4}"/>
              </a:ext>
            </a:extLst>
          </p:cNvPr>
          <p:cNvSpPr>
            <a:spLocks noGrp="1"/>
          </p:cNvSpPr>
          <p:nvPr>
            <p:ph type="dt" sz="half" idx="10"/>
          </p:nvPr>
        </p:nvSpPr>
        <p:spPr/>
        <p:txBody>
          <a:bodyPr/>
          <a:lstStyle/>
          <a:p>
            <a:pPr>
              <a:defRPr/>
            </a:pPr>
            <a:fld id="{F2C852EB-FD68-42B5-8735-0EADA7A5DCD2}" type="datetime3">
              <a:rPr lang="zh-CN" altLang="en-US" smtClean="0"/>
              <a:pPr>
                <a:defRPr/>
              </a:pPr>
              <a:t>2021年12月8日星期三</a:t>
            </a:fld>
            <a:endParaRPr lang="en-US" altLang="zh-CN"/>
          </a:p>
        </p:txBody>
      </p:sp>
      <p:sp>
        <p:nvSpPr>
          <p:cNvPr id="5" name="灯片编号占位符 4">
            <a:extLst>
              <a:ext uri="{FF2B5EF4-FFF2-40B4-BE49-F238E27FC236}">
                <a16:creationId xmlns:a16="http://schemas.microsoft.com/office/drawing/2014/main" id="{185B6BE9-EBE5-4738-BFAF-E9D1D052A8FE}"/>
              </a:ext>
            </a:extLst>
          </p:cNvPr>
          <p:cNvSpPr>
            <a:spLocks noGrp="1"/>
          </p:cNvSpPr>
          <p:nvPr>
            <p:ph type="sldNum" sz="quarter" idx="11"/>
          </p:nvPr>
        </p:nvSpPr>
        <p:spPr/>
        <p:txBody>
          <a:bodyPr/>
          <a:lstStyle/>
          <a:p>
            <a:pPr>
              <a:defRPr/>
            </a:pPr>
            <a:fld id="{B9BD8F42-9452-43FF-ACDC-0140BD608DBF}" type="slidenum">
              <a:rPr lang="zh-CN" altLang="en-US" smtClean="0"/>
              <a:pPr>
                <a:defRPr/>
              </a:pPr>
              <a:t>10</a:t>
            </a:fld>
            <a:endParaRPr lang="en-US" altLang="zh-CN"/>
          </a:p>
        </p:txBody>
      </p:sp>
      <p:sp>
        <p:nvSpPr>
          <p:cNvPr id="6" name="页脚占位符 5">
            <a:extLst>
              <a:ext uri="{FF2B5EF4-FFF2-40B4-BE49-F238E27FC236}">
                <a16:creationId xmlns:a16="http://schemas.microsoft.com/office/drawing/2014/main" id="{D3FE7B83-778B-4547-81CE-A7FA0AB3ECB9}"/>
              </a:ext>
            </a:extLst>
          </p:cNvPr>
          <p:cNvSpPr>
            <a:spLocks noGrp="1"/>
          </p:cNvSpPr>
          <p:nvPr>
            <p:ph type="ftr" sz="quarter" idx="12"/>
          </p:nvPr>
        </p:nvSpPr>
        <p:spPr/>
        <p:txBody>
          <a:bodyPr/>
          <a:lstStyle/>
          <a:p>
            <a:pPr>
              <a:defRPr/>
            </a:pPr>
            <a:r>
              <a:rPr lang="zh-CN" altLang="en-US"/>
              <a:t>大数据管理----前言</a:t>
            </a:r>
            <a:endParaRPr lang="zh-CN" altLang="zh-CN"/>
          </a:p>
        </p:txBody>
      </p:sp>
      <p:sp>
        <p:nvSpPr>
          <p:cNvPr id="7" name="标题 1">
            <a:extLst>
              <a:ext uri="{FF2B5EF4-FFF2-40B4-BE49-F238E27FC236}">
                <a16:creationId xmlns:a16="http://schemas.microsoft.com/office/drawing/2014/main" id="{2AEEEDA1-2EAB-4101-92B1-C66C194C31F9}"/>
              </a:ext>
            </a:extLst>
          </p:cNvPr>
          <p:cNvSpPr txBox="1">
            <a:spLocks/>
          </p:cNvSpPr>
          <p:nvPr/>
        </p:nvSpPr>
        <p:spPr bwMode="auto">
          <a:xfrm>
            <a:off x="685800" y="1524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b" anchorCtr="0" compatLnSpc="1">
            <a:prstTxWarp prst="textNoShape">
              <a:avLst/>
            </a:prstTxWarp>
          </a:bodyPr>
          <a:lstStyle>
            <a:lvl1pPr algn="l" rtl="0" eaLnBrk="0" fontAlgn="base" hangingPunct="0">
              <a:spcBef>
                <a:spcPct val="0"/>
              </a:spcBef>
              <a:spcAft>
                <a:spcPct val="0"/>
              </a:spcAft>
              <a:defRPr kumimoji="1" sz="4400" b="1">
                <a:solidFill>
                  <a:srgbClr val="FF3300"/>
                </a:solidFill>
                <a:effectLst>
                  <a:outerShdw blurRad="38100" dist="38100" dir="2700000" algn="tl">
                    <a:srgbClr val="000000">
                      <a:alpha val="43137"/>
                    </a:srgbClr>
                  </a:outerShdw>
                </a:effectLst>
                <a:latin typeface="+mj-lt"/>
                <a:ea typeface="+mj-ea"/>
                <a:cs typeface="+mj-cs"/>
              </a:defRPr>
            </a:lvl1pPr>
            <a:lvl2pPr algn="l" rtl="0" eaLnBrk="0" fontAlgn="base" hangingPunct="0">
              <a:spcBef>
                <a:spcPct val="0"/>
              </a:spcBef>
              <a:spcAft>
                <a:spcPct val="0"/>
              </a:spcAft>
              <a:defRPr kumimoji="1" sz="4400" b="1">
                <a:solidFill>
                  <a:srgbClr val="FF3300"/>
                </a:solidFill>
                <a:latin typeface="Arial" charset="0"/>
                <a:ea typeface="隶书" pitchFamily="49" charset="-122"/>
              </a:defRPr>
            </a:lvl2pPr>
            <a:lvl3pPr algn="l" rtl="0" eaLnBrk="0" fontAlgn="base" hangingPunct="0">
              <a:spcBef>
                <a:spcPct val="0"/>
              </a:spcBef>
              <a:spcAft>
                <a:spcPct val="0"/>
              </a:spcAft>
              <a:defRPr kumimoji="1" sz="4400" b="1">
                <a:solidFill>
                  <a:srgbClr val="FF3300"/>
                </a:solidFill>
                <a:latin typeface="Arial" charset="0"/>
                <a:ea typeface="隶书" pitchFamily="49" charset="-122"/>
              </a:defRPr>
            </a:lvl3pPr>
            <a:lvl4pPr algn="l" rtl="0" eaLnBrk="0" fontAlgn="base" hangingPunct="0">
              <a:spcBef>
                <a:spcPct val="0"/>
              </a:spcBef>
              <a:spcAft>
                <a:spcPct val="0"/>
              </a:spcAft>
              <a:defRPr kumimoji="1" sz="4400" b="1">
                <a:solidFill>
                  <a:srgbClr val="FF3300"/>
                </a:solidFill>
                <a:latin typeface="Arial" charset="0"/>
                <a:ea typeface="隶书" pitchFamily="49" charset="-122"/>
              </a:defRPr>
            </a:lvl4pPr>
            <a:lvl5pPr algn="l" rtl="0" eaLnBrk="0" fontAlgn="base" hangingPunct="0">
              <a:spcBef>
                <a:spcPct val="0"/>
              </a:spcBef>
              <a:spcAft>
                <a:spcPct val="0"/>
              </a:spcAft>
              <a:defRPr kumimoji="1" sz="4400" b="1">
                <a:solidFill>
                  <a:srgbClr val="FF3300"/>
                </a:solidFill>
                <a:latin typeface="Arial" charset="0"/>
                <a:ea typeface="隶书" pitchFamily="49" charset="-122"/>
              </a:defRPr>
            </a:lvl5pPr>
            <a:lvl6pPr marL="457200" algn="l" rtl="0" fontAlgn="base">
              <a:spcBef>
                <a:spcPct val="0"/>
              </a:spcBef>
              <a:spcAft>
                <a:spcPct val="0"/>
              </a:spcAft>
              <a:defRPr kumimoji="1" sz="4400" b="1">
                <a:solidFill>
                  <a:srgbClr val="FF3300"/>
                </a:solidFill>
                <a:latin typeface="Arial" charset="0"/>
                <a:ea typeface="隶书" pitchFamily="49" charset="-122"/>
              </a:defRPr>
            </a:lvl6pPr>
            <a:lvl7pPr marL="914400" algn="l" rtl="0" fontAlgn="base">
              <a:spcBef>
                <a:spcPct val="0"/>
              </a:spcBef>
              <a:spcAft>
                <a:spcPct val="0"/>
              </a:spcAft>
              <a:defRPr kumimoji="1" sz="4400" b="1">
                <a:solidFill>
                  <a:srgbClr val="FF3300"/>
                </a:solidFill>
                <a:latin typeface="Arial" charset="0"/>
                <a:ea typeface="隶书" pitchFamily="49" charset="-122"/>
              </a:defRPr>
            </a:lvl7pPr>
            <a:lvl8pPr marL="1371600" algn="l" rtl="0" fontAlgn="base">
              <a:spcBef>
                <a:spcPct val="0"/>
              </a:spcBef>
              <a:spcAft>
                <a:spcPct val="0"/>
              </a:spcAft>
              <a:defRPr kumimoji="1" sz="4400" b="1">
                <a:solidFill>
                  <a:srgbClr val="FF3300"/>
                </a:solidFill>
                <a:latin typeface="Arial" charset="0"/>
                <a:ea typeface="隶书" pitchFamily="49" charset="-122"/>
              </a:defRPr>
            </a:lvl8pPr>
            <a:lvl9pPr marL="1828800" algn="l" rtl="0" fontAlgn="base">
              <a:spcBef>
                <a:spcPct val="0"/>
              </a:spcBef>
              <a:spcAft>
                <a:spcPct val="0"/>
              </a:spcAft>
              <a:defRPr kumimoji="1" sz="4400" b="1">
                <a:solidFill>
                  <a:srgbClr val="FF3300"/>
                </a:solidFill>
                <a:latin typeface="Arial" charset="0"/>
                <a:ea typeface="隶书" pitchFamily="49" charset="-122"/>
              </a:defRPr>
            </a:lvl9pPr>
          </a:lstStyle>
          <a:p>
            <a:r>
              <a:rPr lang="zh-CN" altLang="en-US" dirty="0"/>
              <a:t>列族数据库</a:t>
            </a:r>
            <a:endParaRPr lang="zh-CN" altLang="en-US" kern="0" dirty="0"/>
          </a:p>
        </p:txBody>
      </p:sp>
    </p:spTree>
    <p:extLst>
      <p:ext uri="{BB962C8B-B14F-4D97-AF65-F5344CB8AC3E}">
        <p14:creationId xmlns:p14="http://schemas.microsoft.com/office/powerpoint/2010/main" val="395322660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提纲</a:t>
            </a:r>
          </a:p>
        </p:txBody>
      </p:sp>
      <p:sp>
        <p:nvSpPr>
          <p:cNvPr id="16387" name="内容占位符 2"/>
          <p:cNvSpPr>
            <a:spLocks noGrp="1"/>
          </p:cNvSpPr>
          <p:nvPr>
            <p:ph idx="1"/>
          </p:nvPr>
        </p:nvSpPr>
        <p:spPr>
          <a:xfrm>
            <a:off x="611560" y="1196752"/>
            <a:ext cx="7772400" cy="4876800"/>
          </a:xfrm>
        </p:spPr>
        <p:txBody>
          <a:bodyPr/>
          <a:lstStyle/>
          <a:p>
            <a:pPr>
              <a:lnSpc>
                <a:spcPct val="150000"/>
              </a:lnSpc>
            </a:pPr>
            <a:r>
              <a:rPr lang="zh-CN" altLang="en-US" sz="2400" dirty="0">
                <a:latin typeface="+mn-ea"/>
              </a:rPr>
              <a:t>列族数据库</a:t>
            </a:r>
            <a:endParaRPr lang="en-US" altLang="zh-CN" sz="2400" dirty="0">
              <a:latin typeface="+mn-ea"/>
            </a:endParaRPr>
          </a:p>
          <a:p>
            <a:pPr>
              <a:lnSpc>
                <a:spcPct val="150000"/>
              </a:lnSpc>
            </a:pPr>
            <a:r>
              <a:rPr lang="en-US" altLang="zh-CN" sz="2400" dirty="0" err="1">
                <a:latin typeface="+mn-ea"/>
              </a:rPr>
              <a:t>Hbase</a:t>
            </a:r>
            <a:r>
              <a:rPr lang="zh-CN" altLang="en-US" sz="2400" dirty="0">
                <a:latin typeface="+mn-ea"/>
              </a:rPr>
              <a:t>数据库</a:t>
            </a:r>
            <a:endParaRPr lang="en-US" altLang="zh-CN" sz="2400" dirty="0">
              <a:latin typeface="+mn-ea"/>
            </a:endParaRPr>
          </a:p>
          <a:p>
            <a:pPr lvl="1">
              <a:lnSpc>
                <a:spcPct val="150000"/>
              </a:lnSpc>
            </a:pPr>
            <a:r>
              <a:rPr lang="en-US" altLang="zh-CN" sz="2200" dirty="0" err="1">
                <a:latin typeface="+mn-ea"/>
              </a:rPr>
              <a:t>Hbase</a:t>
            </a:r>
            <a:r>
              <a:rPr lang="zh-CN" altLang="en-US" sz="2200" dirty="0">
                <a:latin typeface="+mn-ea"/>
              </a:rPr>
              <a:t>简介</a:t>
            </a:r>
            <a:endParaRPr lang="en-US" altLang="zh-CN" sz="2200" dirty="0">
              <a:latin typeface="+mn-ea"/>
            </a:endParaRPr>
          </a:p>
          <a:p>
            <a:pPr lvl="1">
              <a:lnSpc>
                <a:spcPct val="150000"/>
              </a:lnSpc>
            </a:pPr>
            <a:r>
              <a:rPr lang="en-US" altLang="zh-CN" sz="2200" dirty="0" err="1">
                <a:latin typeface="+mn-ea"/>
              </a:rPr>
              <a:t>Hbase</a:t>
            </a:r>
            <a:r>
              <a:rPr lang="zh-CN" altLang="en-US" sz="2200" dirty="0">
                <a:latin typeface="+mn-ea"/>
              </a:rPr>
              <a:t>数据模型</a:t>
            </a:r>
            <a:endParaRPr lang="en-US" altLang="zh-CN" sz="2200" dirty="0">
              <a:latin typeface="+mn-ea"/>
            </a:endParaRPr>
          </a:p>
          <a:p>
            <a:pPr lvl="1">
              <a:lnSpc>
                <a:spcPct val="150000"/>
              </a:lnSpc>
            </a:pPr>
            <a:r>
              <a:rPr lang="en-US" altLang="zh-CN" sz="2200" dirty="0" err="1">
                <a:latin typeface="+mn-ea"/>
              </a:rPr>
              <a:t>Hbase</a:t>
            </a:r>
            <a:r>
              <a:rPr lang="zh-CN" altLang="en-US" sz="2200" dirty="0">
                <a:latin typeface="+mn-ea"/>
              </a:rPr>
              <a:t>访问与操作</a:t>
            </a:r>
            <a:endParaRPr lang="en-US" altLang="zh-CN" sz="2200" dirty="0">
              <a:latin typeface="+mn-ea"/>
            </a:endParaRPr>
          </a:p>
          <a:p>
            <a:pPr lvl="1">
              <a:lnSpc>
                <a:spcPct val="150000"/>
              </a:lnSpc>
            </a:pPr>
            <a:r>
              <a:rPr lang="en-US" altLang="zh-CN" sz="2200" dirty="0" err="1">
                <a:latin typeface="+mn-ea"/>
              </a:rPr>
              <a:t>Hbase</a:t>
            </a:r>
            <a:r>
              <a:rPr lang="zh-CN" altLang="en-US" sz="2200" dirty="0">
                <a:latin typeface="+mn-ea"/>
              </a:rPr>
              <a:t>应用实例</a:t>
            </a:r>
            <a:endParaRPr lang="en-US" altLang="zh-CN" sz="2200" dirty="0">
              <a:latin typeface="+mn-ea"/>
            </a:endParaRPr>
          </a:p>
          <a:p>
            <a:pPr lvl="1">
              <a:lnSpc>
                <a:spcPct val="150000"/>
              </a:lnSpc>
            </a:pPr>
            <a:r>
              <a:rPr lang="en-US" altLang="zh-CN" sz="2200" dirty="0" err="1">
                <a:latin typeface="+mn-ea"/>
              </a:rPr>
              <a:t>Hbase</a:t>
            </a:r>
            <a:r>
              <a:rPr lang="zh-CN" altLang="en-US" sz="2200" dirty="0">
                <a:latin typeface="+mn-ea"/>
              </a:rPr>
              <a:t>实现机制</a:t>
            </a:r>
            <a:endParaRPr lang="en-US" altLang="zh-CN" sz="2200" dirty="0">
              <a:latin typeface="+mn-ea"/>
            </a:endParaRPr>
          </a:p>
          <a:p>
            <a:pPr>
              <a:lnSpc>
                <a:spcPct val="150000"/>
              </a:lnSpc>
            </a:pPr>
            <a:r>
              <a:rPr lang="en-US" altLang="zh-CN" sz="2400" dirty="0">
                <a:solidFill>
                  <a:srgbClr val="FF0000"/>
                </a:solidFill>
                <a:latin typeface="+mn-ea"/>
              </a:rPr>
              <a:t>Cassandra</a:t>
            </a:r>
            <a:r>
              <a:rPr lang="zh-CN" altLang="en-US" sz="2400" dirty="0">
                <a:solidFill>
                  <a:srgbClr val="FF0000"/>
                </a:solidFill>
                <a:latin typeface="+mn-ea"/>
              </a:rPr>
              <a:t>数据库</a:t>
            </a:r>
            <a:endParaRPr lang="en-US" altLang="zh-CN" sz="2400" dirty="0">
              <a:solidFill>
                <a:srgbClr val="FF0000"/>
              </a:solidFill>
              <a:latin typeface="+mn-ea"/>
            </a:endParaRPr>
          </a:p>
          <a:p>
            <a:pPr>
              <a:lnSpc>
                <a:spcPct val="150000"/>
              </a:lnSpc>
            </a:pPr>
            <a:r>
              <a:rPr lang="en-US" altLang="zh-CN" sz="2400" dirty="0">
                <a:latin typeface="+mn-ea"/>
              </a:rPr>
              <a:t>MapReduce</a:t>
            </a:r>
            <a:r>
              <a:rPr lang="zh-CN" altLang="en-US" sz="2400" dirty="0">
                <a:latin typeface="+mn-ea"/>
              </a:rPr>
              <a:t>简介</a:t>
            </a:r>
            <a:endParaRPr lang="en-US" altLang="zh-CN" sz="2400" dirty="0">
              <a:latin typeface="+mn-ea"/>
            </a:endParaRPr>
          </a:p>
          <a:p>
            <a:pPr>
              <a:lnSpc>
                <a:spcPct val="150000"/>
              </a:lnSpc>
            </a:pPr>
            <a:endParaRPr lang="zh-CN" altLang="en-US" sz="2400" dirty="0">
              <a:latin typeface="+mn-ea"/>
            </a:endParaRPr>
          </a:p>
        </p:txBody>
      </p:sp>
      <p:sp>
        <p:nvSpPr>
          <p:cNvPr id="4" name="日期占位符 3"/>
          <p:cNvSpPr>
            <a:spLocks noGrp="1"/>
          </p:cNvSpPr>
          <p:nvPr>
            <p:ph type="dt" sz="quarter" idx="10"/>
          </p:nvPr>
        </p:nvSpPr>
        <p:spPr/>
        <p:txBody>
          <a:bodyPr/>
          <a:lstStyle/>
          <a:p>
            <a:pPr>
              <a:defRPr/>
            </a:pPr>
            <a:fld id="{3809799F-1DE9-4A06-947D-268105C138FD}" type="datetime3">
              <a:rPr lang="zh-CN" altLang="en-US" smtClean="0"/>
              <a:pPr>
                <a:defRPr/>
              </a:pPr>
              <a:t>2021年12月8日星期三</a:t>
            </a:fld>
            <a:endParaRPr lang="en-US" altLang="zh-CN"/>
          </a:p>
        </p:txBody>
      </p:sp>
      <p:sp>
        <p:nvSpPr>
          <p:cNvPr id="16389"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01B9B098-F13F-488D-A953-3143444B0A7A}" type="slidenum">
              <a:rPr lang="zh-CN" altLang="en-US" sz="2400" smtClean="0">
                <a:solidFill>
                  <a:schemeClr val="accent2"/>
                </a:solidFill>
                <a:latin typeface="Times New Roman" panose="02020603050405020304" pitchFamily="18" charset="0"/>
              </a:rPr>
              <a:pPr>
                <a:spcBef>
                  <a:spcPct val="0"/>
                </a:spcBef>
                <a:buClrTx/>
                <a:buSzTx/>
                <a:buFontTx/>
                <a:buNone/>
              </a:pPr>
              <a:t>100</a:t>
            </a:fld>
            <a:endParaRPr lang="en-US" altLang="zh-CN" sz="2400">
              <a:solidFill>
                <a:schemeClr val="accent2"/>
              </a:solidFill>
              <a:latin typeface="Times New Roman" panose="02020603050405020304" pitchFamily="18" charset="0"/>
            </a:endParaRPr>
          </a:p>
        </p:txBody>
      </p:sp>
      <p:sp>
        <p:nvSpPr>
          <p:cNvPr id="16390"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654408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1ABEA3-C26C-4ABD-9CB9-C01810156CE1}"/>
              </a:ext>
            </a:extLst>
          </p:cNvPr>
          <p:cNvSpPr>
            <a:spLocks noGrp="1"/>
          </p:cNvSpPr>
          <p:nvPr>
            <p:ph type="title"/>
          </p:nvPr>
        </p:nvSpPr>
        <p:spPr/>
        <p:txBody>
          <a:bodyPr/>
          <a:lstStyle/>
          <a:p>
            <a:pPr>
              <a:defRPr/>
            </a:pPr>
            <a:r>
              <a:rPr lang="en-US" altLang="zh-CN" dirty="0"/>
              <a:t>Cassandra</a:t>
            </a:r>
            <a:r>
              <a:rPr lang="zh-CN" altLang="en-US" dirty="0"/>
              <a:t>简介</a:t>
            </a:r>
          </a:p>
        </p:txBody>
      </p:sp>
      <p:sp>
        <p:nvSpPr>
          <p:cNvPr id="19459" name="内容占位符 2">
            <a:extLst>
              <a:ext uri="{FF2B5EF4-FFF2-40B4-BE49-F238E27FC236}">
                <a16:creationId xmlns:a16="http://schemas.microsoft.com/office/drawing/2014/main" id="{4E10E702-DD8A-4925-BA3A-F53D4D285D8A}"/>
              </a:ext>
            </a:extLst>
          </p:cNvPr>
          <p:cNvSpPr>
            <a:spLocks noGrp="1"/>
          </p:cNvSpPr>
          <p:nvPr>
            <p:ph idx="1"/>
          </p:nvPr>
        </p:nvSpPr>
        <p:spPr/>
        <p:txBody>
          <a:bodyPr/>
          <a:lstStyle/>
          <a:p>
            <a:pPr>
              <a:lnSpc>
                <a:spcPct val="150000"/>
              </a:lnSpc>
            </a:pPr>
            <a:r>
              <a:rPr lang="en-US" altLang="zh-CN" sz="2400"/>
              <a:t>Cassandra</a:t>
            </a:r>
            <a:r>
              <a:rPr lang="zh-CN" altLang="en-US" sz="2400"/>
              <a:t>是一个混合型的非关系数据库</a:t>
            </a:r>
            <a:endParaRPr lang="en-US" altLang="zh-CN" sz="2400"/>
          </a:p>
          <a:p>
            <a:pPr>
              <a:lnSpc>
                <a:spcPct val="150000"/>
              </a:lnSpc>
            </a:pPr>
            <a:r>
              <a:rPr lang="zh-CN" altLang="en-US" sz="2400"/>
              <a:t>介于关系数据库和非关系数据库之间的开源产品，是非关系数据库当中功能最丰富，最像关系数据库的</a:t>
            </a:r>
            <a:endParaRPr lang="en-US" altLang="zh-CN" sz="2400"/>
          </a:p>
          <a:p>
            <a:pPr>
              <a:lnSpc>
                <a:spcPct val="150000"/>
              </a:lnSpc>
            </a:pPr>
            <a:r>
              <a:rPr lang="zh-CN" altLang="en-US" sz="2400"/>
              <a:t>支持的数据结构非常松散，是类似</a:t>
            </a:r>
            <a:r>
              <a:rPr lang="en-US" altLang="zh-CN" sz="2400"/>
              <a:t>json</a:t>
            </a:r>
            <a:r>
              <a:rPr lang="zh-CN" altLang="en-US" sz="2400"/>
              <a:t>的</a:t>
            </a:r>
            <a:r>
              <a:rPr lang="en-US" altLang="zh-CN" sz="2400"/>
              <a:t>bjson</a:t>
            </a:r>
            <a:r>
              <a:rPr lang="zh-CN" altLang="en-US" sz="2400"/>
              <a:t>格式，因此可以存储比较复杂的数据类型</a:t>
            </a:r>
            <a:endParaRPr lang="en-US" altLang="zh-CN" sz="2400"/>
          </a:p>
          <a:p>
            <a:pPr>
              <a:lnSpc>
                <a:spcPct val="150000"/>
              </a:lnSpc>
            </a:pPr>
            <a:r>
              <a:rPr lang="zh-CN" altLang="en-US" sz="2400"/>
              <a:t>最初由</a:t>
            </a:r>
            <a:r>
              <a:rPr lang="en-US" altLang="zh-CN" sz="2400"/>
              <a:t>Facebook</a:t>
            </a:r>
            <a:r>
              <a:rPr lang="zh-CN" altLang="en-US" sz="2400"/>
              <a:t>开发，后转变成了开源项目</a:t>
            </a:r>
            <a:endParaRPr lang="en-US" altLang="zh-CN" sz="2400"/>
          </a:p>
          <a:p>
            <a:pPr>
              <a:lnSpc>
                <a:spcPct val="150000"/>
              </a:lnSpc>
            </a:pPr>
            <a:r>
              <a:rPr lang="zh-CN" altLang="en-US" sz="2400"/>
              <a:t>是一个网络社交云计算方面理想的数据库</a:t>
            </a:r>
            <a:endParaRPr lang="en-US" altLang="zh-CN" sz="2400"/>
          </a:p>
          <a:p>
            <a:pPr>
              <a:lnSpc>
                <a:spcPct val="150000"/>
              </a:lnSpc>
            </a:pPr>
            <a:r>
              <a:rPr lang="en-US" altLang="zh-CN" sz="2400"/>
              <a:t>P2P</a:t>
            </a:r>
            <a:r>
              <a:rPr lang="zh-CN" altLang="en-US" sz="2400"/>
              <a:t>去中心化的存储</a:t>
            </a:r>
          </a:p>
        </p:txBody>
      </p:sp>
      <p:sp>
        <p:nvSpPr>
          <p:cNvPr id="4" name="日期占位符 3">
            <a:extLst>
              <a:ext uri="{FF2B5EF4-FFF2-40B4-BE49-F238E27FC236}">
                <a16:creationId xmlns:a16="http://schemas.microsoft.com/office/drawing/2014/main" id="{2376D960-701B-467C-8EAA-5AC2F935F585}"/>
              </a:ext>
            </a:extLst>
          </p:cNvPr>
          <p:cNvSpPr>
            <a:spLocks noGrp="1"/>
          </p:cNvSpPr>
          <p:nvPr>
            <p:ph type="dt" sz="quarter" idx="10"/>
          </p:nvPr>
        </p:nvSpPr>
        <p:spPr/>
        <p:txBody>
          <a:bodyPr/>
          <a:lstStyle/>
          <a:p>
            <a:pPr>
              <a:defRPr/>
            </a:pPr>
            <a:fld id="{08FAAF2A-D09A-4899-A2A8-98698DE0035E}" type="datetime3">
              <a:rPr lang="zh-CN" altLang="en-US" smtClean="0"/>
              <a:pPr>
                <a:defRPr/>
              </a:pPr>
              <a:t>2021年12月8日星期三</a:t>
            </a:fld>
            <a:endParaRPr lang="en-US" altLang="zh-CN"/>
          </a:p>
        </p:txBody>
      </p:sp>
      <p:sp>
        <p:nvSpPr>
          <p:cNvPr id="19461" name="灯片编号占位符 4">
            <a:extLst>
              <a:ext uri="{FF2B5EF4-FFF2-40B4-BE49-F238E27FC236}">
                <a16:creationId xmlns:a16="http://schemas.microsoft.com/office/drawing/2014/main" id="{20563802-07D5-459C-88E4-AC426EBA1FD1}"/>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C623936D-6EFB-44D0-BFBB-6560ECF3542A}" type="slidenum">
              <a:rPr lang="zh-CN" altLang="en-US" sz="2400">
                <a:solidFill>
                  <a:schemeClr val="accent2"/>
                </a:solidFill>
                <a:latin typeface="Times New Roman" panose="02020603050405020304" pitchFamily="18" charset="0"/>
              </a:rPr>
              <a:pPr>
                <a:spcBef>
                  <a:spcPct val="0"/>
                </a:spcBef>
                <a:buClrTx/>
                <a:buSzTx/>
                <a:buFontTx/>
                <a:buNone/>
              </a:pPr>
              <a:t>101</a:t>
            </a:fld>
            <a:endParaRPr lang="en-US" altLang="zh-CN" sz="2400">
              <a:solidFill>
                <a:schemeClr val="accent2"/>
              </a:solidFill>
              <a:latin typeface="Times New Roman" panose="02020603050405020304" pitchFamily="18" charset="0"/>
            </a:endParaRPr>
          </a:p>
        </p:txBody>
      </p:sp>
      <p:sp>
        <p:nvSpPr>
          <p:cNvPr id="19462" name="页脚占位符 5">
            <a:extLst>
              <a:ext uri="{FF2B5EF4-FFF2-40B4-BE49-F238E27FC236}">
                <a16:creationId xmlns:a16="http://schemas.microsoft.com/office/drawing/2014/main" id="{7767E598-E773-4583-803D-C0241583EC44}"/>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255576-A837-4417-BDC1-2A68DF6B3A43}"/>
              </a:ext>
            </a:extLst>
          </p:cNvPr>
          <p:cNvSpPr>
            <a:spLocks noGrp="1"/>
          </p:cNvSpPr>
          <p:nvPr>
            <p:ph type="title"/>
          </p:nvPr>
        </p:nvSpPr>
        <p:spPr/>
        <p:txBody>
          <a:bodyPr/>
          <a:lstStyle/>
          <a:p>
            <a:pPr>
              <a:defRPr/>
            </a:pPr>
            <a:r>
              <a:rPr lang="en-US" altLang="zh-CN" dirty="0"/>
              <a:t>Cassandra</a:t>
            </a:r>
            <a:r>
              <a:rPr lang="zh-CN" altLang="en-US" dirty="0"/>
              <a:t>特点</a:t>
            </a:r>
          </a:p>
        </p:txBody>
      </p:sp>
      <p:sp>
        <p:nvSpPr>
          <p:cNvPr id="20483" name="内容占位符 2">
            <a:extLst>
              <a:ext uri="{FF2B5EF4-FFF2-40B4-BE49-F238E27FC236}">
                <a16:creationId xmlns:a16="http://schemas.microsoft.com/office/drawing/2014/main" id="{74A34242-54D1-4C44-A34E-92536F7C5732}"/>
              </a:ext>
            </a:extLst>
          </p:cNvPr>
          <p:cNvSpPr>
            <a:spLocks noGrp="1"/>
          </p:cNvSpPr>
          <p:nvPr>
            <p:ph idx="1"/>
          </p:nvPr>
        </p:nvSpPr>
        <p:spPr/>
        <p:txBody>
          <a:bodyPr/>
          <a:lstStyle/>
          <a:p>
            <a:pPr>
              <a:lnSpc>
                <a:spcPct val="150000"/>
              </a:lnSpc>
            </a:pPr>
            <a:r>
              <a:rPr lang="zh-CN" altLang="en-US" sz="2400"/>
              <a:t>模式灵活</a:t>
            </a:r>
          </a:p>
          <a:p>
            <a:pPr lvl="1">
              <a:lnSpc>
                <a:spcPct val="150000"/>
              </a:lnSpc>
            </a:pPr>
            <a:r>
              <a:rPr lang="zh-CN" altLang="en-US" sz="2000"/>
              <a:t>不必提前解决记录中的字段</a:t>
            </a:r>
            <a:endParaRPr lang="en-US" altLang="zh-CN" sz="2000"/>
          </a:p>
          <a:p>
            <a:pPr lvl="1">
              <a:lnSpc>
                <a:spcPct val="150000"/>
              </a:lnSpc>
            </a:pPr>
            <a:r>
              <a:rPr lang="zh-CN" altLang="en-US" sz="2000"/>
              <a:t>可以在系统运行时随意的添加或移除字段</a:t>
            </a:r>
          </a:p>
          <a:p>
            <a:pPr>
              <a:lnSpc>
                <a:spcPct val="150000"/>
              </a:lnSpc>
            </a:pPr>
            <a:r>
              <a:rPr lang="zh-CN" altLang="en-US" sz="2400"/>
              <a:t>可扩展性</a:t>
            </a:r>
          </a:p>
          <a:p>
            <a:pPr>
              <a:lnSpc>
                <a:spcPct val="150000"/>
              </a:lnSpc>
            </a:pPr>
            <a:r>
              <a:rPr lang="zh-CN" altLang="en-US" sz="2400"/>
              <a:t>多数据中心</a:t>
            </a:r>
          </a:p>
          <a:p>
            <a:pPr lvl="1">
              <a:lnSpc>
                <a:spcPct val="150000"/>
              </a:lnSpc>
            </a:pPr>
            <a:r>
              <a:rPr lang="zh-CN" altLang="en-US" sz="2000"/>
              <a:t>可以调整节点布局来避免某一个数据中心起火</a:t>
            </a:r>
            <a:endParaRPr lang="en-US" altLang="zh-CN" sz="2000"/>
          </a:p>
          <a:p>
            <a:pPr lvl="1">
              <a:lnSpc>
                <a:spcPct val="150000"/>
              </a:lnSpc>
            </a:pPr>
            <a:r>
              <a:rPr lang="zh-CN" altLang="en-US" sz="2000"/>
              <a:t>一个备用的数据中心将至少有每条记录的完全复制</a:t>
            </a:r>
          </a:p>
        </p:txBody>
      </p:sp>
      <p:sp>
        <p:nvSpPr>
          <p:cNvPr id="4" name="日期占位符 3">
            <a:extLst>
              <a:ext uri="{FF2B5EF4-FFF2-40B4-BE49-F238E27FC236}">
                <a16:creationId xmlns:a16="http://schemas.microsoft.com/office/drawing/2014/main" id="{B11CB09E-C8D1-44E8-83A2-70F2CED8D680}"/>
              </a:ext>
            </a:extLst>
          </p:cNvPr>
          <p:cNvSpPr>
            <a:spLocks noGrp="1"/>
          </p:cNvSpPr>
          <p:nvPr>
            <p:ph type="dt" sz="quarter" idx="10"/>
          </p:nvPr>
        </p:nvSpPr>
        <p:spPr/>
        <p:txBody>
          <a:bodyPr/>
          <a:lstStyle/>
          <a:p>
            <a:pPr>
              <a:defRPr/>
            </a:pPr>
            <a:fld id="{08FAAF2A-D09A-4899-A2A8-98698DE0035E}" type="datetime3">
              <a:rPr lang="zh-CN" altLang="en-US" smtClean="0"/>
              <a:pPr>
                <a:defRPr/>
              </a:pPr>
              <a:t>2021年12月8日星期三</a:t>
            </a:fld>
            <a:endParaRPr lang="en-US" altLang="zh-CN"/>
          </a:p>
        </p:txBody>
      </p:sp>
      <p:sp>
        <p:nvSpPr>
          <p:cNvPr id="20485" name="灯片编号占位符 4">
            <a:extLst>
              <a:ext uri="{FF2B5EF4-FFF2-40B4-BE49-F238E27FC236}">
                <a16:creationId xmlns:a16="http://schemas.microsoft.com/office/drawing/2014/main" id="{202AD790-110A-4B8B-B518-7598AD223DA5}"/>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7A473E4B-50AF-4F0D-A17B-0D9229BCAE42}" type="slidenum">
              <a:rPr lang="zh-CN" altLang="en-US" sz="2400">
                <a:solidFill>
                  <a:schemeClr val="accent2"/>
                </a:solidFill>
                <a:latin typeface="Times New Roman" panose="02020603050405020304" pitchFamily="18" charset="0"/>
              </a:rPr>
              <a:pPr>
                <a:spcBef>
                  <a:spcPct val="0"/>
                </a:spcBef>
                <a:buClrTx/>
                <a:buSzTx/>
                <a:buFontTx/>
                <a:buNone/>
              </a:pPr>
              <a:t>102</a:t>
            </a:fld>
            <a:endParaRPr lang="en-US" altLang="zh-CN" sz="2400">
              <a:solidFill>
                <a:schemeClr val="accent2"/>
              </a:solidFill>
              <a:latin typeface="Times New Roman" panose="02020603050405020304" pitchFamily="18" charset="0"/>
            </a:endParaRPr>
          </a:p>
        </p:txBody>
      </p:sp>
      <p:sp>
        <p:nvSpPr>
          <p:cNvPr id="20486" name="页脚占位符 5">
            <a:extLst>
              <a:ext uri="{FF2B5EF4-FFF2-40B4-BE49-F238E27FC236}">
                <a16:creationId xmlns:a16="http://schemas.microsoft.com/office/drawing/2014/main" id="{E5760C07-32D4-44E0-A44D-ED364A0D2A5F}"/>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1BD969-E2E2-4AE3-BA5C-02B69BDA962B}"/>
              </a:ext>
            </a:extLst>
          </p:cNvPr>
          <p:cNvSpPr>
            <a:spLocks noGrp="1"/>
          </p:cNvSpPr>
          <p:nvPr>
            <p:ph type="title"/>
          </p:nvPr>
        </p:nvSpPr>
        <p:spPr/>
        <p:txBody>
          <a:bodyPr/>
          <a:lstStyle/>
          <a:p>
            <a:pPr>
              <a:defRPr/>
            </a:pPr>
            <a:r>
              <a:rPr lang="en-US" altLang="zh-CN" dirty="0"/>
              <a:t>Cassandra</a:t>
            </a:r>
            <a:r>
              <a:rPr lang="zh-CN" altLang="en-US" dirty="0"/>
              <a:t>特点</a:t>
            </a:r>
          </a:p>
        </p:txBody>
      </p:sp>
      <p:sp>
        <p:nvSpPr>
          <p:cNvPr id="21507" name="内容占位符 2">
            <a:extLst>
              <a:ext uri="{FF2B5EF4-FFF2-40B4-BE49-F238E27FC236}">
                <a16:creationId xmlns:a16="http://schemas.microsoft.com/office/drawing/2014/main" id="{5B5BF63E-A455-471B-B54F-0B4CF3CBCA60}"/>
              </a:ext>
            </a:extLst>
          </p:cNvPr>
          <p:cNvSpPr>
            <a:spLocks noGrp="1"/>
          </p:cNvSpPr>
          <p:nvPr>
            <p:ph idx="1"/>
          </p:nvPr>
        </p:nvSpPr>
        <p:spPr/>
        <p:txBody>
          <a:bodyPr/>
          <a:lstStyle/>
          <a:p>
            <a:pPr>
              <a:lnSpc>
                <a:spcPct val="150000"/>
              </a:lnSpc>
            </a:pPr>
            <a:r>
              <a:rPr lang="zh-CN" altLang="en-US" sz="2400"/>
              <a:t>范围查询</a:t>
            </a:r>
          </a:p>
          <a:p>
            <a:pPr lvl="1">
              <a:lnSpc>
                <a:spcPct val="150000"/>
              </a:lnSpc>
            </a:pPr>
            <a:r>
              <a:rPr lang="zh-CN" altLang="en-US" sz="2000"/>
              <a:t>如果不喜欢全部的键值查询，则可以设置键的范围来查询</a:t>
            </a:r>
          </a:p>
          <a:p>
            <a:pPr>
              <a:lnSpc>
                <a:spcPct val="150000"/>
              </a:lnSpc>
            </a:pPr>
            <a:r>
              <a:rPr lang="zh-CN" altLang="en-US" sz="2400"/>
              <a:t>列表数据结构</a:t>
            </a:r>
          </a:p>
          <a:p>
            <a:pPr lvl="1">
              <a:lnSpc>
                <a:spcPct val="150000"/>
              </a:lnSpc>
            </a:pPr>
            <a:r>
              <a:rPr lang="zh-CN" altLang="en-US" sz="2000"/>
              <a:t>在混合模式可以将超级列添加到</a:t>
            </a:r>
            <a:r>
              <a:rPr lang="en-US" altLang="zh-CN" sz="2000"/>
              <a:t>5</a:t>
            </a:r>
            <a:r>
              <a:rPr lang="zh-CN" altLang="en-US" sz="2000"/>
              <a:t>维</a:t>
            </a:r>
          </a:p>
          <a:p>
            <a:pPr>
              <a:lnSpc>
                <a:spcPct val="150000"/>
              </a:lnSpc>
            </a:pPr>
            <a:r>
              <a:rPr lang="zh-CN" altLang="en-US" sz="2400"/>
              <a:t>分布式写操作</a:t>
            </a:r>
          </a:p>
          <a:p>
            <a:pPr lvl="1">
              <a:lnSpc>
                <a:spcPct val="150000"/>
              </a:lnSpc>
            </a:pPr>
            <a:r>
              <a:rPr lang="zh-CN" altLang="en-US" sz="2000"/>
              <a:t>可以在任何地方任何时间集中读或写任何数据</a:t>
            </a:r>
            <a:endParaRPr lang="en-US" altLang="zh-CN" sz="2000"/>
          </a:p>
          <a:p>
            <a:pPr lvl="1">
              <a:lnSpc>
                <a:spcPct val="150000"/>
              </a:lnSpc>
            </a:pPr>
            <a:r>
              <a:rPr lang="zh-CN" altLang="en-US" sz="2000"/>
              <a:t>不会有任何单点失败</a:t>
            </a:r>
          </a:p>
        </p:txBody>
      </p:sp>
      <p:sp>
        <p:nvSpPr>
          <p:cNvPr id="4" name="日期占位符 3">
            <a:extLst>
              <a:ext uri="{FF2B5EF4-FFF2-40B4-BE49-F238E27FC236}">
                <a16:creationId xmlns:a16="http://schemas.microsoft.com/office/drawing/2014/main" id="{922C31B9-C399-4F9A-9911-CE4E39160CA5}"/>
              </a:ext>
            </a:extLst>
          </p:cNvPr>
          <p:cNvSpPr>
            <a:spLocks noGrp="1"/>
          </p:cNvSpPr>
          <p:nvPr>
            <p:ph type="dt" sz="quarter" idx="10"/>
          </p:nvPr>
        </p:nvSpPr>
        <p:spPr/>
        <p:txBody>
          <a:bodyPr/>
          <a:lstStyle/>
          <a:p>
            <a:pPr>
              <a:defRPr/>
            </a:pPr>
            <a:fld id="{08FAAF2A-D09A-4899-A2A8-98698DE0035E}" type="datetime3">
              <a:rPr lang="zh-CN" altLang="en-US" smtClean="0"/>
              <a:pPr>
                <a:defRPr/>
              </a:pPr>
              <a:t>2021年12月8日星期三</a:t>
            </a:fld>
            <a:endParaRPr lang="en-US" altLang="zh-CN"/>
          </a:p>
        </p:txBody>
      </p:sp>
      <p:sp>
        <p:nvSpPr>
          <p:cNvPr id="21509" name="灯片编号占位符 4">
            <a:extLst>
              <a:ext uri="{FF2B5EF4-FFF2-40B4-BE49-F238E27FC236}">
                <a16:creationId xmlns:a16="http://schemas.microsoft.com/office/drawing/2014/main" id="{D6CF2DEE-023F-4AA2-9A53-BBDBDD9C1B9C}"/>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6F6551B5-ABE8-4E6F-9645-F69F9E3DA6C8}" type="slidenum">
              <a:rPr lang="zh-CN" altLang="en-US" sz="2400">
                <a:solidFill>
                  <a:schemeClr val="accent2"/>
                </a:solidFill>
                <a:latin typeface="Times New Roman" panose="02020603050405020304" pitchFamily="18" charset="0"/>
              </a:rPr>
              <a:pPr>
                <a:spcBef>
                  <a:spcPct val="0"/>
                </a:spcBef>
                <a:buClrTx/>
                <a:buSzTx/>
                <a:buFontTx/>
                <a:buNone/>
              </a:pPr>
              <a:t>103</a:t>
            </a:fld>
            <a:endParaRPr lang="en-US" altLang="zh-CN" sz="2400">
              <a:solidFill>
                <a:schemeClr val="accent2"/>
              </a:solidFill>
              <a:latin typeface="Times New Roman" panose="02020603050405020304" pitchFamily="18" charset="0"/>
            </a:endParaRPr>
          </a:p>
        </p:txBody>
      </p:sp>
      <p:sp>
        <p:nvSpPr>
          <p:cNvPr id="21510" name="页脚占位符 5">
            <a:extLst>
              <a:ext uri="{FF2B5EF4-FFF2-40B4-BE49-F238E27FC236}">
                <a16:creationId xmlns:a16="http://schemas.microsoft.com/office/drawing/2014/main" id="{74EDA21F-B05D-45DD-9D59-FAE12C0D9B46}"/>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968774-7991-4DF3-961B-F13C4B46F39F}"/>
              </a:ext>
            </a:extLst>
          </p:cNvPr>
          <p:cNvSpPr>
            <a:spLocks noGrp="1"/>
          </p:cNvSpPr>
          <p:nvPr>
            <p:ph type="title"/>
          </p:nvPr>
        </p:nvSpPr>
        <p:spPr/>
        <p:txBody>
          <a:bodyPr/>
          <a:lstStyle/>
          <a:p>
            <a:pPr>
              <a:defRPr/>
            </a:pPr>
            <a:r>
              <a:rPr lang="en-US" altLang="zh-CN" dirty="0"/>
              <a:t>Cassandra</a:t>
            </a:r>
            <a:r>
              <a:rPr lang="zh-CN" altLang="en-US" dirty="0"/>
              <a:t>数据模型</a:t>
            </a:r>
          </a:p>
        </p:txBody>
      </p:sp>
      <p:sp>
        <p:nvSpPr>
          <p:cNvPr id="22531" name="内容占位符 2">
            <a:extLst>
              <a:ext uri="{FF2B5EF4-FFF2-40B4-BE49-F238E27FC236}">
                <a16:creationId xmlns:a16="http://schemas.microsoft.com/office/drawing/2014/main" id="{B78AB41B-A259-45D9-BA6B-D6F20860C6EB}"/>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55BD39D6-2271-40EF-85A4-8C961999BA15}"/>
              </a:ext>
            </a:extLst>
          </p:cNvPr>
          <p:cNvSpPr>
            <a:spLocks noGrp="1"/>
          </p:cNvSpPr>
          <p:nvPr>
            <p:ph type="dt" sz="quarter" idx="10"/>
          </p:nvPr>
        </p:nvSpPr>
        <p:spPr/>
        <p:txBody>
          <a:bodyPr/>
          <a:lstStyle/>
          <a:p>
            <a:pPr>
              <a:defRPr/>
            </a:pPr>
            <a:fld id="{08FAAF2A-D09A-4899-A2A8-98698DE0035E}" type="datetime3">
              <a:rPr lang="zh-CN" altLang="en-US" smtClean="0"/>
              <a:pPr>
                <a:defRPr/>
              </a:pPr>
              <a:t>2021年12月8日星期三</a:t>
            </a:fld>
            <a:endParaRPr lang="en-US" altLang="zh-CN"/>
          </a:p>
        </p:txBody>
      </p:sp>
      <p:sp>
        <p:nvSpPr>
          <p:cNvPr id="22533" name="灯片编号占位符 4">
            <a:extLst>
              <a:ext uri="{FF2B5EF4-FFF2-40B4-BE49-F238E27FC236}">
                <a16:creationId xmlns:a16="http://schemas.microsoft.com/office/drawing/2014/main" id="{7BF2E99A-E213-405C-BD58-8384DB745D46}"/>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45954A95-A35D-47B1-A7F2-275EB3E94AF4}" type="slidenum">
              <a:rPr lang="zh-CN" altLang="en-US" sz="2400">
                <a:solidFill>
                  <a:schemeClr val="accent2"/>
                </a:solidFill>
                <a:latin typeface="Times New Roman" panose="02020603050405020304" pitchFamily="18" charset="0"/>
              </a:rPr>
              <a:pPr>
                <a:spcBef>
                  <a:spcPct val="0"/>
                </a:spcBef>
                <a:buClrTx/>
                <a:buSzTx/>
                <a:buFontTx/>
                <a:buNone/>
              </a:pPr>
              <a:t>104</a:t>
            </a:fld>
            <a:endParaRPr lang="en-US" altLang="zh-CN" sz="2400">
              <a:solidFill>
                <a:schemeClr val="accent2"/>
              </a:solidFill>
              <a:latin typeface="Times New Roman" panose="02020603050405020304" pitchFamily="18" charset="0"/>
            </a:endParaRPr>
          </a:p>
        </p:txBody>
      </p:sp>
      <p:sp>
        <p:nvSpPr>
          <p:cNvPr id="22534" name="页脚占位符 5">
            <a:extLst>
              <a:ext uri="{FF2B5EF4-FFF2-40B4-BE49-F238E27FC236}">
                <a16:creationId xmlns:a16="http://schemas.microsoft.com/office/drawing/2014/main" id="{5E74FFDF-5C73-43DF-AEAE-CE1F63BB7ABA}"/>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22535" name="图片 2">
            <a:extLst>
              <a:ext uri="{FF2B5EF4-FFF2-40B4-BE49-F238E27FC236}">
                <a16:creationId xmlns:a16="http://schemas.microsoft.com/office/drawing/2014/main" id="{DD1A7A26-FB7D-4EA9-860B-D5285212AFC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8175" y="1355725"/>
            <a:ext cx="5935663" cy="542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ECB0B1-A0F5-493F-8848-313963884227}"/>
              </a:ext>
            </a:extLst>
          </p:cNvPr>
          <p:cNvSpPr>
            <a:spLocks noGrp="1"/>
          </p:cNvSpPr>
          <p:nvPr>
            <p:ph type="title"/>
          </p:nvPr>
        </p:nvSpPr>
        <p:spPr/>
        <p:txBody>
          <a:bodyPr/>
          <a:lstStyle/>
          <a:p>
            <a:pPr>
              <a:defRPr/>
            </a:pPr>
            <a:r>
              <a:rPr lang="en-US" altLang="zh-CN" dirty="0"/>
              <a:t>Cassandra</a:t>
            </a:r>
            <a:r>
              <a:rPr lang="zh-CN" altLang="en-US" dirty="0"/>
              <a:t>数据模型</a:t>
            </a:r>
          </a:p>
        </p:txBody>
      </p:sp>
      <p:sp>
        <p:nvSpPr>
          <p:cNvPr id="23555" name="内容占位符 2">
            <a:extLst>
              <a:ext uri="{FF2B5EF4-FFF2-40B4-BE49-F238E27FC236}">
                <a16:creationId xmlns:a16="http://schemas.microsoft.com/office/drawing/2014/main" id="{2A136B62-CBB2-45A8-8660-EB83487684A3}"/>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C979FCD5-8B19-45BD-88A6-F7561B843E3A}"/>
              </a:ext>
            </a:extLst>
          </p:cNvPr>
          <p:cNvSpPr>
            <a:spLocks noGrp="1"/>
          </p:cNvSpPr>
          <p:nvPr>
            <p:ph type="dt" sz="quarter" idx="10"/>
          </p:nvPr>
        </p:nvSpPr>
        <p:spPr/>
        <p:txBody>
          <a:bodyPr/>
          <a:lstStyle/>
          <a:p>
            <a:pPr>
              <a:defRPr/>
            </a:pPr>
            <a:fld id="{08FAAF2A-D09A-4899-A2A8-98698DE0035E}" type="datetime3">
              <a:rPr lang="zh-CN" altLang="en-US" smtClean="0"/>
              <a:pPr>
                <a:defRPr/>
              </a:pPr>
              <a:t>2021年12月8日星期三</a:t>
            </a:fld>
            <a:endParaRPr lang="en-US" altLang="zh-CN"/>
          </a:p>
        </p:txBody>
      </p:sp>
      <p:sp>
        <p:nvSpPr>
          <p:cNvPr id="23557" name="灯片编号占位符 4">
            <a:extLst>
              <a:ext uri="{FF2B5EF4-FFF2-40B4-BE49-F238E27FC236}">
                <a16:creationId xmlns:a16="http://schemas.microsoft.com/office/drawing/2014/main" id="{817F4AB0-67D3-4851-8FFC-A27259FF52A3}"/>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CFE30773-2871-4B3F-B78F-E014393C1920}" type="slidenum">
              <a:rPr lang="zh-CN" altLang="en-US" sz="2400">
                <a:solidFill>
                  <a:schemeClr val="accent2"/>
                </a:solidFill>
                <a:latin typeface="Times New Roman" panose="02020603050405020304" pitchFamily="18" charset="0"/>
              </a:rPr>
              <a:pPr>
                <a:spcBef>
                  <a:spcPct val="0"/>
                </a:spcBef>
                <a:buClrTx/>
                <a:buSzTx/>
                <a:buFontTx/>
                <a:buNone/>
              </a:pPr>
              <a:t>105</a:t>
            </a:fld>
            <a:endParaRPr lang="en-US" altLang="zh-CN" sz="2400">
              <a:solidFill>
                <a:schemeClr val="accent2"/>
              </a:solidFill>
              <a:latin typeface="Times New Roman" panose="02020603050405020304" pitchFamily="18" charset="0"/>
            </a:endParaRPr>
          </a:p>
        </p:txBody>
      </p:sp>
      <p:sp>
        <p:nvSpPr>
          <p:cNvPr id="23558" name="页脚占位符 5">
            <a:extLst>
              <a:ext uri="{FF2B5EF4-FFF2-40B4-BE49-F238E27FC236}">
                <a16:creationId xmlns:a16="http://schemas.microsoft.com/office/drawing/2014/main" id="{A9CEC60A-2F2B-468F-805C-3861FAD02A4A}"/>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23559" name="图片 2">
            <a:extLst>
              <a:ext uri="{FF2B5EF4-FFF2-40B4-BE49-F238E27FC236}">
                <a16:creationId xmlns:a16="http://schemas.microsoft.com/office/drawing/2014/main" id="{0E567795-83D7-4675-8027-D3494D41568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379538"/>
            <a:ext cx="6858000"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提纲</a:t>
            </a:r>
          </a:p>
        </p:txBody>
      </p:sp>
      <p:sp>
        <p:nvSpPr>
          <p:cNvPr id="16387" name="内容占位符 2"/>
          <p:cNvSpPr>
            <a:spLocks noGrp="1"/>
          </p:cNvSpPr>
          <p:nvPr>
            <p:ph idx="1"/>
          </p:nvPr>
        </p:nvSpPr>
        <p:spPr>
          <a:xfrm>
            <a:off x="611560" y="1196752"/>
            <a:ext cx="7772400" cy="4876800"/>
          </a:xfrm>
        </p:spPr>
        <p:txBody>
          <a:bodyPr/>
          <a:lstStyle/>
          <a:p>
            <a:pPr>
              <a:lnSpc>
                <a:spcPct val="150000"/>
              </a:lnSpc>
            </a:pPr>
            <a:r>
              <a:rPr lang="zh-CN" altLang="en-US" sz="2400" dirty="0">
                <a:latin typeface="+mn-ea"/>
              </a:rPr>
              <a:t>列族数据库</a:t>
            </a:r>
            <a:endParaRPr lang="en-US" altLang="zh-CN" sz="2400" dirty="0">
              <a:latin typeface="+mn-ea"/>
            </a:endParaRPr>
          </a:p>
          <a:p>
            <a:pPr>
              <a:lnSpc>
                <a:spcPct val="150000"/>
              </a:lnSpc>
            </a:pPr>
            <a:r>
              <a:rPr lang="en-US" altLang="zh-CN" sz="2400" dirty="0" err="1">
                <a:latin typeface="+mn-ea"/>
              </a:rPr>
              <a:t>Hbase</a:t>
            </a:r>
            <a:r>
              <a:rPr lang="zh-CN" altLang="en-US" sz="2400" dirty="0">
                <a:latin typeface="+mn-ea"/>
              </a:rPr>
              <a:t>数据库</a:t>
            </a:r>
            <a:endParaRPr lang="en-US" altLang="zh-CN" sz="2400" dirty="0">
              <a:latin typeface="+mn-ea"/>
            </a:endParaRPr>
          </a:p>
          <a:p>
            <a:pPr lvl="1">
              <a:lnSpc>
                <a:spcPct val="150000"/>
              </a:lnSpc>
            </a:pPr>
            <a:r>
              <a:rPr lang="en-US" altLang="zh-CN" sz="2200" dirty="0" err="1">
                <a:latin typeface="+mn-ea"/>
              </a:rPr>
              <a:t>Hbase</a:t>
            </a:r>
            <a:r>
              <a:rPr lang="zh-CN" altLang="en-US" sz="2200" dirty="0">
                <a:latin typeface="+mn-ea"/>
              </a:rPr>
              <a:t>简介</a:t>
            </a:r>
            <a:endParaRPr lang="en-US" altLang="zh-CN" sz="2200" dirty="0">
              <a:latin typeface="+mn-ea"/>
            </a:endParaRPr>
          </a:p>
          <a:p>
            <a:pPr lvl="1">
              <a:lnSpc>
                <a:spcPct val="150000"/>
              </a:lnSpc>
            </a:pPr>
            <a:r>
              <a:rPr lang="en-US" altLang="zh-CN" sz="2200" dirty="0" err="1">
                <a:latin typeface="+mn-ea"/>
              </a:rPr>
              <a:t>Hbase</a:t>
            </a:r>
            <a:r>
              <a:rPr lang="zh-CN" altLang="en-US" sz="2200" dirty="0">
                <a:latin typeface="+mn-ea"/>
              </a:rPr>
              <a:t>数据模型</a:t>
            </a:r>
            <a:endParaRPr lang="en-US" altLang="zh-CN" sz="2200" dirty="0">
              <a:latin typeface="+mn-ea"/>
            </a:endParaRPr>
          </a:p>
          <a:p>
            <a:pPr lvl="1">
              <a:lnSpc>
                <a:spcPct val="150000"/>
              </a:lnSpc>
            </a:pPr>
            <a:r>
              <a:rPr lang="en-US" altLang="zh-CN" sz="2200" dirty="0" err="1">
                <a:latin typeface="+mn-ea"/>
              </a:rPr>
              <a:t>Hbase</a:t>
            </a:r>
            <a:r>
              <a:rPr lang="zh-CN" altLang="en-US" sz="2200" dirty="0">
                <a:latin typeface="+mn-ea"/>
              </a:rPr>
              <a:t>访问与操作</a:t>
            </a:r>
            <a:endParaRPr lang="en-US" altLang="zh-CN" sz="2200" dirty="0">
              <a:latin typeface="+mn-ea"/>
            </a:endParaRPr>
          </a:p>
          <a:p>
            <a:pPr lvl="1">
              <a:lnSpc>
                <a:spcPct val="150000"/>
              </a:lnSpc>
            </a:pPr>
            <a:r>
              <a:rPr lang="en-US" altLang="zh-CN" sz="2200" dirty="0" err="1">
                <a:latin typeface="+mn-ea"/>
              </a:rPr>
              <a:t>Hbase</a:t>
            </a:r>
            <a:r>
              <a:rPr lang="zh-CN" altLang="en-US" sz="2200" dirty="0">
                <a:latin typeface="+mn-ea"/>
              </a:rPr>
              <a:t>应用实例</a:t>
            </a:r>
            <a:endParaRPr lang="en-US" altLang="zh-CN" sz="2200" dirty="0">
              <a:latin typeface="+mn-ea"/>
            </a:endParaRPr>
          </a:p>
          <a:p>
            <a:pPr lvl="1">
              <a:lnSpc>
                <a:spcPct val="150000"/>
              </a:lnSpc>
            </a:pPr>
            <a:r>
              <a:rPr lang="en-US" altLang="zh-CN" sz="2200" dirty="0" err="1">
                <a:latin typeface="+mn-ea"/>
              </a:rPr>
              <a:t>Hbase</a:t>
            </a:r>
            <a:r>
              <a:rPr lang="zh-CN" altLang="en-US" sz="2200" dirty="0">
                <a:latin typeface="+mn-ea"/>
              </a:rPr>
              <a:t>实现机制</a:t>
            </a:r>
            <a:endParaRPr lang="en-US" altLang="zh-CN" sz="2200" dirty="0">
              <a:latin typeface="+mn-ea"/>
            </a:endParaRPr>
          </a:p>
          <a:p>
            <a:pPr>
              <a:lnSpc>
                <a:spcPct val="150000"/>
              </a:lnSpc>
            </a:pPr>
            <a:r>
              <a:rPr lang="en-US" altLang="zh-CN" sz="2400" dirty="0">
                <a:latin typeface="+mn-ea"/>
              </a:rPr>
              <a:t>Cassandra</a:t>
            </a:r>
            <a:r>
              <a:rPr lang="zh-CN" altLang="en-US" sz="2400" dirty="0">
                <a:latin typeface="+mn-ea"/>
              </a:rPr>
              <a:t>数据库</a:t>
            </a:r>
            <a:endParaRPr lang="en-US" altLang="zh-CN" sz="2400" dirty="0">
              <a:latin typeface="+mn-ea"/>
            </a:endParaRPr>
          </a:p>
          <a:p>
            <a:pPr>
              <a:lnSpc>
                <a:spcPct val="150000"/>
              </a:lnSpc>
            </a:pPr>
            <a:r>
              <a:rPr lang="en-US" altLang="zh-CN" sz="2400" dirty="0">
                <a:solidFill>
                  <a:srgbClr val="FF0000"/>
                </a:solidFill>
                <a:latin typeface="+mn-ea"/>
              </a:rPr>
              <a:t>MapReduce</a:t>
            </a:r>
            <a:r>
              <a:rPr lang="zh-CN" altLang="en-US" sz="2400" dirty="0">
                <a:solidFill>
                  <a:srgbClr val="FF0000"/>
                </a:solidFill>
                <a:latin typeface="+mn-ea"/>
              </a:rPr>
              <a:t>简介</a:t>
            </a:r>
            <a:endParaRPr lang="en-US" altLang="zh-CN" sz="2400" dirty="0">
              <a:solidFill>
                <a:srgbClr val="FF0000"/>
              </a:solidFill>
              <a:latin typeface="+mn-ea"/>
            </a:endParaRPr>
          </a:p>
          <a:p>
            <a:pPr>
              <a:lnSpc>
                <a:spcPct val="150000"/>
              </a:lnSpc>
            </a:pPr>
            <a:endParaRPr lang="zh-CN" altLang="en-US" sz="2400" dirty="0">
              <a:latin typeface="+mn-ea"/>
            </a:endParaRPr>
          </a:p>
        </p:txBody>
      </p:sp>
      <p:sp>
        <p:nvSpPr>
          <p:cNvPr id="4" name="日期占位符 3"/>
          <p:cNvSpPr>
            <a:spLocks noGrp="1"/>
          </p:cNvSpPr>
          <p:nvPr>
            <p:ph type="dt" sz="quarter" idx="10"/>
          </p:nvPr>
        </p:nvSpPr>
        <p:spPr/>
        <p:txBody>
          <a:bodyPr/>
          <a:lstStyle/>
          <a:p>
            <a:pPr>
              <a:defRPr/>
            </a:pPr>
            <a:fld id="{3809799F-1DE9-4A06-947D-268105C138FD}" type="datetime3">
              <a:rPr lang="zh-CN" altLang="en-US" smtClean="0"/>
              <a:pPr>
                <a:defRPr/>
              </a:pPr>
              <a:t>2021年12月8日星期三</a:t>
            </a:fld>
            <a:endParaRPr lang="en-US" altLang="zh-CN"/>
          </a:p>
        </p:txBody>
      </p:sp>
      <p:sp>
        <p:nvSpPr>
          <p:cNvPr id="16389"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01B9B098-F13F-488D-A953-3143444B0A7A}" type="slidenum">
              <a:rPr lang="zh-CN" altLang="en-US" sz="2400" smtClean="0">
                <a:solidFill>
                  <a:schemeClr val="accent2"/>
                </a:solidFill>
                <a:latin typeface="Times New Roman" panose="02020603050405020304" pitchFamily="18" charset="0"/>
              </a:rPr>
              <a:pPr>
                <a:spcBef>
                  <a:spcPct val="0"/>
                </a:spcBef>
                <a:buClrTx/>
                <a:buSzTx/>
                <a:buFontTx/>
                <a:buNone/>
              </a:pPr>
              <a:t>106</a:t>
            </a:fld>
            <a:endParaRPr lang="en-US" altLang="zh-CN" sz="2400">
              <a:solidFill>
                <a:schemeClr val="accent2"/>
              </a:solidFill>
              <a:latin typeface="Times New Roman" panose="02020603050405020304" pitchFamily="18" charset="0"/>
            </a:endParaRPr>
          </a:p>
        </p:txBody>
      </p:sp>
      <p:sp>
        <p:nvSpPr>
          <p:cNvPr id="16390"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6489538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850" y="152400"/>
            <a:ext cx="8820150" cy="838200"/>
          </a:xfrm>
        </p:spPr>
        <p:txBody>
          <a:bodyPr/>
          <a:lstStyle/>
          <a:p>
            <a:pPr>
              <a:defRPr/>
            </a:pPr>
            <a:r>
              <a:rPr lang="en-US" altLang="zh-CN" b="0" dirty="0" err="1"/>
              <a:t>MapReduce</a:t>
            </a:r>
            <a:r>
              <a:rPr lang="zh-CN" altLang="en-US" b="0" dirty="0"/>
              <a:t>模型概述</a:t>
            </a:r>
            <a:endParaRPr lang="zh-CN" altLang="en-US" dirty="0"/>
          </a:p>
        </p:txBody>
      </p:sp>
      <p:sp>
        <p:nvSpPr>
          <p:cNvPr id="13315" name="内容占位符 2"/>
          <p:cNvSpPr>
            <a:spLocks noGrp="1"/>
          </p:cNvSpPr>
          <p:nvPr>
            <p:ph idx="1"/>
          </p:nvPr>
        </p:nvSpPr>
        <p:spPr>
          <a:xfrm>
            <a:off x="685800" y="1412875"/>
            <a:ext cx="7989888" cy="4824413"/>
          </a:xfrm>
        </p:spPr>
        <p:txBody>
          <a:bodyPr/>
          <a:lstStyle/>
          <a:p>
            <a:r>
              <a:rPr lang="en-US" altLang="zh-CN" sz="2400" dirty="0" err="1"/>
              <a:t>MapReduce</a:t>
            </a:r>
            <a:r>
              <a:rPr lang="zh-CN" altLang="en-US" sz="2400" dirty="0"/>
              <a:t>是</a:t>
            </a:r>
            <a:r>
              <a:rPr lang="en-US" altLang="zh-CN" sz="2400" dirty="0"/>
              <a:t>Google</a:t>
            </a:r>
            <a:r>
              <a:rPr lang="zh-CN" altLang="en-US" sz="2400" dirty="0"/>
              <a:t>公司的核心计算模型，它将复杂的运行于大规模集群上的并行计算过程高度地抽象到两个函数：</a:t>
            </a:r>
            <a:r>
              <a:rPr lang="en-US" altLang="zh-CN" sz="2400" dirty="0"/>
              <a:t>Map</a:t>
            </a:r>
            <a:r>
              <a:rPr lang="zh-CN" altLang="en-US" sz="2400" dirty="0"/>
              <a:t>和</a:t>
            </a:r>
            <a:r>
              <a:rPr lang="en-US" altLang="zh-CN" sz="2400" dirty="0"/>
              <a:t>Reduce</a:t>
            </a:r>
            <a:endParaRPr lang="zh-CN" altLang="en-US" sz="2400" dirty="0"/>
          </a:p>
          <a:p>
            <a:r>
              <a:rPr lang="zh-CN" altLang="en-US" sz="2400" dirty="0"/>
              <a:t>适合用</a:t>
            </a:r>
            <a:r>
              <a:rPr lang="en-US" altLang="zh-CN" sz="2400" dirty="0" err="1"/>
              <a:t>MapReduce</a:t>
            </a:r>
            <a:r>
              <a:rPr lang="zh-CN" altLang="en-US" sz="2400" dirty="0"/>
              <a:t>来处理的数据集</a:t>
            </a:r>
            <a:r>
              <a:rPr lang="en-US" altLang="zh-CN" sz="2400" dirty="0"/>
              <a:t>(</a:t>
            </a:r>
            <a:r>
              <a:rPr lang="zh-CN" altLang="en-US" sz="2400" dirty="0"/>
              <a:t>或任务</a:t>
            </a:r>
            <a:r>
              <a:rPr lang="en-US" altLang="zh-CN" sz="2400" dirty="0"/>
              <a:t>)</a:t>
            </a:r>
            <a:r>
              <a:rPr lang="zh-CN" altLang="en-US" sz="2400" dirty="0"/>
              <a:t>，需要满足一个基本要求</a:t>
            </a:r>
            <a:r>
              <a:rPr lang="en-US" altLang="zh-CN" sz="2400" dirty="0"/>
              <a:t>: </a:t>
            </a:r>
            <a:r>
              <a:rPr lang="zh-CN" altLang="en-US" sz="2400" dirty="0"/>
              <a:t>待处理的数据集可以分解成许多小的数据集，而且每一个小数据集都可以完全并行地进行处理</a:t>
            </a:r>
          </a:p>
          <a:p>
            <a:r>
              <a:rPr lang="zh-CN" altLang="en-US" sz="2400" dirty="0"/>
              <a:t>概念“</a:t>
            </a:r>
            <a:r>
              <a:rPr lang="en-US" altLang="zh-CN" sz="2400" dirty="0"/>
              <a:t>Map</a:t>
            </a:r>
            <a:r>
              <a:rPr lang="zh-CN" altLang="en-US" sz="2400" dirty="0"/>
              <a:t>（映射）”和“</a:t>
            </a:r>
            <a:r>
              <a:rPr lang="en-US" altLang="zh-CN" sz="2400" dirty="0"/>
              <a:t>Reduce</a:t>
            </a:r>
            <a:r>
              <a:rPr lang="zh-CN" altLang="en-US" sz="2400" dirty="0"/>
              <a:t>（化简）”，以及它们的主要思想，都是从函数式编程语言里借来的，同时包含了从矢量编程语言里借来的特性</a:t>
            </a:r>
            <a:endParaRPr lang="en-US" altLang="zh-CN" sz="2400" dirty="0"/>
          </a:p>
          <a:p>
            <a:r>
              <a:rPr lang="en-US" altLang="zh-CN" sz="2400" dirty="0" err="1"/>
              <a:t>MapReduce</a:t>
            </a:r>
            <a:r>
              <a:rPr lang="zh-CN" altLang="en-US" sz="2400" dirty="0"/>
              <a:t>极大地方便了编程人员在不会分布式并行编程的情况下，将自己的程序运行在分布式系统上</a:t>
            </a:r>
          </a:p>
          <a:p>
            <a:endParaRPr lang="zh-CN" altLang="en-US" sz="2400" dirty="0"/>
          </a:p>
        </p:txBody>
      </p:sp>
      <p:sp>
        <p:nvSpPr>
          <p:cNvPr id="4" name="日期占位符 3"/>
          <p:cNvSpPr>
            <a:spLocks noGrp="1"/>
          </p:cNvSpPr>
          <p:nvPr>
            <p:ph type="dt" sz="quarter" idx="10"/>
          </p:nvPr>
        </p:nvSpPr>
        <p:spPr/>
        <p:txBody>
          <a:bodyPr/>
          <a:lstStyle/>
          <a:p>
            <a:pPr>
              <a:defRPr/>
            </a:pPr>
            <a:fld id="{334318E9-9C9D-4887-8221-DF948DF62EDA}" type="datetime3">
              <a:rPr lang="zh-CN" altLang="en-US" smtClean="0"/>
              <a:pPr>
                <a:defRPr/>
              </a:pPr>
              <a:t>2021年12月8日星期三</a:t>
            </a:fld>
            <a:endParaRPr lang="en-US" altLang="zh-CN"/>
          </a:p>
        </p:txBody>
      </p:sp>
      <p:sp>
        <p:nvSpPr>
          <p:cNvPr id="13317"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F4E4E3A3-4CD4-4EA6-8B70-AEE301C78543}" type="slidenum">
              <a:rPr lang="zh-CN" altLang="en-US" sz="2400" smtClean="0">
                <a:solidFill>
                  <a:schemeClr val="accent2"/>
                </a:solidFill>
                <a:latin typeface="Times New Roman" panose="02020603050405020304" pitchFamily="18" charset="0"/>
              </a:rPr>
              <a:pPr>
                <a:spcBef>
                  <a:spcPct val="0"/>
                </a:spcBef>
                <a:buClrTx/>
                <a:buSzTx/>
                <a:buFontTx/>
                <a:buNone/>
              </a:pPr>
              <a:t>107</a:t>
            </a:fld>
            <a:endParaRPr lang="en-US" altLang="zh-CN" sz="2400">
              <a:solidFill>
                <a:schemeClr val="accent2"/>
              </a:solidFill>
              <a:latin typeface="Times New Roman" panose="02020603050405020304" pitchFamily="18" charset="0"/>
            </a:endParaRPr>
          </a:p>
        </p:txBody>
      </p:sp>
      <p:sp>
        <p:nvSpPr>
          <p:cNvPr id="13318" name="页脚占位符 5"/>
          <p:cNvSpPr>
            <a:spLocks noGrp="1"/>
          </p:cNvSpPr>
          <p:nvPr>
            <p:ph type="ftr" sz="quarter" idx="4294967295"/>
          </p:nvPr>
        </p:nvSpPr>
        <p:spPr bwMode="auto">
          <a:xfrm>
            <a:off x="3505200" y="6477000"/>
            <a:ext cx="37338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eaLnBrk="1" hangingPunct="1">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34798701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850" y="152400"/>
            <a:ext cx="8820150" cy="838200"/>
          </a:xfrm>
        </p:spPr>
        <p:txBody>
          <a:bodyPr/>
          <a:lstStyle/>
          <a:p>
            <a:pPr>
              <a:defRPr/>
            </a:pPr>
            <a:r>
              <a:rPr lang="en-US" altLang="zh-CN" b="0" dirty="0" err="1"/>
              <a:t>MapReduce</a:t>
            </a:r>
            <a:r>
              <a:rPr lang="zh-CN" altLang="en-US" b="0" dirty="0"/>
              <a:t>模型概述</a:t>
            </a:r>
            <a:endParaRPr lang="zh-CN" altLang="en-US" dirty="0"/>
          </a:p>
        </p:txBody>
      </p:sp>
      <p:sp>
        <p:nvSpPr>
          <p:cNvPr id="14339" name="内容占位符 2"/>
          <p:cNvSpPr>
            <a:spLocks noGrp="1"/>
          </p:cNvSpPr>
          <p:nvPr>
            <p:ph idx="1"/>
          </p:nvPr>
        </p:nvSpPr>
        <p:spPr>
          <a:xfrm>
            <a:off x="107950" y="1268413"/>
            <a:ext cx="8785225" cy="4968875"/>
          </a:xfrm>
        </p:spPr>
        <p:txBody>
          <a:bodyPr/>
          <a:lstStyle/>
          <a:p>
            <a:pPr>
              <a:lnSpc>
                <a:spcPct val="150000"/>
              </a:lnSpc>
            </a:pPr>
            <a:r>
              <a:rPr lang="zh-CN" altLang="en-US" sz="2400" dirty="0"/>
              <a:t>一个</a:t>
            </a:r>
            <a:r>
              <a:rPr lang="en-US" altLang="zh-CN" sz="2400" dirty="0"/>
              <a:t>Map-Reduce</a:t>
            </a:r>
            <a:r>
              <a:rPr lang="zh-CN" altLang="en-US" sz="2400" dirty="0"/>
              <a:t>作业（</a:t>
            </a:r>
            <a:r>
              <a:rPr lang="en-US" altLang="zh-CN" sz="2400" dirty="0"/>
              <a:t>job</a:t>
            </a:r>
            <a:r>
              <a:rPr lang="zh-CN" altLang="en-US" sz="2400" dirty="0"/>
              <a:t>）通常会把输入的数据集切分为若干独立的数据块，由</a:t>
            </a:r>
            <a:r>
              <a:rPr lang="en-US" altLang="zh-CN" sz="2400" dirty="0"/>
              <a:t>map</a:t>
            </a:r>
            <a:r>
              <a:rPr lang="zh-CN" altLang="en-US" sz="2400" dirty="0"/>
              <a:t>任务（</a:t>
            </a:r>
            <a:r>
              <a:rPr lang="en-US" altLang="zh-CN" sz="2400" dirty="0"/>
              <a:t>task</a:t>
            </a:r>
            <a:r>
              <a:rPr lang="zh-CN" altLang="en-US" sz="2400" dirty="0"/>
              <a:t>）以完全并行的方式处理</a:t>
            </a:r>
            <a:endParaRPr lang="en-US" altLang="zh-CN" sz="2400" dirty="0"/>
          </a:p>
          <a:p>
            <a:pPr>
              <a:lnSpc>
                <a:spcPct val="150000"/>
              </a:lnSpc>
            </a:pPr>
            <a:r>
              <a:rPr lang="zh-CN" altLang="en-US" sz="2400" dirty="0"/>
              <a:t>框架会对</a:t>
            </a:r>
            <a:r>
              <a:rPr lang="en-US" altLang="zh-CN" sz="2400" dirty="0"/>
              <a:t>map</a:t>
            </a:r>
            <a:r>
              <a:rPr lang="zh-CN" altLang="en-US" sz="2400" dirty="0"/>
              <a:t>的输出先进行排序，然后把结果输入给</a:t>
            </a:r>
            <a:r>
              <a:rPr lang="en-US" altLang="zh-CN" sz="2400" dirty="0"/>
              <a:t>reduce</a:t>
            </a:r>
            <a:r>
              <a:rPr lang="zh-CN" altLang="en-US" sz="2400" dirty="0"/>
              <a:t>任务。通常作业的输入和输出都会被存储在文件系统中</a:t>
            </a:r>
            <a:endParaRPr lang="en-US" altLang="zh-CN" sz="2400" dirty="0"/>
          </a:p>
          <a:p>
            <a:pPr>
              <a:lnSpc>
                <a:spcPct val="150000"/>
              </a:lnSpc>
            </a:pPr>
            <a:r>
              <a:rPr lang="zh-CN" altLang="en-US" sz="2400" dirty="0"/>
              <a:t>整个框架负责任务的调度和监控，以及重新执行已经失败的任务</a:t>
            </a:r>
          </a:p>
        </p:txBody>
      </p:sp>
      <p:sp>
        <p:nvSpPr>
          <p:cNvPr id="4" name="日期占位符 3"/>
          <p:cNvSpPr>
            <a:spLocks noGrp="1"/>
          </p:cNvSpPr>
          <p:nvPr>
            <p:ph type="dt" sz="quarter" idx="10"/>
          </p:nvPr>
        </p:nvSpPr>
        <p:spPr/>
        <p:txBody>
          <a:bodyPr/>
          <a:lstStyle/>
          <a:p>
            <a:pPr>
              <a:defRPr/>
            </a:pPr>
            <a:fld id="{334318E9-9C9D-4887-8221-DF948DF62EDA}" type="datetime3">
              <a:rPr lang="zh-CN" altLang="en-US" smtClean="0"/>
              <a:pPr>
                <a:defRPr/>
              </a:pPr>
              <a:t>2021年12月8日星期三</a:t>
            </a:fld>
            <a:endParaRPr lang="en-US" altLang="zh-CN"/>
          </a:p>
        </p:txBody>
      </p:sp>
      <p:sp>
        <p:nvSpPr>
          <p:cNvPr id="14341"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F1CCB914-5DD7-4B13-BC1A-BD421AF165DF}" type="slidenum">
              <a:rPr lang="zh-CN" altLang="en-US" sz="2400" smtClean="0">
                <a:solidFill>
                  <a:schemeClr val="accent2"/>
                </a:solidFill>
                <a:latin typeface="Times New Roman" panose="02020603050405020304" pitchFamily="18" charset="0"/>
              </a:rPr>
              <a:pPr>
                <a:spcBef>
                  <a:spcPct val="0"/>
                </a:spcBef>
                <a:buClrTx/>
                <a:buSzTx/>
                <a:buFontTx/>
                <a:buNone/>
              </a:pPr>
              <a:t>108</a:t>
            </a:fld>
            <a:endParaRPr lang="en-US" altLang="zh-CN" sz="2400">
              <a:solidFill>
                <a:schemeClr val="accent2"/>
              </a:solidFill>
              <a:latin typeface="Times New Roman" panose="02020603050405020304" pitchFamily="18" charset="0"/>
            </a:endParaRPr>
          </a:p>
        </p:txBody>
      </p:sp>
      <p:sp>
        <p:nvSpPr>
          <p:cNvPr id="14342" name="页脚占位符 5"/>
          <p:cNvSpPr>
            <a:spLocks noGrp="1"/>
          </p:cNvSpPr>
          <p:nvPr>
            <p:ph type="ftr" sz="quarter" idx="4294967295"/>
          </p:nvPr>
        </p:nvSpPr>
        <p:spPr bwMode="auto">
          <a:xfrm>
            <a:off x="3505200" y="6477000"/>
            <a:ext cx="37338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eaLnBrk="1" hangingPunct="1">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3902866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850" y="152400"/>
            <a:ext cx="8820150" cy="838200"/>
          </a:xfrm>
        </p:spPr>
        <p:txBody>
          <a:bodyPr/>
          <a:lstStyle/>
          <a:p>
            <a:pPr>
              <a:defRPr/>
            </a:pPr>
            <a:r>
              <a:rPr lang="en-US" altLang="zh-CN" b="0" dirty="0" err="1"/>
              <a:t>MapReduce</a:t>
            </a:r>
            <a:r>
              <a:rPr lang="zh-CN" altLang="en-US" b="0" dirty="0"/>
              <a:t>模型概述</a:t>
            </a:r>
            <a:endParaRPr lang="zh-CN" altLang="en-US" dirty="0"/>
          </a:p>
        </p:txBody>
      </p:sp>
      <p:sp>
        <p:nvSpPr>
          <p:cNvPr id="14339" name="内容占位符 2"/>
          <p:cNvSpPr>
            <a:spLocks noGrp="1"/>
          </p:cNvSpPr>
          <p:nvPr>
            <p:ph idx="1"/>
          </p:nvPr>
        </p:nvSpPr>
        <p:spPr>
          <a:xfrm>
            <a:off x="107950" y="1268413"/>
            <a:ext cx="8785225" cy="4968875"/>
          </a:xfrm>
        </p:spPr>
        <p:txBody>
          <a:bodyPr/>
          <a:lstStyle/>
          <a:p>
            <a:pPr>
              <a:lnSpc>
                <a:spcPct val="150000"/>
              </a:lnSpc>
            </a:pPr>
            <a:r>
              <a:rPr lang="en-US" altLang="zh-CN" sz="2400" dirty="0"/>
              <a:t>Map-Reduce</a:t>
            </a:r>
            <a:r>
              <a:rPr lang="zh-CN" altLang="en-US" sz="2400" dirty="0"/>
              <a:t>框架和分布式文件系统是运行在一组相同的节点上的，即计算节点和存储节点通常在一起。这种配置允许框架在那些已经存好数据的节点上高效地调度任务，这可以使整个集群的网络带宽被非常高效地利用</a:t>
            </a:r>
          </a:p>
          <a:p>
            <a:pPr>
              <a:lnSpc>
                <a:spcPct val="150000"/>
              </a:lnSpc>
            </a:pPr>
            <a:r>
              <a:rPr lang="en-US" altLang="zh-CN" sz="2400" dirty="0"/>
              <a:t>Map-Reduce</a:t>
            </a:r>
            <a:r>
              <a:rPr lang="zh-CN" altLang="en-US" sz="2400" dirty="0"/>
              <a:t>框架由单独一个</a:t>
            </a:r>
            <a:r>
              <a:rPr lang="en-US" altLang="zh-CN" sz="2400" dirty="0"/>
              <a:t>master </a:t>
            </a:r>
            <a:r>
              <a:rPr lang="en-US" altLang="zh-CN" sz="2400" dirty="0" err="1"/>
              <a:t>JobTracker</a:t>
            </a:r>
            <a:r>
              <a:rPr lang="zh-CN" altLang="en-US" sz="2400" dirty="0"/>
              <a:t>和每个集群节点一个</a:t>
            </a:r>
            <a:r>
              <a:rPr lang="en-US" altLang="zh-CN" sz="2400" dirty="0"/>
              <a:t>slave </a:t>
            </a:r>
            <a:r>
              <a:rPr lang="en-US" altLang="zh-CN" sz="2400" dirty="0" err="1"/>
              <a:t>TaskTracker</a:t>
            </a:r>
            <a:r>
              <a:rPr lang="zh-CN" altLang="en-US" sz="2400" dirty="0"/>
              <a:t>共同组成</a:t>
            </a:r>
            <a:endParaRPr lang="en-US" altLang="zh-CN" sz="2400" dirty="0"/>
          </a:p>
          <a:p>
            <a:pPr lvl="1">
              <a:lnSpc>
                <a:spcPct val="150000"/>
              </a:lnSpc>
            </a:pPr>
            <a:r>
              <a:rPr lang="en-US" altLang="zh-CN" sz="2200" dirty="0"/>
              <a:t>master</a:t>
            </a:r>
            <a:r>
              <a:rPr lang="zh-CN" altLang="en-US" sz="2200" dirty="0"/>
              <a:t>负责调度构成一个作业的所有任务，这些任务分布在不同的</a:t>
            </a:r>
            <a:r>
              <a:rPr lang="en-US" altLang="zh-CN" sz="2200" dirty="0"/>
              <a:t>slave</a:t>
            </a:r>
            <a:r>
              <a:rPr lang="zh-CN" altLang="en-US" sz="2200" dirty="0"/>
              <a:t>上，</a:t>
            </a:r>
            <a:r>
              <a:rPr lang="en-US" altLang="zh-CN" sz="2200" dirty="0"/>
              <a:t>master</a:t>
            </a:r>
            <a:r>
              <a:rPr lang="zh-CN" altLang="en-US" sz="2200" dirty="0"/>
              <a:t>监控它们的执行，重新执行已经失败的任务</a:t>
            </a:r>
            <a:endParaRPr lang="en-US" altLang="zh-CN" sz="2200" dirty="0"/>
          </a:p>
          <a:p>
            <a:pPr lvl="1">
              <a:lnSpc>
                <a:spcPct val="150000"/>
              </a:lnSpc>
            </a:pPr>
            <a:r>
              <a:rPr lang="en-US" altLang="zh-CN" sz="2200" dirty="0"/>
              <a:t>slave</a:t>
            </a:r>
            <a:r>
              <a:rPr lang="zh-CN" altLang="en-US" sz="2200" dirty="0"/>
              <a:t>仅负责执行由</a:t>
            </a:r>
            <a:r>
              <a:rPr lang="en-US" altLang="zh-CN" sz="2200" dirty="0"/>
              <a:t>master</a:t>
            </a:r>
            <a:r>
              <a:rPr lang="zh-CN" altLang="en-US" sz="2200" dirty="0"/>
              <a:t>指派的任务</a:t>
            </a:r>
          </a:p>
          <a:p>
            <a:pPr>
              <a:lnSpc>
                <a:spcPct val="150000"/>
              </a:lnSpc>
            </a:pPr>
            <a:endParaRPr lang="zh-CN" altLang="en-US" sz="2400" dirty="0"/>
          </a:p>
        </p:txBody>
      </p:sp>
      <p:sp>
        <p:nvSpPr>
          <p:cNvPr id="4" name="日期占位符 3"/>
          <p:cNvSpPr>
            <a:spLocks noGrp="1"/>
          </p:cNvSpPr>
          <p:nvPr>
            <p:ph type="dt" sz="quarter" idx="10"/>
          </p:nvPr>
        </p:nvSpPr>
        <p:spPr/>
        <p:txBody>
          <a:bodyPr/>
          <a:lstStyle/>
          <a:p>
            <a:pPr>
              <a:defRPr/>
            </a:pPr>
            <a:fld id="{334318E9-9C9D-4887-8221-DF948DF62EDA}" type="datetime3">
              <a:rPr lang="zh-CN" altLang="en-US" smtClean="0"/>
              <a:pPr>
                <a:defRPr/>
              </a:pPr>
              <a:t>2021年12月8日星期三</a:t>
            </a:fld>
            <a:endParaRPr lang="en-US" altLang="zh-CN"/>
          </a:p>
        </p:txBody>
      </p:sp>
      <p:sp>
        <p:nvSpPr>
          <p:cNvPr id="14341"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F1CCB914-5DD7-4B13-BC1A-BD421AF165DF}" type="slidenum">
              <a:rPr lang="zh-CN" altLang="en-US" sz="2400" smtClean="0">
                <a:solidFill>
                  <a:schemeClr val="accent2"/>
                </a:solidFill>
                <a:latin typeface="Times New Roman" panose="02020603050405020304" pitchFamily="18" charset="0"/>
              </a:rPr>
              <a:pPr>
                <a:spcBef>
                  <a:spcPct val="0"/>
                </a:spcBef>
                <a:buClrTx/>
                <a:buSzTx/>
                <a:buFontTx/>
                <a:buNone/>
              </a:pPr>
              <a:t>109</a:t>
            </a:fld>
            <a:endParaRPr lang="en-US" altLang="zh-CN" sz="2400">
              <a:solidFill>
                <a:schemeClr val="accent2"/>
              </a:solidFill>
              <a:latin typeface="Times New Roman" panose="02020603050405020304" pitchFamily="18" charset="0"/>
            </a:endParaRPr>
          </a:p>
        </p:txBody>
      </p:sp>
      <p:sp>
        <p:nvSpPr>
          <p:cNvPr id="14342" name="页脚占位符 5"/>
          <p:cNvSpPr>
            <a:spLocks noGrp="1"/>
          </p:cNvSpPr>
          <p:nvPr>
            <p:ph type="ftr" sz="quarter" idx="4294967295"/>
          </p:nvPr>
        </p:nvSpPr>
        <p:spPr bwMode="auto">
          <a:xfrm>
            <a:off x="3505200" y="6477000"/>
            <a:ext cx="37338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eaLnBrk="1" hangingPunct="1">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9994536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提纲</a:t>
            </a:r>
          </a:p>
        </p:txBody>
      </p:sp>
      <p:sp>
        <p:nvSpPr>
          <p:cNvPr id="16387" name="内容占位符 2"/>
          <p:cNvSpPr>
            <a:spLocks noGrp="1"/>
          </p:cNvSpPr>
          <p:nvPr>
            <p:ph idx="1"/>
          </p:nvPr>
        </p:nvSpPr>
        <p:spPr>
          <a:xfrm>
            <a:off x="611560" y="1196752"/>
            <a:ext cx="7772400" cy="4876800"/>
          </a:xfrm>
        </p:spPr>
        <p:txBody>
          <a:bodyPr/>
          <a:lstStyle/>
          <a:p>
            <a:pPr>
              <a:lnSpc>
                <a:spcPct val="150000"/>
              </a:lnSpc>
            </a:pPr>
            <a:r>
              <a:rPr lang="zh-CN" altLang="en-US" sz="2400" dirty="0">
                <a:latin typeface="+mn-ea"/>
              </a:rPr>
              <a:t>列族数据库</a:t>
            </a:r>
            <a:endParaRPr lang="en-US" altLang="zh-CN" sz="2400" dirty="0">
              <a:latin typeface="+mn-ea"/>
            </a:endParaRPr>
          </a:p>
          <a:p>
            <a:pPr>
              <a:lnSpc>
                <a:spcPct val="150000"/>
              </a:lnSpc>
            </a:pPr>
            <a:r>
              <a:rPr lang="en-US" altLang="zh-CN" sz="2400" dirty="0" err="1">
                <a:latin typeface="+mn-ea"/>
              </a:rPr>
              <a:t>Hbase</a:t>
            </a:r>
            <a:r>
              <a:rPr lang="zh-CN" altLang="en-US" sz="2400" dirty="0">
                <a:latin typeface="+mn-ea"/>
              </a:rPr>
              <a:t>数据库</a:t>
            </a:r>
            <a:endParaRPr lang="en-US" altLang="zh-CN" sz="2400" dirty="0">
              <a:latin typeface="+mn-ea"/>
            </a:endParaRPr>
          </a:p>
          <a:p>
            <a:pPr lvl="1">
              <a:lnSpc>
                <a:spcPct val="150000"/>
              </a:lnSpc>
            </a:pPr>
            <a:r>
              <a:rPr lang="en-US" altLang="zh-CN" sz="2200" dirty="0" err="1">
                <a:solidFill>
                  <a:srgbClr val="FF0000"/>
                </a:solidFill>
                <a:latin typeface="+mn-ea"/>
              </a:rPr>
              <a:t>Hbase</a:t>
            </a:r>
            <a:r>
              <a:rPr lang="zh-CN" altLang="en-US" sz="2200" dirty="0">
                <a:solidFill>
                  <a:srgbClr val="FF0000"/>
                </a:solidFill>
                <a:latin typeface="+mn-ea"/>
              </a:rPr>
              <a:t>简介</a:t>
            </a:r>
            <a:endParaRPr lang="en-US" altLang="zh-CN" sz="2200" dirty="0">
              <a:solidFill>
                <a:srgbClr val="FF0000"/>
              </a:solidFill>
              <a:latin typeface="+mn-ea"/>
            </a:endParaRPr>
          </a:p>
          <a:p>
            <a:pPr lvl="1">
              <a:lnSpc>
                <a:spcPct val="150000"/>
              </a:lnSpc>
            </a:pPr>
            <a:r>
              <a:rPr lang="en-US" altLang="zh-CN" sz="2200" dirty="0" err="1">
                <a:latin typeface="+mn-ea"/>
              </a:rPr>
              <a:t>Hbase</a:t>
            </a:r>
            <a:r>
              <a:rPr lang="zh-CN" altLang="en-US" sz="2200" dirty="0">
                <a:latin typeface="+mn-ea"/>
              </a:rPr>
              <a:t>数据模型</a:t>
            </a:r>
            <a:endParaRPr lang="en-US" altLang="zh-CN" sz="2200" dirty="0">
              <a:latin typeface="+mn-ea"/>
            </a:endParaRPr>
          </a:p>
          <a:p>
            <a:pPr lvl="1">
              <a:lnSpc>
                <a:spcPct val="150000"/>
              </a:lnSpc>
            </a:pPr>
            <a:r>
              <a:rPr lang="en-US" altLang="zh-CN" sz="2200" dirty="0" err="1">
                <a:latin typeface="+mn-ea"/>
              </a:rPr>
              <a:t>Hbase</a:t>
            </a:r>
            <a:r>
              <a:rPr lang="zh-CN" altLang="en-US" sz="2200" dirty="0">
                <a:latin typeface="+mn-ea"/>
              </a:rPr>
              <a:t>访问与操作</a:t>
            </a:r>
            <a:endParaRPr lang="en-US" altLang="zh-CN" sz="2200" dirty="0">
              <a:latin typeface="+mn-ea"/>
            </a:endParaRPr>
          </a:p>
          <a:p>
            <a:pPr lvl="1">
              <a:lnSpc>
                <a:spcPct val="150000"/>
              </a:lnSpc>
            </a:pPr>
            <a:r>
              <a:rPr lang="en-US" altLang="zh-CN" sz="2200" dirty="0" err="1">
                <a:latin typeface="+mn-ea"/>
              </a:rPr>
              <a:t>Hbase</a:t>
            </a:r>
            <a:r>
              <a:rPr lang="zh-CN" altLang="en-US" sz="2200" dirty="0">
                <a:latin typeface="+mn-ea"/>
              </a:rPr>
              <a:t>应用实例</a:t>
            </a:r>
            <a:endParaRPr lang="en-US" altLang="zh-CN" sz="2200" dirty="0">
              <a:latin typeface="+mn-ea"/>
            </a:endParaRPr>
          </a:p>
          <a:p>
            <a:pPr lvl="1">
              <a:lnSpc>
                <a:spcPct val="150000"/>
              </a:lnSpc>
            </a:pPr>
            <a:r>
              <a:rPr lang="en-US" altLang="zh-CN" sz="2200" dirty="0" err="1">
                <a:latin typeface="+mn-ea"/>
              </a:rPr>
              <a:t>Hbase</a:t>
            </a:r>
            <a:r>
              <a:rPr lang="zh-CN" altLang="en-US" sz="2200" dirty="0">
                <a:latin typeface="+mn-ea"/>
              </a:rPr>
              <a:t>实现机制</a:t>
            </a:r>
            <a:endParaRPr lang="en-US" altLang="zh-CN" sz="2200" dirty="0">
              <a:latin typeface="+mn-ea"/>
            </a:endParaRPr>
          </a:p>
          <a:p>
            <a:pPr>
              <a:lnSpc>
                <a:spcPct val="150000"/>
              </a:lnSpc>
            </a:pPr>
            <a:r>
              <a:rPr lang="en-US" altLang="zh-CN" sz="2400" dirty="0">
                <a:latin typeface="+mn-ea"/>
              </a:rPr>
              <a:t>Cassandra</a:t>
            </a:r>
            <a:r>
              <a:rPr lang="zh-CN" altLang="en-US" sz="2400" dirty="0">
                <a:latin typeface="+mn-ea"/>
              </a:rPr>
              <a:t>数据库</a:t>
            </a:r>
            <a:endParaRPr lang="en-US" altLang="zh-CN" sz="2400" dirty="0">
              <a:latin typeface="+mn-ea"/>
            </a:endParaRPr>
          </a:p>
          <a:p>
            <a:pPr>
              <a:lnSpc>
                <a:spcPct val="150000"/>
              </a:lnSpc>
            </a:pPr>
            <a:r>
              <a:rPr lang="en-US" altLang="zh-CN" sz="2400" dirty="0">
                <a:latin typeface="+mn-ea"/>
              </a:rPr>
              <a:t>MapReduce</a:t>
            </a:r>
            <a:r>
              <a:rPr lang="zh-CN" altLang="en-US" sz="2400" dirty="0">
                <a:latin typeface="+mn-ea"/>
              </a:rPr>
              <a:t>简介</a:t>
            </a:r>
            <a:endParaRPr lang="en-US" altLang="zh-CN" sz="2400" dirty="0">
              <a:latin typeface="+mn-ea"/>
            </a:endParaRPr>
          </a:p>
          <a:p>
            <a:pPr>
              <a:lnSpc>
                <a:spcPct val="150000"/>
              </a:lnSpc>
            </a:pPr>
            <a:endParaRPr lang="zh-CN" altLang="en-US" sz="2400" dirty="0">
              <a:latin typeface="+mn-ea"/>
            </a:endParaRPr>
          </a:p>
        </p:txBody>
      </p:sp>
      <p:sp>
        <p:nvSpPr>
          <p:cNvPr id="4" name="日期占位符 3"/>
          <p:cNvSpPr>
            <a:spLocks noGrp="1"/>
          </p:cNvSpPr>
          <p:nvPr>
            <p:ph type="dt" sz="quarter" idx="10"/>
          </p:nvPr>
        </p:nvSpPr>
        <p:spPr/>
        <p:txBody>
          <a:bodyPr/>
          <a:lstStyle/>
          <a:p>
            <a:pPr>
              <a:defRPr/>
            </a:pPr>
            <a:fld id="{3809799F-1DE9-4A06-947D-268105C138FD}" type="datetime3">
              <a:rPr lang="zh-CN" altLang="en-US" smtClean="0"/>
              <a:pPr>
                <a:defRPr/>
              </a:pPr>
              <a:t>2021年12月8日星期三</a:t>
            </a:fld>
            <a:endParaRPr lang="en-US" altLang="zh-CN"/>
          </a:p>
        </p:txBody>
      </p:sp>
      <p:sp>
        <p:nvSpPr>
          <p:cNvPr id="16389"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01B9B098-F13F-488D-A953-3143444B0A7A}" type="slidenum">
              <a:rPr lang="zh-CN" altLang="en-US" sz="2400" smtClean="0">
                <a:solidFill>
                  <a:schemeClr val="accent2"/>
                </a:solidFill>
                <a:latin typeface="Times New Roman" panose="02020603050405020304" pitchFamily="18" charset="0"/>
              </a:rPr>
              <a:pPr>
                <a:spcBef>
                  <a:spcPct val="0"/>
                </a:spcBef>
                <a:buClrTx/>
                <a:buSzTx/>
                <a:buFontTx/>
                <a:buNone/>
              </a:pPr>
              <a:t>11</a:t>
            </a:fld>
            <a:endParaRPr lang="en-US" altLang="zh-CN" sz="2400">
              <a:solidFill>
                <a:schemeClr val="accent2"/>
              </a:solidFill>
              <a:latin typeface="Times New Roman" panose="02020603050405020304" pitchFamily="18" charset="0"/>
            </a:endParaRPr>
          </a:p>
        </p:txBody>
      </p:sp>
      <p:sp>
        <p:nvSpPr>
          <p:cNvPr id="16390"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25048679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850" y="152400"/>
            <a:ext cx="8820150" cy="838200"/>
          </a:xfrm>
        </p:spPr>
        <p:txBody>
          <a:bodyPr/>
          <a:lstStyle/>
          <a:p>
            <a:pPr>
              <a:defRPr/>
            </a:pPr>
            <a:r>
              <a:rPr lang="en-US" altLang="zh-CN" b="0" dirty="0"/>
              <a:t>Map</a:t>
            </a:r>
            <a:r>
              <a:rPr lang="zh-CN" altLang="en-US" b="0" dirty="0"/>
              <a:t>和</a:t>
            </a:r>
            <a:r>
              <a:rPr lang="en-US" altLang="zh-CN" b="0" dirty="0"/>
              <a:t>Reduce</a:t>
            </a:r>
            <a:r>
              <a:rPr lang="zh-CN" altLang="en-US" b="0" dirty="0"/>
              <a:t>函数</a:t>
            </a:r>
            <a:endParaRPr lang="zh-CN" altLang="en-US" dirty="0"/>
          </a:p>
        </p:txBody>
      </p:sp>
      <p:sp>
        <p:nvSpPr>
          <p:cNvPr id="16387" name="内容占位符 2"/>
          <p:cNvSpPr>
            <a:spLocks noGrp="1"/>
          </p:cNvSpPr>
          <p:nvPr>
            <p:ph idx="1"/>
          </p:nvPr>
        </p:nvSpPr>
        <p:spPr>
          <a:xfrm>
            <a:off x="250825" y="1412875"/>
            <a:ext cx="8713788" cy="4824413"/>
          </a:xfrm>
        </p:spPr>
        <p:txBody>
          <a:bodyPr/>
          <a:lstStyle/>
          <a:p>
            <a:r>
              <a:rPr lang="en-US" altLang="zh-CN" sz="2400" dirty="0" err="1"/>
              <a:t>MapReduce</a:t>
            </a:r>
            <a:r>
              <a:rPr lang="zh-CN" altLang="en-US" sz="2400" dirty="0"/>
              <a:t>计算模型的核心是</a:t>
            </a:r>
            <a:r>
              <a:rPr lang="en-US" altLang="zh-CN" sz="2400" dirty="0"/>
              <a:t>map</a:t>
            </a:r>
            <a:r>
              <a:rPr lang="zh-CN" altLang="en-US" sz="2400" dirty="0"/>
              <a:t>和</a:t>
            </a:r>
            <a:r>
              <a:rPr lang="en-US" altLang="zh-CN" sz="2400" dirty="0"/>
              <a:t>reduce</a:t>
            </a:r>
            <a:r>
              <a:rPr lang="zh-CN" altLang="en-US" sz="2400" dirty="0"/>
              <a:t>两个函数，这两个函数由用户负责实现，功能是按一定的映射规则将输入的</a:t>
            </a:r>
            <a:r>
              <a:rPr lang="en-US" altLang="zh-CN" sz="2400" dirty="0"/>
              <a:t>&lt;key</a:t>
            </a:r>
            <a:r>
              <a:rPr lang="zh-CN" altLang="en-US" sz="2400" dirty="0"/>
              <a:t>，</a:t>
            </a:r>
            <a:r>
              <a:rPr lang="en-US" altLang="zh-CN" sz="2400" dirty="0"/>
              <a:t>value&gt;</a:t>
            </a:r>
            <a:r>
              <a:rPr lang="zh-CN" altLang="en-US" sz="2400" dirty="0"/>
              <a:t>对转换成另一个或一批</a:t>
            </a:r>
            <a:r>
              <a:rPr lang="en-US" altLang="zh-CN" sz="2400" dirty="0"/>
              <a:t>&lt;key</a:t>
            </a:r>
            <a:r>
              <a:rPr lang="zh-CN" altLang="en-US" sz="2400" dirty="0"/>
              <a:t>，</a:t>
            </a:r>
            <a:r>
              <a:rPr lang="en-US" altLang="zh-CN" sz="2400" dirty="0"/>
              <a:t>value&gt;</a:t>
            </a:r>
            <a:r>
              <a:rPr lang="zh-CN" altLang="en-US" sz="2400" dirty="0"/>
              <a:t>对输出</a:t>
            </a:r>
            <a:endParaRPr lang="en-US" altLang="zh-CN" sz="2400" dirty="0"/>
          </a:p>
          <a:p>
            <a:endParaRPr lang="zh-CN" altLang="en-US" sz="2400" dirty="0"/>
          </a:p>
          <a:p>
            <a:endParaRPr lang="en-US" altLang="zh-CN" sz="2400" dirty="0"/>
          </a:p>
          <a:p>
            <a:endParaRPr lang="en-US" altLang="zh-CN" sz="2400" dirty="0"/>
          </a:p>
          <a:p>
            <a:endParaRPr lang="en-US" altLang="zh-CN" sz="2400" dirty="0"/>
          </a:p>
          <a:p>
            <a:endParaRPr lang="en-US" altLang="zh-CN" sz="2400" dirty="0"/>
          </a:p>
          <a:p>
            <a:r>
              <a:rPr lang="zh-CN" altLang="en-US" sz="2400" dirty="0"/>
              <a:t>以计算文本文件中每个单词出现次数的程序为例，则</a:t>
            </a:r>
            <a:r>
              <a:rPr lang="en-US" altLang="zh-CN" sz="2400" dirty="0"/>
              <a:t>&lt;k1</a:t>
            </a:r>
            <a:r>
              <a:rPr lang="zh-CN" altLang="en-US" sz="2400" dirty="0"/>
              <a:t>，</a:t>
            </a:r>
            <a:r>
              <a:rPr lang="en-US" altLang="zh-CN" sz="2400" dirty="0"/>
              <a:t>v1&gt;</a:t>
            </a:r>
            <a:r>
              <a:rPr lang="zh-CN" altLang="en-US" sz="2400" dirty="0"/>
              <a:t>可以是</a:t>
            </a:r>
            <a:r>
              <a:rPr lang="en-US" altLang="zh-CN" sz="2400" dirty="0"/>
              <a:t>&lt;</a:t>
            </a:r>
            <a:r>
              <a:rPr lang="zh-CN" altLang="en-US" sz="2400" dirty="0"/>
              <a:t>行在文件中的偏移位置，文件中的一行</a:t>
            </a:r>
            <a:r>
              <a:rPr lang="en-US" altLang="zh-CN" sz="2400" dirty="0"/>
              <a:t>&gt;</a:t>
            </a:r>
            <a:r>
              <a:rPr lang="zh-CN" altLang="en-US" sz="2400" dirty="0"/>
              <a:t>，经</a:t>
            </a:r>
            <a:r>
              <a:rPr lang="en-US" altLang="zh-CN" sz="2400" dirty="0"/>
              <a:t>Map </a:t>
            </a:r>
            <a:r>
              <a:rPr lang="zh-CN" altLang="en-US" sz="2400" dirty="0"/>
              <a:t>函数映射之后，形成一批中间结果</a:t>
            </a:r>
            <a:r>
              <a:rPr lang="en-US" altLang="zh-CN" sz="2400" dirty="0"/>
              <a:t>&lt;</a:t>
            </a:r>
            <a:r>
              <a:rPr lang="zh-CN" altLang="en-US" sz="2400" dirty="0"/>
              <a:t>单词，出现次数</a:t>
            </a:r>
            <a:r>
              <a:rPr lang="en-US" altLang="zh-CN" sz="2400" dirty="0"/>
              <a:t>&gt;</a:t>
            </a:r>
            <a:r>
              <a:rPr lang="zh-CN" altLang="en-US" sz="2400" dirty="0"/>
              <a:t>，而</a:t>
            </a:r>
            <a:r>
              <a:rPr lang="en-US" altLang="zh-CN" sz="2400" dirty="0"/>
              <a:t>Reduce </a:t>
            </a:r>
            <a:r>
              <a:rPr lang="zh-CN" altLang="en-US" sz="2400" dirty="0"/>
              <a:t>函数则可以对中间结果进行处理，将相同单词的出现次数进行累加，得到每个单词的总的出现次数</a:t>
            </a:r>
          </a:p>
          <a:p>
            <a:endParaRPr lang="zh-CN" altLang="en-US" sz="2400" dirty="0"/>
          </a:p>
        </p:txBody>
      </p:sp>
      <p:sp>
        <p:nvSpPr>
          <p:cNvPr id="4" name="日期占位符 3"/>
          <p:cNvSpPr>
            <a:spLocks noGrp="1"/>
          </p:cNvSpPr>
          <p:nvPr>
            <p:ph type="dt" sz="quarter" idx="10"/>
          </p:nvPr>
        </p:nvSpPr>
        <p:spPr/>
        <p:txBody>
          <a:bodyPr/>
          <a:lstStyle/>
          <a:p>
            <a:pPr>
              <a:defRPr/>
            </a:pPr>
            <a:fld id="{334318E9-9C9D-4887-8221-DF948DF62EDA}" type="datetime3">
              <a:rPr lang="zh-CN" altLang="en-US" smtClean="0"/>
              <a:pPr>
                <a:defRPr/>
              </a:pPr>
              <a:t>2021年12月8日星期三</a:t>
            </a:fld>
            <a:endParaRPr lang="en-US" altLang="zh-CN"/>
          </a:p>
        </p:txBody>
      </p:sp>
      <p:sp>
        <p:nvSpPr>
          <p:cNvPr id="16389"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1B10E44B-7B36-400A-A417-84FECCF4948F}" type="slidenum">
              <a:rPr lang="zh-CN" altLang="en-US" sz="2400" smtClean="0">
                <a:solidFill>
                  <a:schemeClr val="accent2"/>
                </a:solidFill>
                <a:latin typeface="Times New Roman" panose="02020603050405020304" pitchFamily="18" charset="0"/>
              </a:rPr>
              <a:pPr>
                <a:spcBef>
                  <a:spcPct val="0"/>
                </a:spcBef>
                <a:buClrTx/>
                <a:buSzTx/>
                <a:buFontTx/>
                <a:buNone/>
              </a:pPr>
              <a:t>110</a:t>
            </a:fld>
            <a:endParaRPr lang="en-US" altLang="zh-CN" sz="2400">
              <a:solidFill>
                <a:schemeClr val="accent2"/>
              </a:solidFill>
              <a:latin typeface="Times New Roman" panose="02020603050405020304" pitchFamily="18" charset="0"/>
            </a:endParaRPr>
          </a:p>
        </p:txBody>
      </p:sp>
      <p:pic>
        <p:nvPicPr>
          <p:cNvPr id="1639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2565400"/>
            <a:ext cx="8674100" cy="2232025"/>
          </a:xfrm>
          <a:prstGeom prst="rect">
            <a:avLst/>
          </a:prstGeom>
          <a:noFill/>
          <a:ln>
            <a:noFill/>
          </a:ln>
          <a:extLst>
            <a:ext uri="{909E8E84-426E-40DD-AFC4-6F175D3DCCD1}">
              <a14:hiddenFill xmlns:a14="http://schemas.microsoft.com/office/drawing/2010/main">
                <a:solidFill>
                  <a:srgbClr val="333300"/>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91744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850" y="152400"/>
            <a:ext cx="8820150" cy="838200"/>
          </a:xfrm>
        </p:spPr>
        <p:txBody>
          <a:bodyPr/>
          <a:lstStyle/>
          <a:p>
            <a:pPr>
              <a:defRPr/>
            </a:pPr>
            <a:r>
              <a:rPr lang="en-US" altLang="zh-CN" b="0" dirty="0"/>
              <a:t>Map</a:t>
            </a:r>
            <a:r>
              <a:rPr lang="zh-CN" altLang="en-US" b="0" dirty="0"/>
              <a:t>和</a:t>
            </a:r>
            <a:r>
              <a:rPr lang="en-US" altLang="zh-CN" b="0" dirty="0"/>
              <a:t>Reduce</a:t>
            </a:r>
            <a:r>
              <a:rPr lang="zh-CN" altLang="en-US" b="0" dirty="0"/>
              <a:t>函数</a:t>
            </a:r>
            <a:endParaRPr lang="zh-CN" altLang="en-US" dirty="0"/>
          </a:p>
        </p:txBody>
      </p:sp>
      <p:sp>
        <p:nvSpPr>
          <p:cNvPr id="17411" name="内容占位符 2"/>
          <p:cNvSpPr>
            <a:spLocks noGrp="1"/>
          </p:cNvSpPr>
          <p:nvPr>
            <p:ph idx="1"/>
          </p:nvPr>
        </p:nvSpPr>
        <p:spPr>
          <a:xfrm>
            <a:off x="685800" y="1412875"/>
            <a:ext cx="7772400" cy="4824413"/>
          </a:xfrm>
        </p:spPr>
        <p:txBody>
          <a:bodyPr/>
          <a:lstStyle/>
          <a:p>
            <a:pPr>
              <a:lnSpc>
                <a:spcPct val="150000"/>
              </a:lnSpc>
            </a:pPr>
            <a:r>
              <a:rPr lang="zh-CN" altLang="en-US" sz="2400" dirty="0"/>
              <a:t>基于</a:t>
            </a:r>
            <a:r>
              <a:rPr lang="en-US" altLang="zh-CN" sz="2400" dirty="0" err="1"/>
              <a:t>MapReduce</a:t>
            </a:r>
            <a:r>
              <a:rPr lang="zh-CN" altLang="en-US" sz="2400" dirty="0"/>
              <a:t>计算模型编写分布式并行程序非常简单，程序员的主要编码工作就是实现</a:t>
            </a:r>
            <a:r>
              <a:rPr lang="en-US" altLang="zh-CN" sz="2400" dirty="0"/>
              <a:t>Map</a:t>
            </a:r>
            <a:r>
              <a:rPr lang="zh-CN" altLang="en-US" sz="2400" dirty="0"/>
              <a:t>和</a:t>
            </a:r>
            <a:r>
              <a:rPr lang="en-US" altLang="zh-CN" sz="2400" dirty="0"/>
              <a:t>Reduce</a:t>
            </a:r>
            <a:r>
              <a:rPr lang="zh-CN" altLang="en-US" sz="2400" dirty="0"/>
              <a:t>函数，其它的并行编程中的种种复杂问题，如分布式存储、工作调度、负载平衡、容错处理、网络通信等，均由</a:t>
            </a:r>
            <a:r>
              <a:rPr lang="en-US" altLang="zh-CN" sz="2400" dirty="0" err="1"/>
              <a:t>MapReduce</a:t>
            </a:r>
            <a:r>
              <a:rPr lang="zh-CN" altLang="en-US" sz="2400" dirty="0"/>
              <a:t>框架</a:t>
            </a:r>
            <a:r>
              <a:rPr lang="en-US" altLang="zh-CN" sz="2400" dirty="0"/>
              <a:t>(</a:t>
            </a:r>
            <a:r>
              <a:rPr lang="zh-CN" altLang="en-US" sz="2400" dirty="0"/>
              <a:t>比如</a:t>
            </a:r>
            <a:r>
              <a:rPr lang="en-US" altLang="zh-CN" sz="2400" dirty="0"/>
              <a:t>Hadoop )</a:t>
            </a:r>
            <a:r>
              <a:rPr lang="zh-CN" altLang="en-US" sz="2400" dirty="0"/>
              <a:t>负责处理，程序员完全不用操心</a:t>
            </a:r>
          </a:p>
        </p:txBody>
      </p:sp>
      <p:sp>
        <p:nvSpPr>
          <p:cNvPr id="4" name="日期占位符 3"/>
          <p:cNvSpPr>
            <a:spLocks noGrp="1"/>
          </p:cNvSpPr>
          <p:nvPr>
            <p:ph type="dt" sz="quarter" idx="10"/>
          </p:nvPr>
        </p:nvSpPr>
        <p:spPr/>
        <p:txBody>
          <a:bodyPr/>
          <a:lstStyle/>
          <a:p>
            <a:pPr>
              <a:defRPr/>
            </a:pPr>
            <a:fld id="{334318E9-9C9D-4887-8221-DF948DF62EDA}" type="datetime3">
              <a:rPr lang="zh-CN" altLang="en-US" smtClean="0"/>
              <a:pPr>
                <a:defRPr/>
              </a:pPr>
              <a:t>2021年12月8日星期三</a:t>
            </a:fld>
            <a:endParaRPr lang="en-US" altLang="zh-CN"/>
          </a:p>
        </p:txBody>
      </p:sp>
      <p:sp>
        <p:nvSpPr>
          <p:cNvPr id="17413"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91D6AE10-B394-41A0-818F-D3B9674B0D8E}" type="slidenum">
              <a:rPr lang="zh-CN" altLang="en-US" sz="2400" smtClean="0">
                <a:solidFill>
                  <a:schemeClr val="accent2"/>
                </a:solidFill>
                <a:latin typeface="Times New Roman" panose="02020603050405020304" pitchFamily="18" charset="0"/>
              </a:rPr>
              <a:pPr>
                <a:spcBef>
                  <a:spcPct val="0"/>
                </a:spcBef>
                <a:buClrTx/>
                <a:buSzTx/>
                <a:buFontTx/>
                <a:buNone/>
              </a:pPr>
              <a:t>111</a:t>
            </a:fld>
            <a:endParaRPr lang="en-US" altLang="zh-CN" sz="2400">
              <a:solidFill>
                <a:schemeClr val="accent2"/>
              </a:solidFill>
              <a:latin typeface="Times New Roman" panose="02020603050405020304" pitchFamily="18" charset="0"/>
            </a:endParaRPr>
          </a:p>
        </p:txBody>
      </p:sp>
      <p:sp>
        <p:nvSpPr>
          <p:cNvPr id="17414" name="页脚占位符 5"/>
          <p:cNvSpPr>
            <a:spLocks noGrp="1"/>
          </p:cNvSpPr>
          <p:nvPr>
            <p:ph type="ftr" sz="quarter" idx="4294967295"/>
          </p:nvPr>
        </p:nvSpPr>
        <p:spPr bwMode="auto">
          <a:xfrm>
            <a:off x="3505200" y="6477000"/>
            <a:ext cx="37338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eaLnBrk="1" hangingPunct="1">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42028757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850" y="152400"/>
            <a:ext cx="8820150" cy="838200"/>
          </a:xfrm>
        </p:spPr>
        <p:txBody>
          <a:bodyPr/>
          <a:lstStyle/>
          <a:p>
            <a:pPr>
              <a:defRPr/>
            </a:pPr>
            <a:r>
              <a:rPr lang="zh-CN" altLang="en-US" b="0" dirty="0"/>
              <a:t>实例分析：</a:t>
            </a:r>
            <a:r>
              <a:rPr lang="en-US" altLang="zh-CN" dirty="0" err="1"/>
              <a:t>WordCount</a:t>
            </a:r>
            <a:endParaRPr lang="zh-CN" altLang="en-US" dirty="0"/>
          </a:p>
        </p:txBody>
      </p:sp>
      <p:sp>
        <p:nvSpPr>
          <p:cNvPr id="18435" name="内容占位符 2"/>
          <p:cNvSpPr>
            <a:spLocks noGrp="1"/>
          </p:cNvSpPr>
          <p:nvPr>
            <p:ph idx="1"/>
          </p:nvPr>
        </p:nvSpPr>
        <p:spPr>
          <a:xfrm>
            <a:off x="0" y="1268413"/>
            <a:ext cx="9144000" cy="4968875"/>
          </a:xfrm>
        </p:spPr>
        <p:txBody>
          <a:bodyPr/>
          <a:lstStyle/>
          <a:p>
            <a:r>
              <a:rPr lang="zh-CN" altLang="en-US" sz="2400" dirty="0"/>
              <a:t>如果想统计过去</a:t>
            </a:r>
            <a:r>
              <a:rPr lang="en-US" altLang="zh-CN" sz="2400" dirty="0"/>
              <a:t>10</a:t>
            </a:r>
            <a:r>
              <a:rPr lang="zh-CN" altLang="en-US" sz="2400" dirty="0"/>
              <a:t>年计算机论文中出现次数最多的几个单词，看看大家都在研究些什么，可以大致采用以下几种方法</a:t>
            </a:r>
          </a:p>
          <a:p>
            <a:pPr lvl="1"/>
            <a:r>
              <a:rPr lang="en-US" altLang="zh-CN" sz="2000" dirty="0"/>
              <a:t>1)</a:t>
            </a:r>
            <a:r>
              <a:rPr lang="zh-CN" altLang="en-US" sz="2000" dirty="0"/>
              <a:t>写一个小程序，把所有论文按顺序遍历一遍，统计每一个遇到的单词的出现次数，最后就可以知道哪几个单词最热门了（适合于数据集比较小，且非常有效的、实现最简单）</a:t>
            </a:r>
          </a:p>
          <a:p>
            <a:pPr lvl="1"/>
            <a:r>
              <a:rPr lang="en-US" altLang="zh-CN" sz="2000" dirty="0"/>
              <a:t>2)</a:t>
            </a:r>
            <a:r>
              <a:rPr lang="zh-CN" altLang="en-US" sz="2000" dirty="0"/>
              <a:t>写一个多线程程序，并发遍历论文。理论上是可以高度并发的，因为统计一个文件时不会影响统计另一个文件。使用多核机器时比方法一高效。但是，写一个多线程程序要复杂得多</a:t>
            </a:r>
          </a:p>
          <a:p>
            <a:pPr lvl="1"/>
            <a:r>
              <a:rPr lang="en-US" altLang="zh-CN" sz="2000" dirty="0"/>
              <a:t>3)</a:t>
            </a:r>
            <a:r>
              <a:rPr lang="zh-CN" altLang="en-US" sz="2000" dirty="0"/>
              <a:t>把作业交给多个计算机去完成。可以使用方法一的程序，部署到</a:t>
            </a:r>
            <a:r>
              <a:rPr lang="en-US" altLang="zh-CN" sz="2000" dirty="0"/>
              <a:t>N</a:t>
            </a:r>
            <a:r>
              <a:rPr lang="zh-CN" altLang="en-US" sz="2000" dirty="0"/>
              <a:t>台机器上去，然后把论文集分成</a:t>
            </a:r>
            <a:r>
              <a:rPr lang="en-US" altLang="zh-CN" sz="2000" dirty="0"/>
              <a:t>N</a:t>
            </a:r>
            <a:r>
              <a:rPr lang="zh-CN" altLang="en-US" sz="2000" dirty="0"/>
              <a:t>份，一台机器跑一个作业。这个方法跑得足够快，但是部署起来很麻烦，既要人工把论文集分开，复制到各台机器，还把</a:t>
            </a:r>
            <a:r>
              <a:rPr lang="en-US" altLang="zh-CN" sz="2000" dirty="0"/>
              <a:t>N</a:t>
            </a:r>
            <a:r>
              <a:rPr lang="zh-CN" altLang="en-US" sz="2000" dirty="0"/>
              <a:t>个运行结果进行整合</a:t>
            </a:r>
          </a:p>
          <a:p>
            <a:pPr lvl="1"/>
            <a:r>
              <a:rPr lang="en-US" altLang="zh-CN" sz="2000" dirty="0"/>
              <a:t>4)</a:t>
            </a:r>
            <a:r>
              <a:rPr lang="zh-CN" altLang="en-US" sz="2000" dirty="0"/>
              <a:t>使用</a:t>
            </a:r>
            <a:r>
              <a:rPr lang="en-US" altLang="zh-CN" sz="2000" dirty="0" err="1"/>
              <a:t>MapReduce</a:t>
            </a:r>
            <a:r>
              <a:rPr lang="en-US" altLang="zh-CN" sz="2000" dirty="0"/>
              <a:t> </a:t>
            </a:r>
            <a:r>
              <a:rPr lang="zh-CN" altLang="en-US" sz="2000" dirty="0"/>
              <a:t>！</a:t>
            </a:r>
            <a:r>
              <a:rPr lang="en-US" altLang="zh-CN" sz="2000" dirty="0" err="1"/>
              <a:t>MapReduce</a:t>
            </a:r>
            <a:r>
              <a:rPr lang="zh-CN" altLang="en-US" sz="2000" dirty="0"/>
              <a:t>本质上就是方法三，但如何拆分文件集，如何复制分发程序，如何整合结果这些都是框架定义好的。我们只要定义好这个任务（用户程序），其它都交给</a:t>
            </a:r>
            <a:r>
              <a:rPr lang="en-US" altLang="zh-CN" sz="2000" dirty="0" err="1"/>
              <a:t>MapReduce</a:t>
            </a:r>
            <a:endParaRPr lang="zh-CN" altLang="en-US" sz="2000" dirty="0"/>
          </a:p>
        </p:txBody>
      </p:sp>
      <p:sp>
        <p:nvSpPr>
          <p:cNvPr id="4" name="日期占位符 3"/>
          <p:cNvSpPr>
            <a:spLocks noGrp="1"/>
          </p:cNvSpPr>
          <p:nvPr>
            <p:ph type="dt" sz="quarter" idx="10"/>
          </p:nvPr>
        </p:nvSpPr>
        <p:spPr/>
        <p:txBody>
          <a:bodyPr/>
          <a:lstStyle/>
          <a:p>
            <a:pPr>
              <a:defRPr/>
            </a:pPr>
            <a:fld id="{334318E9-9C9D-4887-8221-DF948DF62EDA}" type="datetime3">
              <a:rPr lang="zh-CN" altLang="en-US" smtClean="0"/>
              <a:pPr>
                <a:defRPr/>
              </a:pPr>
              <a:t>2021年12月8日星期三</a:t>
            </a:fld>
            <a:endParaRPr lang="en-US" altLang="zh-CN"/>
          </a:p>
        </p:txBody>
      </p:sp>
      <p:sp>
        <p:nvSpPr>
          <p:cNvPr id="18437"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EA9F472B-708B-4C0C-8633-A53184727064}" type="slidenum">
              <a:rPr lang="zh-CN" altLang="en-US" sz="2400" smtClean="0">
                <a:solidFill>
                  <a:schemeClr val="accent2"/>
                </a:solidFill>
                <a:latin typeface="Times New Roman" panose="02020603050405020304" pitchFamily="18" charset="0"/>
              </a:rPr>
              <a:pPr>
                <a:spcBef>
                  <a:spcPct val="0"/>
                </a:spcBef>
                <a:buClrTx/>
                <a:buSzTx/>
                <a:buFontTx/>
                <a:buNone/>
              </a:pPr>
              <a:t>112</a:t>
            </a:fld>
            <a:endParaRPr lang="en-US" altLang="zh-CN" sz="2400">
              <a:solidFill>
                <a:schemeClr val="accent2"/>
              </a:solidFill>
              <a:latin typeface="Times New Roman" panose="02020603050405020304" pitchFamily="18" charset="0"/>
            </a:endParaRPr>
          </a:p>
        </p:txBody>
      </p:sp>
      <p:sp>
        <p:nvSpPr>
          <p:cNvPr id="18438" name="页脚占位符 5"/>
          <p:cNvSpPr>
            <a:spLocks noGrp="1"/>
          </p:cNvSpPr>
          <p:nvPr>
            <p:ph type="ftr" sz="quarter" idx="4294967295"/>
          </p:nvPr>
        </p:nvSpPr>
        <p:spPr bwMode="auto">
          <a:xfrm>
            <a:off x="3505200" y="6477000"/>
            <a:ext cx="37338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eaLnBrk="1" hangingPunct="1">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99235111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850" y="152400"/>
            <a:ext cx="8820150" cy="838200"/>
          </a:xfrm>
        </p:spPr>
        <p:txBody>
          <a:bodyPr/>
          <a:lstStyle/>
          <a:p>
            <a:pPr>
              <a:defRPr/>
            </a:pPr>
            <a:r>
              <a:rPr lang="en-US" altLang="zh-CN" dirty="0" err="1"/>
              <a:t>WordCount</a:t>
            </a:r>
            <a:r>
              <a:rPr lang="zh-CN" altLang="en-US" b="0" dirty="0"/>
              <a:t>设计思路</a:t>
            </a:r>
            <a:endParaRPr lang="zh-CN" altLang="en-US" dirty="0"/>
          </a:p>
        </p:txBody>
      </p:sp>
      <p:sp>
        <p:nvSpPr>
          <p:cNvPr id="19459" name="内容占位符 2"/>
          <p:cNvSpPr>
            <a:spLocks noGrp="1"/>
          </p:cNvSpPr>
          <p:nvPr>
            <p:ph idx="1"/>
          </p:nvPr>
        </p:nvSpPr>
        <p:spPr>
          <a:xfrm>
            <a:off x="685800" y="1412875"/>
            <a:ext cx="7772400" cy="4824413"/>
          </a:xfrm>
        </p:spPr>
        <p:txBody>
          <a:bodyPr/>
          <a:lstStyle/>
          <a:p>
            <a:r>
              <a:rPr lang="zh-CN" altLang="en-US" sz="2400" dirty="0"/>
              <a:t>每个拿到原始数据的机器只要将输入数据切分成单词就可以了，所以可以在</a:t>
            </a:r>
            <a:r>
              <a:rPr lang="en-US" altLang="zh-CN" sz="2400" dirty="0"/>
              <a:t>map</a:t>
            </a:r>
            <a:r>
              <a:rPr lang="zh-CN" altLang="en-US" sz="2400" dirty="0"/>
              <a:t>阶段完成单词切分的任务</a:t>
            </a:r>
            <a:endParaRPr lang="en-US" altLang="zh-CN" sz="2400" dirty="0"/>
          </a:p>
          <a:p>
            <a:r>
              <a:rPr lang="zh-CN" altLang="en-US" sz="2400" dirty="0"/>
              <a:t>相同单词的频数计算也可以并行化处理，可以将相同的单词交给一台机器来计算频数，然后输出最终结果，这个过程可以交给</a:t>
            </a:r>
            <a:r>
              <a:rPr lang="en-US" altLang="zh-CN" sz="2400" dirty="0"/>
              <a:t>reduce</a:t>
            </a:r>
            <a:r>
              <a:rPr lang="zh-CN" altLang="en-US" sz="2400" dirty="0"/>
              <a:t>阶段完成</a:t>
            </a:r>
            <a:endParaRPr lang="en-US" altLang="zh-CN" sz="2400" dirty="0"/>
          </a:p>
          <a:p>
            <a:r>
              <a:rPr lang="zh-CN" altLang="en-US" sz="2400" dirty="0"/>
              <a:t>将中间结果根据不同单词分组再发送给</a:t>
            </a:r>
            <a:r>
              <a:rPr lang="en-US" altLang="zh-CN" sz="2400" dirty="0"/>
              <a:t>reduce</a:t>
            </a:r>
            <a:r>
              <a:rPr lang="zh-CN" altLang="en-US" sz="2400" dirty="0"/>
              <a:t>机器，这正好是</a:t>
            </a:r>
            <a:r>
              <a:rPr lang="en-US" altLang="zh-CN" sz="2400" dirty="0" err="1"/>
              <a:t>MapReduce</a:t>
            </a:r>
            <a:r>
              <a:rPr lang="zh-CN" altLang="en-US" sz="2400" dirty="0"/>
              <a:t>过程中的</a:t>
            </a:r>
            <a:r>
              <a:rPr lang="en-US" altLang="zh-CN" sz="2400" dirty="0"/>
              <a:t>shuffle</a:t>
            </a:r>
            <a:r>
              <a:rPr lang="zh-CN" altLang="en-US" sz="2400" dirty="0"/>
              <a:t>能够完成的</a:t>
            </a:r>
          </a:p>
          <a:p>
            <a:r>
              <a:rPr lang="zh-CN" altLang="en-US" sz="2400" dirty="0"/>
              <a:t>因此，</a:t>
            </a:r>
            <a:r>
              <a:rPr lang="en-US" altLang="zh-CN" sz="2400" dirty="0" err="1"/>
              <a:t>WordCount</a:t>
            </a:r>
            <a:r>
              <a:rPr lang="zh-CN" altLang="en-US" sz="2400" dirty="0"/>
              <a:t>的整个过程可表示为</a:t>
            </a:r>
          </a:p>
          <a:p>
            <a:pPr lvl="1"/>
            <a:r>
              <a:rPr lang="en-US" altLang="zh-CN" sz="2200" dirty="0"/>
              <a:t>1.Map</a:t>
            </a:r>
            <a:r>
              <a:rPr lang="zh-CN" altLang="en-US" sz="2200" dirty="0"/>
              <a:t>阶段完成由输入数据到单词切分的工作</a:t>
            </a:r>
          </a:p>
          <a:p>
            <a:pPr lvl="1"/>
            <a:r>
              <a:rPr lang="en-US" altLang="zh-CN" sz="2200" dirty="0"/>
              <a:t>2.Shuffle</a:t>
            </a:r>
            <a:r>
              <a:rPr lang="zh-CN" altLang="en-US" sz="2200" dirty="0"/>
              <a:t>阶段完成相同单词的聚集和分发工作（这个过程是</a:t>
            </a:r>
            <a:r>
              <a:rPr lang="en-US" altLang="zh-CN" sz="2200" dirty="0" err="1"/>
              <a:t>MapReduce</a:t>
            </a:r>
            <a:r>
              <a:rPr lang="zh-CN" altLang="en-US" sz="2200" dirty="0"/>
              <a:t>的默认过程，不用具体配置）</a:t>
            </a:r>
          </a:p>
          <a:p>
            <a:pPr lvl="1"/>
            <a:r>
              <a:rPr lang="en-US" altLang="zh-CN" sz="2200" dirty="0"/>
              <a:t>3.Reduce</a:t>
            </a:r>
            <a:r>
              <a:rPr lang="zh-CN" altLang="en-US" sz="2200" dirty="0"/>
              <a:t>阶段完成接收所有单词并计算其频数的工作</a:t>
            </a:r>
          </a:p>
          <a:p>
            <a:endParaRPr lang="zh-CN" altLang="en-US" sz="2400" dirty="0"/>
          </a:p>
        </p:txBody>
      </p:sp>
      <p:sp>
        <p:nvSpPr>
          <p:cNvPr id="4" name="日期占位符 3"/>
          <p:cNvSpPr>
            <a:spLocks noGrp="1"/>
          </p:cNvSpPr>
          <p:nvPr>
            <p:ph type="dt" sz="quarter" idx="10"/>
          </p:nvPr>
        </p:nvSpPr>
        <p:spPr/>
        <p:txBody>
          <a:bodyPr/>
          <a:lstStyle/>
          <a:p>
            <a:pPr>
              <a:defRPr/>
            </a:pPr>
            <a:fld id="{334318E9-9C9D-4887-8221-DF948DF62EDA}" type="datetime3">
              <a:rPr lang="zh-CN" altLang="en-US" smtClean="0"/>
              <a:pPr>
                <a:defRPr/>
              </a:pPr>
              <a:t>2021年12月8日星期三</a:t>
            </a:fld>
            <a:endParaRPr lang="en-US" altLang="zh-CN"/>
          </a:p>
        </p:txBody>
      </p:sp>
      <p:sp>
        <p:nvSpPr>
          <p:cNvPr id="19461"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DF17E50D-6217-4164-8D85-EA69C6BC7FBC}" type="slidenum">
              <a:rPr lang="zh-CN" altLang="en-US" sz="2400" smtClean="0">
                <a:solidFill>
                  <a:schemeClr val="accent2"/>
                </a:solidFill>
                <a:latin typeface="Times New Roman" panose="02020603050405020304" pitchFamily="18" charset="0"/>
              </a:rPr>
              <a:pPr>
                <a:spcBef>
                  <a:spcPct val="0"/>
                </a:spcBef>
                <a:buClrTx/>
                <a:buSzTx/>
                <a:buFontTx/>
                <a:buNone/>
              </a:pPr>
              <a:t>113</a:t>
            </a:fld>
            <a:endParaRPr lang="en-US" altLang="zh-CN" sz="2400">
              <a:solidFill>
                <a:schemeClr val="accent2"/>
              </a:solidFill>
              <a:latin typeface="Times New Roman" panose="02020603050405020304" pitchFamily="18" charset="0"/>
            </a:endParaRPr>
          </a:p>
        </p:txBody>
      </p:sp>
      <p:sp>
        <p:nvSpPr>
          <p:cNvPr id="19462" name="页脚占位符 5"/>
          <p:cNvSpPr>
            <a:spLocks noGrp="1"/>
          </p:cNvSpPr>
          <p:nvPr>
            <p:ph type="ftr" sz="quarter" idx="4294967295"/>
          </p:nvPr>
        </p:nvSpPr>
        <p:spPr bwMode="auto">
          <a:xfrm>
            <a:off x="3505200" y="6477000"/>
            <a:ext cx="37338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eaLnBrk="1" hangingPunct="1">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45197065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850" y="152400"/>
            <a:ext cx="8820150" cy="838200"/>
          </a:xfrm>
        </p:spPr>
        <p:txBody>
          <a:bodyPr/>
          <a:lstStyle/>
          <a:p>
            <a:pPr>
              <a:defRPr/>
            </a:pPr>
            <a:r>
              <a:rPr lang="en-US" altLang="zh-CN" dirty="0" err="1"/>
              <a:t>WordCount</a:t>
            </a:r>
            <a:r>
              <a:rPr lang="zh-CN" altLang="en-US" b="0" dirty="0"/>
              <a:t>设计思路</a:t>
            </a:r>
            <a:endParaRPr lang="zh-CN" altLang="en-US" dirty="0"/>
          </a:p>
        </p:txBody>
      </p:sp>
      <p:sp>
        <p:nvSpPr>
          <p:cNvPr id="20483" name="内容占位符 2"/>
          <p:cNvSpPr>
            <a:spLocks noGrp="1"/>
          </p:cNvSpPr>
          <p:nvPr>
            <p:ph idx="1"/>
          </p:nvPr>
        </p:nvSpPr>
        <p:spPr>
          <a:xfrm>
            <a:off x="685800" y="1412875"/>
            <a:ext cx="7772400" cy="4824413"/>
          </a:xfrm>
        </p:spPr>
        <p:txBody>
          <a:bodyPr/>
          <a:lstStyle/>
          <a:p>
            <a:r>
              <a:rPr lang="en-US" altLang="zh-CN" sz="2400" dirty="0" err="1"/>
              <a:t>MapReduce</a:t>
            </a:r>
            <a:r>
              <a:rPr lang="zh-CN" altLang="en-US" sz="2400" dirty="0"/>
              <a:t>中传递的数据都是</a:t>
            </a:r>
            <a:r>
              <a:rPr lang="en-US" altLang="zh-CN" sz="2400" dirty="0"/>
              <a:t>&lt;key, value&gt;</a:t>
            </a:r>
            <a:r>
              <a:rPr lang="zh-CN" altLang="en-US" sz="2400" dirty="0"/>
              <a:t>形式的，并且</a:t>
            </a:r>
            <a:r>
              <a:rPr lang="en-US" altLang="zh-CN" sz="2400" dirty="0"/>
              <a:t>shuffle</a:t>
            </a:r>
            <a:r>
              <a:rPr lang="zh-CN" altLang="en-US" sz="2400" dirty="0"/>
              <a:t>排序聚集分发是按照</a:t>
            </a:r>
            <a:r>
              <a:rPr lang="en-US" altLang="zh-CN" sz="2400" dirty="0"/>
              <a:t>key</a:t>
            </a:r>
            <a:r>
              <a:rPr lang="zh-CN" altLang="en-US" sz="2400" dirty="0"/>
              <a:t>值进行的，所以，将</a:t>
            </a:r>
            <a:r>
              <a:rPr lang="en-US" altLang="zh-CN" sz="2400" dirty="0"/>
              <a:t>map</a:t>
            </a:r>
            <a:r>
              <a:rPr lang="zh-CN" altLang="en-US" sz="2400" dirty="0"/>
              <a:t>的输出设计成由</a:t>
            </a:r>
            <a:r>
              <a:rPr lang="en-US" altLang="zh-CN" sz="2400" dirty="0"/>
              <a:t>word</a:t>
            </a:r>
            <a:r>
              <a:rPr lang="zh-CN" altLang="en-US" sz="2400" dirty="0"/>
              <a:t>作为</a:t>
            </a:r>
            <a:r>
              <a:rPr lang="en-US" altLang="zh-CN" sz="2400" dirty="0"/>
              <a:t>key</a:t>
            </a:r>
            <a:r>
              <a:rPr lang="zh-CN" altLang="en-US" sz="2400" dirty="0"/>
              <a:t>，</a:t>
            </a:r>
            <a:r>
              <a:rPr lang="en-US" altLang="zh-CN" sz="2400" dirty="0"/>
              <a:t>1</a:t>
            </a:r>
            <a:r>
              <a:rPr lang="zh-CN" altLang="en-US" sz="2400" dirty="0"/>
              <a:t>作为</a:t>
            </a:r>
            <a:r>
              <a:rPr lang="en-US" altLang="zh-CN" sz="2400" dirty="0"/>
              <a:t>value</a:t>
            </a:r>
            <a:r>
              <a:rPr lang="zh-CN" altLang="en-US" sz="2400" dirty="0"/>
              <a:t>的形式，它表示单词出现了</a:t>
            </a:r>
            <a:r>
              <a:rPr lang="en-US" altLang="zh-CN" sz="2400" dirty="0"/>
              <a:t>1</a:t>
            </a:r>
            <a:r>
              <a:rPr lang="zh-CN" altLang="en-US" sz="2400" dirty="0"/>
              <a:t>次（</a:t>
            </a:r>
            <a:r>
              <a:rPr lang="en-US" altLang="zh-CN" sz="2400" dirty="0"/>
              <a:t>map</a:t>
            </a:r>
            <a:r>
              <a:rPr lang="zh-CN" altLang="en-US" sz="2400" dirty="0"/>
              <a:t>的输入采用</a:t>
            </a:r>
            <a:r>
              <a:rPr lang="en-US" altLang="zh-CN" sz="2400" dirty="0"/>
              <a:t>Hadoop</a:t>
            </a:r>
            <a:r>
              <a:rPr lang="zh-CN" altLang="en-US" sz="2400" dirty="0"/>
              <a:t>默认的输入方式，即文件的一行作为</a:t>
            </a:r>
            <a:r>
              <a:rPr lang="en-US" altLang="zh-CN" sz="2400" dirty="0"/>
              <a:t>value</a:t>
            </a:r>
            <a:r>
              <a:rPr lang="zh-CN" altLang="en-US" sz="2400" dirty="0"/>
              <a:t>，行号作为</a:t>
            </a:r>
            <a:r>
              <a:rPr lang="en-US" altLang="zh-CN" sz="2400" dirty="0"/>
              <a:t>key</a:t>
            </a:r>
            <a:r>
              <a:rPr lang="zh-CN" altLang="en-US" sz="2400" dirty="0"/>
              <a:t>）</a:t>
            </a:r>
          </a:p>
          <a:p>
            <a:r>
              <a:rPr lang="en-US" altLang="zh-CN" sz="2400" dirty="0"/>
              <a:t>Reduce</a:t>
            </a:r>
            <a:r>
              <a:rPr lang="zh-CN" altLang="en-US" sz="2400" dirty="0"/>
              <a:t>的输入是</a:t>
            </a:r>
            <a:r>
              <a:rPr lang="en-US" altLang="zh-CN" sz="2400" dirty="0"/>
              <a:t>map</a:t>
            </a:r>
            <a:r>
              <a:rPr lang="zh-CN" altLang="en-US" sz="2400" dirty="0"/>
              <a:t>输出聚集后的结果，即</a:t>
            </a:r>
            <a:r>
              <a:rPr lang="en-US" altLang="zh-CN" sz="2400" dirty="0"/>
              <a:t>&lt;key, value-list&gt;</a:t>
            </a:r>
            <a:r>
              <a:rPr lang="zh-CN" altLang="en-US" sz="2400" dirty="0"/>
              <a:t>，具体到这个实例就是</a:t>
            </a:r>
            <a:r>
              <a:rPr lang="en-US" altLang="zh-CN" sz="2400" dirty="0"/>
              <a:t>&lt;word, {1,1,1,1,…}&gt;</a:t>
            </a:r>
            <a:r>
              <a:rPr lang="zh-CN" altLang="en-US" sz="2400" dirty="0"/>
              <a:t>，</a:t>
            </a:r>
            <a:r>
              <a:rPr lang="en-US" altLang="zh-CN" sz="2400" dirty="0"/>
              <a:t>reduce</a:t>
            </a:r>
            <a:r>
              <a:rPr lang="zh-CN" altLang="en-US" sz="2400" dirty="0"/>
              <a:t>的输出会设计成与</a:t>
            </a:r>
            <a:r>
              <a:rPr lang="en-US" altLang="zh-CN" sz="2400" dirty="0"/>
              <a:t>map</a:t>
            </a:r>
            <a:r>
              <a:rPr lang="zh-CN" altLang="en-US" sz="2400" dirty="0"/>
              <a:t>输出相同的形式，只是后面的数值不再是固定的</a:t>
            </a:r>
            <a:r>
              <a:rPr lang="en-US" altLang="zh-CN" sz="2400" dirty="0"/>
              <a:t>1</a:t>
            </a:r>
            <a:r>
              <a:rPr lang="zh-CN" altLang="en-US" sz="2400" dirty="0"/>
              <a:t>，而是具体算出的</a:t>
            </a:r>
            <a:r>
              <a:rPr lang="en-US" altLang="zh-CN" sz="2400" dirty="0"/>
              <a:t>word</a:t>
            </a:r>
            <a:r>
              <a:rPr lang="zh-CN" altLang="en-US" sz="2400" dirty="0"/>
              <a:t>所对应的频数</a:t>
            </a:r>
          </a:p>
          <a:p>
            <a:endParaRPr lang="zh-CN" altLang="en-US" sz="2400" dirty="0"/>
          </a:p>
        </p:txBody>
      </p:sp>
      <p:sp>
        <p:nvSpPr>
          <p:cNvPr id="4" name="日期占位符 3"/>
          <p:cNvSpPr>
            <a:spLocks noGrp="1"/>
          </p:cNvSpPr>
          <p:nvPr>
            <p:ph type="dt" sz="quarter" idx="10"/>
          </p:nvPr>
        </p:nvSpPr>
        <p:spPr/>
        <p:txBody>
          <a:bodyPr/>
          <a:lstStyle/>
          <a:p>
            <a:pPr>
              <a:defRPr/>
            </a:pPr>
            <a:fld id="{334318E9-9C9D-4887-8221-DF948DF62EDA}" type="datetime3">
              <a:rPr lang="zh-CN" altLang="en-US" smtClean="0"/>
              <a:pPr>
                <a:defRPr/>
              </a:pPr>
              <a:t>2021年12月8日星期三</a:t>
            </a:fld>
            <a:endParaRPr lang="en-US" altLang="zh-CN"/>
          </a:p>
        </p:txBody>
      </p:sp>
      <p:sp>
        <p:nvSpPr>
          <p:cNvPr id="20485"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D80D666D-0935-4E76-87B3-51AF5D11857A}" type="slidenum">
              <a:rPr lang="zh-CN" altLang="en-US" sz="2400" smtClean="0">
                <a:solidFill>
                  <a:schemeClr val="accent2"/>
                </a:solidFill>
                <a:latin typeface="Times New Roman" panose="02020603050405020304" pitchFamily="18" charset="0"/>
              </a:rPr>
              <a:pPr>
                <a:spcBef>
                  <a:spcPct val="0"/>
                </a:spcBef>
                <a:buClrTx/>
                <a:buSzTx/>
                <a:buFontTx/>
                <a:buNone/>
              </a:pPr>
              <a:t>114</a:t>
            </a:fld>
            <a:endParaRPr lang="en-US" altLang="zh-CN" sz="2400">
              <a:solidFill>
                <a:schemeClr val="accent2"/>
              </a:solidFill>
              <a:latin typeface="Times New Roman" panose="02020603050405020304" pitchFamily="18" charset="0"/>
            </a:endParaRPr>
          </a:p>
        </p:txBody>
      </p:sp>
      <p:sp>
        <p:nvSpPr>
          <p:cNvPr id="20486" name="页脚占位符 5"/>
          <p:cNvSpPr>
            <a:spLocks noGrp="1"/>
          </p:cNvSpPr>
          <p:nvPr>
            <p:ph type="ftr" sz="quarter" idx="4294967295"/>
          </p:nvPr>
        </p:nvSpPr>
        <p:spPr bwMode="auto">
          <a:xfrm>
            <a:off x="3505200" y="6477000"/>
            <a:ext cx="37338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eaLnBrk="1" hangingPunct="1">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3902441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0950" y="2646363"/>
            <a:ext cx="4995863" cy="4205287"/>
          </a:xfrm>
          <a:prstGeom prst="rect">
            <a:avLst/>
          </a:prstGeom>
          <a:noFill/>
          <a:ln>
            <a:noFill/>
          </a:ln>
          <a:extLst>
            <a:ext uri="{909E8E84-426E-40DD-AFC4-6F175D3DCCD1}">
              <a14:hiddenFill xmlns:a14="http://schemas.microsoft.com/office/drawing/2010/main">
                <a:solidFill>
                  <a:srgbClr val="333300"/>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323850" y="152400"/>
            <a:ext cx="8820150" cy="838200"/>
          </a:xfrm>
        </p:spPr>
        <p:txBody>
          <a:bodyPr/>
          <a:lstStyle/>
          <a:p>
            <a:pPr>
              <a:defRPr/>
            </a:pPr>
            <a:r>
              <a:rPr lang="en-US" altLang="zh-CN" dirty="0" err="1"/>
              <a:t>WordCount</a:t>
            </a:r>
            <a:r>
              <a:rPr lang="zh-CN" altLang="en-US" b="0" dirty="0"/>
              <a:t>过程解释</a:t>
            </a:r>
            <a:endParaRPr lang="zh-CN" altLang="en-US" dirty="0"/>
          </a:p>
        </p:txBody>
      </p:sp>
      <p:sp>
        <p:nvSpPr>
          <p:cNvPr id="21508" name="内容占位符 2"/>
          <p:cNvSpPr>
            <a:spLocks noGrp="1"/>
          </p:cNvSpPr>
          <p:nvPr>
            <p:ph idx="1"/>
          </p:nvPr>
        </p:nvSpPr>
        <p:spPr>
          <a:xfrm>
            <a:off x="685800" y="1412875"/>
            <a:ext cx="7772400" cy="4824413"/>
          </a:xfrm>
        </p:spPr>
        <p:txBody>
          <a:bodyPr/>
          <a:lstStyle/>
          <a:p>
            <a:r>
              <a:rPr lang="en-US" altLang="zh-CN" sz="2400" dirty="0"/>
              <a:t>Map</a:t>
            </a:r>
            <a:r>
              <a:rPr lang="zh-CN" altLang="en-US" sz="2400" dirty="0"/>
              <a:t>操作的输入是</a:t>
            </a:r>
            <a:r>
              <a:rPr lang="en-US" altLang="zh-CN" sz="2400" dirty="0"/>
              <a:t>&lt;key, value&gt;</a:t>
            </a:r>
            <a:r>
              <a:rPr lang="zh-CN" altLang="en-US" sz="2400" dirty="0"/>
              <a:t>形式，其中，</a:t>
            </a:r>
            <a:r>
              <a:rPr lang="en-US" altLang="zh-CN" sz="2400" dirty="0"/>
              <a:t>key</a:t>
            </a:r>
            <a:r>
              <a:rPr lang="zh-CN" altLang="en-US" sz="2400" dirty="0"/>
              <a:t>是文档中某行的行号，</a:t>
            </a:r>
            <a:r>
              <a:rPr lang="en-US" altLang="zh-CN" sz="2400" dirty="0"/>
              <a:t>value</a:t>
            </a:r>
            <a:r>
              <a:rPr lang="zh-CN" altLang="en-US" sz="2400" dirty="0"/>
              <a:t>是该行的内容。</a:t>
            </a:r>
            <a:r>
              <a:rPr lang="en-US" altLang="zh-CN" sz="2400" dirty="0"/>
              <a:t>Map</a:t>
            </a:r>
            <a:r>
              <a:rPr lang="zh-CN" altLang="en-US" sz="2400" dirty="0"/>
              <a:t>操作会将输入文档中每一个单词的出现输出到中间文件中去</a:t>
            </a:r>
          </a:p>
          <a:p>
            <a:endParaRPr lang="zh-CN" altLang="en-US" sz="2400" dirty="0"/>
          </a:p>
        </p:txBody>
      </p:sp>
      <p:sp>
        <p:nvSpPr>
          <p:cNvPr id="4" name="日期占位符 3"/>
          <p:cNvSpPr>
            <a:spLocks noGrp="1"/>
          </p:cNvSpPr>
          <p:nvPr>
            <p:ph type="dt" sz="quarter" idx="10"/>
          </p:nvPr>
        </p:nvSpPr>
        <p:spPr/>
        <p:txBody>
          <a:bodyPr/>
          <a:lstStyle/>
          <a:p>
            <a:pPr>
              <a:defRPr/>
            </a:pPr>
            <a:fld id="{334318E9-9C9D-4887-8221-DF948DF62EDA}" type="datetime3">
              <a:rPr lang="zh-CN" altLang="en-US" smtClean="0"/>
              <a:pPr>
                <a:defRPr/>
              </a:pPr>
              <a:t>2021年12月8日星期三</a:t>
            </a:fld>
            <a:endParaRPr lang="en-US" altLang="zh-CN"/>
          </a:p>
        </p:txBody>
      </p:sp>
      <p:sp>
        <p:nvSpPr>
          <p:cNvPr id="21510"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7509E8E2-3CF6-47A6-BFDB-F60A7B965E79}" type="slidenum">
              <a:rPr lang="zh-CN" altLang="en-US" sz="2400" smtClean="0">
                <a:solidFill>
                  <a:schemeClr val="accent2"/>
                </a:solidFill>
                <a:latin typeface="Times New Roman" panose="02020603050405020304" pitchFamily="18" charset="0"/>
              </a:rPr>
              <a:pPr>
                <a:spcBef>
                  <a:spcPct val="0"/>
                </a:spcBef>
                <a:buClrTx/>
                <a:buSzTx/>
                <a:buFontTx/>
                <a:buNone/>
              </a:pPr>
              <a:t>115</a:t>
            </a:fld>
            <a:endParaRPr lang="en-US" altLang="zh-CN" sz="2400">
              <a:solidFill>
                <a:schemeClr val="accent2"/>
              </a:solidFill>
              <a:latin typeface="Times New Roman" panose="02020603050405020304" pitchFamily="18" charset="0"/>
            </a:endParaRPr>
          </a:p>
        </p:txBody>
      </p:sp>
      <p:sp>
        <p:nvSpPr>
          <p:cNvPr id="21511" name="页脚占位符 5"/>
          <p:cNvSpPr>
            <a:spLocks noGrp="1"/>
          </p:cNvSpPr>
          <p:nvPr>
            <p:ph type="ftr" sz="quarter" idx="4294967295"/>
          </p:nvPr>
        </p:nvSpPr>
        <p:spPr bwMode="auto">
          <a:xfrm>
            <a:off x="3505200" y="6477000"/>
            <a:ext cx="37338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eaLnBrk="1" hangingPunct="1">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13556462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3143250"/>
            <a:ext cx="5829300" cy="3714750"/>
          </a:xfrm>
          <a:prstGeom prst="rect">
            <a:avLst/>
          </a:prstGeom>
          <a:noFill/>
          <a:ln>
            <a:noFill/>
          </a:ln>
          <a:extLst>
            <a:ext uri="{909E8E84-426E-40DD-AFC4-6F175D3DCCD1}">
              <a14:hiddenFill xmlns:a14="http://schemas.microsoft.com/office/drawing/2010/main">
                <a:solidFill>
                  <a:srgbClr val="333300"/>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323850" y="152400"/>
            <a:ext cx="8820150" cy="838200"/>
          </a:xfrm>
        </p:spPr>
        <p:txBody>
          <a:bodyPr/>
          <a:lstStyle/>
          <a:p>
            <a:pPr>
              <a:defRPr/>
            </a:pPr>
            <a:r>
              <a:rPr lang="en-US" altLang="zh-CN" dirty="0" err="1"/>
              <a:t>WordCount</a:t>
            </a:r>
            <a:r>
              <a:rPr lang="zh-CN" altLang="en-US" b="0" dirty="0"/>
              <a:t>过程解释</a:t>
            </a:r>
            <a:endParaRPr lang="zh-CN" altLang="en-US" dirty="0"/>
          </a:p>
        </p:txBody>
      </p:sp>
      <p:sp>
        <p:nvSpPr>
          <p:cNvPr id="22532" name="内容占位符 2"/>
          <p:cNvSpPr>
            <a:spLocks noGrp="1"/>
          </p:cNvSpPr>
          <p:nvPr>
            <p:ph idx="1"/>
          </p:nvPr>
        </p:nvSpPr>
        <p:spPr>
          <a:xfrm>
            <a:off x="179388" y="1196975"/>
            <a:ext cx="8856662" cy="4824413"/>
          </a:xfrm>
        </p:spPr>
        <p:txBody>
          <a:bodyPr/>
          <a:lstStyle/>
          <a:p>
            <a:r>
              <a:rPr lang="en-US" altLang="zh-CN" sz="2400" dirty="0"/>
              <a:t>Reduce</a:t>
            </a:r>
            <a:r>
              <a:rPr lang="zh-CN" altLang="en-US" sz="2400" dirty="0"/>
              <a:t>操作的输入是单词和出现次数的序列，如</a:t>
            </a:r>
            <a:r>
              <a:rPr lang="en-US" altLang="zh-CN" sz="2400" dirty="0"/>
              <a:t>&lt;“Hello”</a:t>
            </a:r>
            <a:r>
              <a:rPr lang="zh-CN" altLang="en-US" sz="2400" dirty="0"/>
              <a:t>，</a:t>
            </a:r>
            <a:r>
              <a:rPr lang="en-US" altLang="zh-CN" sz="2400" dirty="0"/>
              <a:t>[1,1,1]&gt;</a:t>
            </a:r>
            <a:r>
              <a:rPr lang="zh-CN" altLang="en-US" sz="2400" dirty="0"/>
              <a:t>，</a:t>
            </a:r>
            <a:r>
              <a:rPr lang="en-US" altLang="zh-CN" sz="2400" dirty="0"/>
              <a:t>&lt; “World”</a:t>
            </a:r>
            <a:r>
              <a:rPr lang="zh-CN" altLang="en-US" sz="2400" dirty="0"/>
              <a:t>，</a:t>
            </a:r>
            <a:r>
              <a:rPr lang="en-US" altLang="zh-CN" sz="2400" dirty="0"/>
              <a:t>[1,1] &gt;</a:t>
            </a:r>
            <a:r>
              <a:rPr lang="zh-CN" altLang="en-US" sz="2400" dirty="0"/>
              <a:t>，</a:t>
            </a:r>
            <a:r>
              <a:rPr lang="en-US" altLang="zh-CN" sz="2400" dirty="0"/>
              <a:t>&lt; “Bye”</a:t>
            </a:r>
            <a:r>
              <a:rPr lang="zh-CN" altLang="en-US" sz="2400" dirty="0"/>
              <a:t>，</a:t>
            </a:r>
            <a:r>
              <a:rPr lang="en-US" altLang="zh-CN" sz="2400" dirty="0"/>
              <a:t>[1,1,1] &gt;</a:t>
            </a:r>
            <a:r>
              <a:rPr lang="zh-CN" altLang="en-US" sz="2400" dirty="0"/>
              <a:t>，</a:t>
            </a:r>
            <a:r>
              <a:rPr lang="en-US" altLang="zh-CN" sz="2400" dirty="0"/>
              <a:t>&lt; “Hadoop”</a:t>
            </a:r>
            <a:r>
              <a:rPr lang="zh-CN" altLang="en-US" sz="2400" dirty="0"/>
              <a:t>，</a:t>
            </a:r>
            <a:r>
              <a:rPr lang="en-US" altLang="zh-CN" sz="2400" dirty="0"/>
              <a:t>[1,1,1,1] &gt;</a:t>
            </a:r>
            <a:r>
              <a:rPr lang="zh-CN" altLang="en-US" sz="2400" dirty="0"/>
              <a:t>等。然后根据每个单词，算出总的出现次数。</a:t>
            </a:r>
          </a:p>
          <a:p>
            <a:r>
              <a:rPr lang="zh-CN" altLang="en-US" sz="2400" dirty="0"/>
              <a:t>最后输出排序后的最终结果就会是：</a:t>
            </a:r>
            <a:r>
              <a:rPr lang="en-US" altLang="zh-CN" sz="2400" dirty="0"/>
              <a:t>&lt; “Bye”</a:t>
            </a:r>
            <a:r>
              <a:rPr lang="zh-CN" altLang="en-US" sz="2400" dirty="0"/>
              <a:t>，</a:t>
            </a:r>
            <a:r>
              <a:rPr lang="en-US" altLang="zh-CN" sz="2400" dirty="0"/>
              <a:t>3&gt;</a:t>
            </a:r>
            <a:r>
              <a:rPr lang="zh-CN" altLang="en-US" sz="2400" dirty="0"/>
              <a:t>，</a:t>
            </a:r>
            <a:r>
              <a:rPr lang="en-US" altLang="zh-CN" sz="2400" dirty="0"/>
              <a:t>&lt; “Hadoop”</a:t>
            </a:r>
            <a:r>
              <a:rPr lang="zh-CN" altLang="en-US" sz="2400" dirty="0"/>
              <a:t>，</a:t>
            </a:r>
            <a:r>
              <a:rPr lang="en-US" altLang="zh-CN" sz="2400" dirty="0"/>
              <a:t>4&gt; </a:t>
            </a:r>
            <a:r>
              <a:rPr lang="zh-CN" altLang="en-US" sz="2400" dirty="0"/>
              <a:t>，</a:t>
            </a:r>
            <a:r>
              <a:rPr lang="en-US" altLang="zh-CN" sz="2400" dirty="0"/>
              <a:t>&lt; “Hello”</a:t>
            </a:r>
            <a:r>
              <a:rPr lang="zh-CN" altLang="en-US" sz="2400" dirty="0"/>
              <a:t>，</a:t>
            </a:r>
            <a:r>
              <a:rPr lang="en-US" altLang="zh-CN" sz="2400" dirty="0"/>
              <a:t>3&gt;</a:t>
            </a:r>
            <a:r>
              <a:rPr lang="zh-CN" altLang="en-US" sz="2400" dirty="0"/>
              <a:t>，</a:t>
            </a:r>
            <a:r>
              <a:rPr lang="en-US" altLang="zh-CN" sz="2400" dirty="0"/>
              <a:t>&lt; “World”</a:t>
            </a:r>
            <a:r>
              <a:rPr lang="zh-CN" altLang="en-US" sz="2400" dirty="0"/>
              <a:t>，</a:t>
            </a:r>
            <a:r>
              <a:rPr lang="en-US" altLang="zh-CN" sz="2400" dirty="0"/>
              <a:t>2&gt;</a:t>
            </a:r>
            <a:endParaRPr lang="zh-CN" altLang="en-US" sz="2400" dirty="0"/>
          </a:p>
          <a:p>
            <a:endParaRPr lang="zh-CN" altLang="en-US" sz="2400" dirty="0"/>
          </a:p>
        </p:txBody>
      </p:sp>
      <p:sp>
        <p:nvSpPr>
          <p:cNvPr id="4" name="日期占位符 3"/>
          <p:cNvSpPr>
            <a:spLocks noGrp="1"/>
          </p:cNvSpPr>
          <p:nvPr>
            <p:ph type="dt" sz="quarter" idx="10"/>
          </p:nvPr>
        </p:nvSpPr>
        <p:spPr/>
        <p:txBody>
          <a:bodyPr/>
          <a:lstStyle/>
          <a:p>
            <a:pPr>
              <a:defRPr/>
            </a:pPr>
            <a:fld id="{334318E9-9C9D-4887-8221-DF948DF62EDA}" type="datetime3">
              <a:rPr lang="zh-CN" altLang="en-US" smtClean="0"/>
              <a:pPr>
                <a:defRPr/>
              </a:pPr>
              <a:t>2021年12月8日星期三</a:t>
            </a:fld>
            <a:endParaRPr lang="en-US" altLang="zh-CN"/>
          </a:p>
        </p:txBody>
      </p:sp>
      <p:sp>
        <p:nvSpPr>
          <p:cNvPr id="22534"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0F2B673A-FAC2-4858-97FD-F1D1DA47CF74}" type="slidenum">
              <a:rPr lang="zh-CN" altLang="en-US" sz="2400" smtClean="0">
                <a:solidFill>
                  <a:schemeClr val="accent2"/>
                </a:solidFill>
                <a:latin typeface="Times New Roman" panose="02020603050405020304" pitchFamily="18" charset="0"/>
              </a:rPr>
              <a:pPr>
                <a:spcBef>
                  <a:spcPct val="0"/>
                </a:spcBef>
                <a:buClrTx/>
                <a:buSzTx/>
                <a:buFontTx/>
                <a:buNone/>
              </a:pPr>
              <a:t>116</a:t>
            </a:fld>
            <a:endParaRPr lang="en-US" altLang="zh-CN" sz="2400">
              <a:solidFill>
                <a:schemeClr val="accent2"/>
              </a:solidFill>
              <a:latin typeface="Times New Roman" panose="02020603050405020304" pitchFamily="18" charset="0"/>
            </a:endParaRPr>
          </a:p>
        </p:txBody>
      </p:sp>
      <p:sp>
        <p:nvSpPr>
          <p:cNvPr id="22535" name="页脚占位符 5"/>
          <p:cNvSpPr>
            <a:spLocks noGrp="1"/>
          </p:cNvSpPr>
          <p:nvPr>
            <p:ph type="ftr" sz="quarter" idx="4294967295"/>
          </p:nvPr>
        </p:nvSpPr>
        <p:spPr bwMode="auto">
          <a:xfrm>
            <a:off x="3505200" y="6477000"/>
            <a:ext cx="37338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eaLnBrk="1" hangingPunct="1">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5648391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850" y="152400"/>
            <a:ext cx="8820150" cy="838200"/>
          </a:xfrm>
        </p:spPr>
        <p:txBody>
          <a:bodyPr/>
          <a:lstStyle/>
          <a:p>
            <a:pPr>
              <a:defRPr/>
            </a:pPr>
            <a:r>
              <a:rPr lang="en-US" altLang="zh-CN" dirty="0" err="1"/>
              <a:t>WordCount</a:t>
            </a:r>
            <a:r>
              <a:rPr lang="zh-CN" altLang="en-US" b="0" dirty="0"/>
              <a:t>过程解释</a:t>
            </a:r>
            <a:endParaRPr lang="zh-CN" altLang="en-US" dirty="0"/>
          </a:p>
        </p:txBody>
      </p:sp>
      <p:sp>
        <p:nvSpPr>
          <p:cNvPr id="23555" name="内容占位符 2"/>
          <p:cNvSpPr>
            <a:spLocks noGrp="1"/>
          </p:cNvSpPr>
          <p:nvPr>
            <p:ph idx="1"/>
          </p:nvPr>
        </p:nvSpPr>
        <p:spPr>
          <a:xfrm>
            <a:off x="685800" y="1412875"/>
            <a:ext cx="7772400" cy="4824413"/>
          </a:xfrm>
        </p:spPr>
        <p:txBody>
          <a:bodyPr/>
          <a:lstStyle/>
          <a:p>
            <a:r>
              <a:rPr lang="zh-CN" altLang="en-US" sz="2400" dirty="0"/>
              <a:t>整个</a:t>
            </a:r>
            <a:r>
              <a:rPr lang="en-US" altLang="zh-CN" sz="2400" dirty="0" err="1"/>
              <a:t>MapReduce</a:t>
            </a:r>
            <a:r>
              <a:rPr lang="zh-CN" altLang="en-US" sz="2400" dirty="0"/>
              <a:t>过程实际的执行顺序是：</a:t>
            </a:r>
          </a:p>
          <a:p>
            <a:pPr lvl="1"/>
            <a:r>
              <a:rPr lang="en-US" altLang="zh-CN" sz="2000" dirty="0"/>
              <a:t>1.MapReduce Library</a:t>
            </a:r>
            <a:r>
              <a:rPr lang="zh-CN" altLang="en-US" sz="2000" dirty="0"/>
              <a:t>将</a:t>
            </a:r>
            <a:r>
              <a:rPr lang="en-US" altLang="zh-CN" sz="2000" dirty="0"/>
              <a:t>Input</a:t>
            </a:r>
            <a:r>
              <a:rPr lang="zh-CN" altLang="en-US" sz="2000" dirty="0"/>
              <a:t>分成</a:t>
            </a:r>
            <a:r>
              <a:rPr lang="en-US" altLang="zh-CN" sz="2000" dirty="0"/>
              <a:t>M</a:t>
            </a:r>
            <a:r>
              <a:rPr lang="zh-CN" altLang="en-US" sz="2000" dirty="0"/>
              <a:t>份</a:t>
            </a:r>
          </a:p>
          <a:p>
            <a:pPr lvl="1"/>
            <a:r>
              <a:rPr lang="en-US" altLang="zh-CN" sz="2000" dirty="0"/>
              <a:t>2.Master</a:t>
            </a:r>
            <a:r>
              <a:rPr lang="zh-CN" altLang="en-US" sz="2000" dirty="0"/>
              <a:t>将</a:t>
            </a:r>
            <a:r>
              <a:rPr lang="en-US" altLang="zh-CN" sz="2000" dirty="0"/>
              <a:t>M</a:t>
            </a:r>
            <a:r>
              <a:rPr lang="zh-CN" altLang="en-US" sz="2000" dirty="0"/>
              <a:t>份</a:t>
            </a:r>
            <a:r>
              <a:rPr lang="en-US" altLang="zh-CN" sz="2000" dirty="0"/>
              <a:t>Job</a:t>
            </a:r>
            <a:r>
              <a:rPr lang="zh-CN" altLang="en-US" sz="2000" dirty="0"/>
              <a:t>分给空闲状态的</a:t>
            </a:r>
            <a:r>
              <a:rPr lang="en-US" altLang="zh-CN" sz="2000" dirty="0"/>
              <a:t>M</a:t>
            </a:r>
            <a:r>
              <a:rPr lang="zh-CN" altLang="en-US" sz="2000" dirty="0"/>
              <a:t>个</a:t>
            </a:r>
            <a:r>
              <a:rPr lang="en-US" altLang="zh-CN" sz="2000" dirty="0"/>
              <a:t>worker</a:t>
            </a:r>
            <a:r>
              <a:rPr lang="zh-CN" altLang="en-US" sz="2000" dirty="0"/>
              <a:t>来处；</a:t>
            </a:r>
          </a:p>
          <a:p>
            <a:pPr lvl="1"/>
            <a:r>
              <a:rPr lang="en-US" altLang="zh-CN" sz="2000" dirty="0"/>
              <a:t>3.</a:t>
            </a:r>
            <a:r>
              <a:rPr lang="zh-CN" altLang="en-US" sz="2000" dirty="0"/>
              <a:t>对于输入中的每一个</a:t>
            </a:r>
            <a:r>
              <a:rPr lang="en-US" altLang="zh-CN" sz="2000" dirty="0"/>
              <a:t>&lt;key</a:t>
            </a:r>
            <a:r>
              <a:rPr lang="zh-CN" altLang="en-US" sz="2000" dirty="0"/>
              <a:t>，</a:t>
            </a:r>
            <a:r>
              <a:rPr lang="en-US" altLang="zh-CN" sz="2000" dirty="0"/>
              <a:t>value&gt; </a:t>
            </a:r>
            <a:r>
              <a:rPr lang="zh-CN" altLang="en-US" sz="2000" dirty="0"/>
              <a:t>进行</a:t>
            </a:r>
            <a:r>
              <a:rPr lang="en-US" altLang="zh-CN" sz="2000" dirty="0"/>
              <a:t>Map</a:t>
            </a:r>
            <a:r>
              <a:rPr lang="zh-CN" altLang="en-US" sz="2000" dirty="0"/>
              <a:t>操作，将中间结果缓冲在内存里</a:t>
            </a:r>
          </a:p>
          <a:p>
            <a:pPr lvl="1"/>
            <a:r>
              <a:rPr lang="en-US" altLang="zh-CN" sz="2000" dirty="0"/>
              <a:t>4.</a:t>
            </a:r>
            <a:r>
              <a:rPr lang="zh-CN" altLang="en-US" sz="2000" dirty="0"/>
              <a:t>定期地（或者根据内存状态）将缓冲区中的中间信息刷写到本地磁盘上，并且把文件信息传回给</a:t>
            </a:r>
            <a:r>
              <a:rPr lang="en-US" altLang="zh-CN" sz="2000" dirty="0"/>
              <a:t>Master</a:t>
            </a:r>
            <a:r>
              <a:rPr lang="zh-CN" altLang="en-US" sz="2000" dirty="0"/>
              <a:t>（</a:t>
            </a:r>
            <a:r>
              <a:rPr lang="en-US" altLang="zh-CN" sz="2000" dirty="0"/>
              <a:t>Master</a:t>
            </a:r>
            <a:r>
              <a:rPr lang="zh-CN" altLang="en-US" sz="2000" dirty="0"/>
              <a:t>需要把这些信息发送给</a:t>
            </a:r>
            <a:r>
              <a:rPr lang="en-US" altLang="zh-CN" sz="2000" dirty="0"/>
              <a:t>Reduce worker</a:t>
            </a:r>
            <a:r>
              <a:rPr lang="zh-CN" altLang="en-US" sz="2000" dirty="0"/>
              <a:t>）</a:t>
            </a:r>
          </a:p>
          <a:p>
            <a:pPr lvl="1"/>
            <a:r>
              <a:rPr lang="en-US" altLang="zh-CN" sz="2000" dirty="0"/>
              <a:t>5.R</a:t>
            </a:r>
            <a:r>
              <a:rPr lang="zh-CN" altLang="en-US" sz="2000" dirty="0"/>
              <a:t>个</a:t>
            </a:r>
            <a:r>
              <a:rPr lang="en-US" altLang="zh-CN" sz="2000" dirty="0"/>
              <a:t>Reduce worker</a:t>
            </a:r>
            <a:r>
              <a:rPr lang="zh-CN" altLang="en-US" sz="2000" dirty="0"/>
              <a:t>开始工作，从不同的</a:t>
            </a:r>
            <a:r>
              <a:rPr lang="en-US" altLang="zh-CN" sz="2000" dirty="0"/>
              <a:t>Map worker</a:t>
            </a:r>
            <a:r>
              <a:rPr lang="zh-CN" altLang="en-US" sz="2000" dirty="0"/>
              <a:t>的</a:t>
            </a:r>
            <a:r>
              <a:rPr lang="en-US" altLang="zh-CN" sz="2000" dirty="0"/>
              <a:t>Partition</a:t>
            </a:r>
            <a:r>
              <a:rPr lang="zh-CN" altLang="en-US" sz="2000" dirty="0"/>
              <a:t>那里拿到数据，用</a:t>
            </a:r>
            <a:r>
              <a:rPr lang="en-US" altLang="zh-CN" sz="2000" dirty="0"/>
              <a:t>key</a:t>
            </a:r>
            <a:r>
              <a:rPr lang="zh-CN" altLang="en-US" sz="2000" dirty="0"/>
              <a:t>进行排序</a:t>
            </a:r>
          </a:p>
          <a:p>
            <a:pPr lvl="1"/>
            <a:r>
              <a:rPr lang="en-US" altLang="zh-CN" sz="2000" dirty="0"/>
              <a:t>6.Reduce worker</a:t>
            </a:r>
            <a:r>
              <a:rPr lang="zh-CN" altLang="en-US" sz="2000" dirty="0"/>
              <a:t>遍历中间数据，对每一个唯一</a:t>
            </a:r>
            <a:r>
              <a:rPr lang="en-US" altLang="zh-CN" sz="2000" dirty="0"/>
              <a:t>Key</a:t>
            </a:r>
            <a:r>
              <a:rPr lang="zh-CN" altLang="en-US" sz="2000" dirty="0"/>
              <a:t>，执行</a:t>
            </a:r>
            <a:r>
              <a:rPr lang="en-US" altLang="zh-CN" sz="2000" dirty="0"/>
              <a:t>Reduce</a:t>
            </a:r>
            <a:r>
              <a:rPr lang="zh-CN" altLang="en-US" sz="2000" dirty="0"/>
              <a:t>函数（参数是这个</a:t>
            </a:r>
            <a:r>
              <a:rPr lang="en-US" altLang="zh-CN" sz="2000" dirty="0"/>
              <a:t>key</a:t>
            </a:r>
            <a:r>
              <a:rPr lang="zh-CN" altLang="en-US" sz="2000" dirty="0"/>
              <a:t>以及相对应的一系列</a:t>
            </a:r>
            <a:r>
              <a:rPr lang="en-US" altLang="zh-CN" sz="2000" dirty="0"/>
              <a:t>Value</a:t>
            </a:r>
            <a:r>
              <a:rPr lang="zh-CN" altLang="en-US" sz="2000" dirty="0"/>
              <a:t>）</a:t>
            </a:r>
          </a:p>
          <a:p>
            <a:pPr lvl="1"/>
            <a:r>
              <a:rPr lang="en-US" altLang="zh-CN" sz="2000" dirty="0"/>
              <a:t>7.</a:t>
            </a:r>
            <a:r>
              <a:rPr lang="zh-CN" altLang="en-US" sz="2000" dirty="0"/>
              <a:t>执行完毕后，唤醒用户程序，返回结果（最后应该有</a:t>
            </a:r>
            <a:r>
              <a:rPr lang="en-US" altLang="zh-CN" sz="2000" dirty="0"/>
              <a:t>R</a:t>
            </a:r>
            <a:r>
              <a:rPr lang="zh-CN" altLang="en-US" sz="2000" dirty="0"/>
              <a:t>份</a:t>
            </a:r>
            <a:r>
              <a:rPr lang="en-US" altLang="zh-CN" sz="2000" dirty="0"/>
              <a:t>Output</a:t>
            </a:r>
            <a:r>
              <a:rPr lang="zh-CN" altLang="en-US" sz="2000" dirty="0"/>
              <a:t>，每个</a:t>
            </a:r>
            <a:r>
              <a:rPr lang="en-US" altLang="zh-CN" sz="2000" dirty="0"/>
              <a:t>Reduce Worker</a:t>
            </a:r>
            <a:r>
              <a:rPr lang="zh-CN" altLang="en-US" sz="2000" dirty="0"/>
              <a:t>一个）</a:t>
            </a:r>
          </a:p>
          <a:p>
            <a:endParaRPr lang="zh-CN" altLang="en-US" sz="2400" dirty="0"/>
          </a:p>
        </p:txBody>
      </p:sp>
      <p:sp>
        <p:nvSpPr>
          <p:cNvPr id="4" name="日期占位符 3"/>
          <p:cNvSpPr>
            <a:spLocks noGrp="1"/>
          </p:cNvSpPr>
          <p:nvPr>
            <p:ph type="dt" sz="quarter" idx="10"/>
          </p:nvPr>
        </p:nvSpPr>
        <p:spPr/>
        <p:txBody>
          <a:bodyPr/>
          <a:lstStyle/>
          <a:p>
            <a:pPr>
              <a:defRPr/>
            </a:pPr>
            <a:fld id="{334318E9-9C9D-4887-8221-DF948DF62EDA}" type="datetime3">
              <a:rPr lang="zh-CN" altLang="en-US" smtClean="0"/>
              <a:pPr>
                <a:defRPr/>
              </a:pPr>
              <a:t>2021年12月8日星期三</a:t>
            </a:fld>
            <a:endParaRPr lang="en-US" altLang="zh-CN"/>
          </a:p>
        </p:txBody>
      </p:sp>
      <p:sp>
        <p:nvSpPr>
          <p:cNvPr id="23557"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0FDC1ACC-E892-48B4-B9CA-D86063D5FBEC}" type="slidenum">
              <a:rPr lang="zh-CN" altLang="en-US" sz="2400" smtClean="0">
                <a:solidFill>
                  <a:schemeClr val="accent2"/>
                </a:solidFill>
                <a:latin typeface="Times New Roman" panose="02020603050405020304" pitchFamily="18" charset="0"/>
              </a:rPr>
              <a:pPr>
                <a:spcBef>
                  <a:spcPct val="0"/>
                </a:spcBef>
                <a:buClrTx/>
                <a:buSzTx/>
                <a:buFontTx/>
                <a:buNone/>
              </a:pPr>
              <a:t>117</a:t>
            </a:fld>
            <a:endParaRPr lang="en-US" altLang="zh-CN" sz="2400">
              <a:solidFill>
                <a:schemeClr val="accent2"/>
              </a:solidFill>
              <a:latin typeface="Times New Roman" panose="02020603050405020304" pitchFamily="18" charset="0"/>
            </a:endParaRPr>
          </a:p>
        </p:txBody>
      </p:sp>
      <p:sp>
        <p:nvSpPr>
          <p:cNvPr id="23558" name="页脚占位符 5"/>
          <p:cNvSpPr>
            <a:spLocks noGrp="1"/>
          </p:cNvSpPr>
          <p:nvPr>
            <p:ph type="ftr" sz="quarter" idx="4294967295"/>
          </p:nvPr>
        </p:nvSpPr>
        <p:spPr bwMode="auto">
          <a:xfrm>
            <a:off x="3505200" y="6477000"/>
            <a:ext cx="37338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eaLnBrk="1" hangingPunct="1">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3510169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850" y="152400"/>
            <a:ext cx="8820150" cy="838200"/>
          </a:xfrm>
        </p:spPr>
        <p:txBody>
          <a:bodyPr/>
          <a:lstStyle/>
          <a:p>
            <a:pPr>
              <a:defRPr/>
            </a:pPr>
            <a:r>
              <a:rPr lang="en-US" altLang="zh-CN" dirty="0" err="1"/>
              <a:t>WordCount</a:t>
            </a:r>
            <a:r>
              <a:rPr lang="zh-CN" altLang="en-US" b="0" dirty="0"/>
              <a:t>过程解释</a:t>
            </a:r>
            <a:endParaRPr lang="zh-CN" altLang="en-US" dirty="0"/>
          </a:p>
        </p:txBody>
      </p:sp>
      <p:sp>
        <p:nvSpPr>
          <p:cNvPr id="24579" name="内容占位符 2"/>
          <p:cNvSpPr>
            <a:spLocks noGrp="1"/>
          </p:cNvSpPr>
          <p:nvPr>
            <p:ph idx="1"/>
          </p:nvPr>
        </p:nvSpPr>
        <p:spPr>
          <a:xfrm>
            <a:off x="0" y="1341438"/>
            <a:ext cx="9144000" cy="4824412"/>
          </a:xfrm>
        </p:spPr>
        <p:txBody>
          <a:bodyPr/>
          <a:lstStyle/>
          <a:p>
            <a:r>
              <a:rPr lang="zh-CN" altLang="en-US" sz="2000" dirty="0"/>
              <a:t>对于上面的例子来说，每个文档中都可能会出现成千上万的</a:t>
            </a:r>
            <a:r>
              <a:rPr lang="en-US" altLang="zh-CN" sz="2000" dirty="0"/>
              <a:t>(“the”</a:t>
            </a:r>
            <a:r>
              <a:rPr lang="zh-CN" altLang="en-US" sz="2000" dirty="0"/>
              <a:t>，</a:t>
            </a:r>
            <a:r>
              <a:rPr lang="en-US" altLang="zh-CN" sz="2000" dirty="0"/>
              <a:t>1)</a:t>
            </a:r>
            <a:r>
              <a:rPr lang="zh-CN" altLang="en-US" sz="2000" dirty="0"/>
              <a:t>这样的中间结果，琐碎的中间文件必然导致传输上的损失</a:t>
            </a:r>
          </a:p>
          <a:p>
            <a:r>
              <a:rPr lang="en-US" altLang="zh-CN" sz="2000" dirty="0"/>
              <a:t>•</a:t>
            </a:r>
            <a:r>
              <a:rPr lang="zh-CN" altLang="en-US" sz="2000" dirty="0"/>
              <a:t>因此，</a:t>
            </a:r>
            <a:r>
              <a:rPr lang="en-US" altLang="zh-CN" sz="2000" dirty="0" err="1"/>
              <a:t>MapReduce</a:t>
            </a:r>
            <a:r>
              <a:rPr lang="zh-CN" altLang="en-US" sz="2000" dirty="0"/>
              <a:t>还支持用户提供</a:t>
            </a:r>
            <a:r>
              <a:rPr lang="en-US" altLang="zh-CN" sz="2000" dirty="0"/>
              <a:t>Combiner</a:t>
            </a:r>
            <a:r>
              <a:rPr lang="zh-CN" altLang="en-US" sz="2000" dirty="0"/>
              <a:t>函数。这个函数通常与</a:t>
            </a:r>
            <a:r>
              <a:rPr lang="en-US" altLang="zh-CN" sz="2000" dirty="0"/>
              <a:t>Reduce</a:t>
            </a:r>
            <a:r>
              <a:rPr lang="zh-CN" altLang="en-US" sz="2000" dirty="0"/>
              <a:t>函数有相同的实现，不同点在于</a:t>
            </a:r>
            <a:r>
              <a:rPr lang="en-US" altLang="zh-CN" sz="2000" dirty="0"/>
              <a:t>Reduce</a:t>
            </a:r>
            <a:r>
              <a:rPr lang="zh-CN" altLang="en-US" sz="2000" dirty="0"/>
              <a:t>函数的输出是最终结果，而</a:t>
            </a:r>
            <a:r>
              <a:rPr lang="en-US" altLang="zh-CN" sz="2000" dirty="0"/>
              <a:t>Combiner</a:t>
            </a:r>
            <a:r>
              <a:rPr lang="zh-CN" altLang="en-US" sz="2000" dirty="0"/>
              <a:t>函数的输出是</a:t>
            </a:r>
            <a:r>
              <a:rPr lang="en-US" altLang="zh-CN" sz="2000" dirty="0"/>
              <a:t>Reduce</a:t>
            </a:r>
            <a:r>
              <a:rPr lang="zh-CN" altLang="en-US" sz="2000" dirty="0"/>
              <a:t>函数某一个输入的中间文件</a:t>
            </a:r>
          </a:p>
          <a:p>
            <a:endParaRPr lang="zh-CN" altLang="en-US" sz="2000" dirty="0"/>
          </a:p>
        </p:txBody>
      </p:sp>
      <p:sp>
        <p:nvSpPr>
          <p:cNvPr id="4" name="日期占位符 3"/>
          <p:cNvSpPr>
            <a:spLocks noGrp="1"/>
          </p:cNvSpPr>
          <p:nvPr>
            <p:ph type="dt" sz="quarter" idx="10"/>
          </p:nvPr>
        </p:nvSpPr>
        <p:spPr/>
        <p:txBody>
          <a:bodyPr/>
          <a:lstStyle/>
          <a:p>
            <a:pPr>
              <a:defRPr/>
            </a:pPr>
            <a:fld id="{334318E9-9C9D-4887-8221-DF948DF62EDA}" type="datetime3">
              <a:rPr lang="zh-CN" altLang="en-US" smtClean="0"/>
              <a:pPr>
                <a:defRPr/>
              </a:pPr>
              <a:t>2021年12月8日星期三</a:t>
            </a:fld>
            <a:endParaRPr lang="en-US" altLang="zh-CN"/>
          </a:p>
        </p:txBody>
      </p:sp>
      <p:sp>
        <p:nvSpPr>
          <p:cNvPr id="24581"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9133DD8A-601E-44AE-A329-5B78B07FD1CA}" type="slidenum">
              <a:rPr lang="zh-CN" altLang="en-US" sz="2400" smtClean="0">
                <a:solidFill>
                  <a:schemeClr val="accent2"/>
                </a:solidFill>
                <a:latin typeface="Times New Roman" panose="02020603050405020304" pitchFamily="18" charset="0"/>
              </a:rPr>
              <a:pPr>
                <a:spcBef>
                  <a:spcPct val="0"/>
                </a:spcBef>
                <a:buClrTx/>
                <a:buSzTx/>
                <a:buFontTx/>
                <a:buNone/>
              </a:pPr>
              <a:t>118</a:t>
            </a:fld>
            <a:endParaRPr lang="en-US" altLang="zh-CN" sz="2400">
              <a:solidFill>
                <a:schemeClr val="accent2"/>
              </a:solidFill>
              <a:latin typeface="Times New Roman" panose="02020603050405020304" pitchFamily="18" charset="0"/>
            </a:endParaRPr>
          </a:p>
        </p:txBody>
      </p:sp>
      <p:sp>
        <p:nvSpPr>
          <p:cNvPr id="24582" name="页脚占位符 5"/>
          <p:cNvSpPr>
            <a:spLocks noGrp="1"/>
          </p:cNvSpPr>
          <p:nvPr>
            <p:ph type="ftr" sz="quarter" idx="4294967295"/>
          </p:nvPr>
        </p:nvSpPr>
        <p:spPr bwMode="auto">
          <a:xfrm>
            <a:off x="3505200" y="6477000"/>
            <a:ext cx="37338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eaLnBrk="1" hangingPunct="1">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2458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0338" y="2952750"/>
            <a:ext cx="4011612" cy="3905250"/>
          </a:xfrm>
          <a:prstGeom prst="rect">
            <a:avLst/>
          </a:prstGeom>
          <a:noFill/>
          <a:ln>
            <a:noFill/>
          </a:ln>
          <a:extLst>
            <a:ext uri="{909E8E84-426E-40DD-AFC4-6F175D3DCCD1}">
              <a14:hiddenFill xmlns:a14="http://schemas.microsoft.com/office/drawing/2010/main">
                <a:solidFill>
                  <a:srgbClr val="333300"/>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6387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850" y="152400"/>
            <a:ext cx="8820150" cy="838200"/>
          </a:xfrm>
        </p:spPr>
        <p:txBody>
          <a:bodyPr/>
          <a:lstStyle/>
          <a:p>
            <a:pPr>
              <a:defRPr/>
            </a:pPr>
            <a:r>
              <a:rPr lang="en-US" altLang="zh-CN" dirty="0" err="1"/>
              <a:t>WordCount</a:t>
            </a:r>
            <a:r>
              <a:rPr lang="zh-CN" altLang="en-US" b="0" dirty="0"/>
              <a:t>过程解释</a:t>
            </a:r>
            <a:endParaRPr lang="zh-CN" altLang="en-US" dirty="0"/>
          </a:p>
        </p:txBody>
      </p:sp>
      <p:sp>
        <p:nvSpPr>
          <p:cNvPr id="25603" name="内容占位符 2"/>
          <p:cNvSpPr>
            <a:spLocks noGrp="1"/>
          </p:cNvSpPr>
          <p:nvPr>
            <p:ph idx="1"/>
          </p:nvPr>
        </p:nvSpPr>
        <p:spPr>
          <a:xfrm>
            <a:off x="685800" y="1412875"/>
            <a:ext cx="7772400" cy="4824413"/>
          </a:xfrm>
        </p:spPr>
        <p:txBody>
          <a:bodyPr/>
          <a:lstStyle/>
          <a:p>
            <a:r>
              <a:rPr lang="zh-CN" altLang="en-US" sz="2400"/>
              <a:t>以</a:t>
            </a:r>
            <a:r>
              <a:rPr lang="en-US" altLang="zh-CN" sz="2400"/>
              <a:t>Combine</a:t>
            </a:r>
            <a:r>
              <a:rPr lang="zh-CN" altLang="en-US" sz="2400"/>
              <a:t>输出结果作为输入的</a:t>
            </a:r>
            <a:r>
              <a:rPr lang="en-US" altLang="zh-CN" sz="2400"/>
              <a:t>Reduce</a:t>
            </a:r>
            <a:r>
              <a:rPr lang="zh-CN" altLang="en-US" sz="2400"/>
              <a:t>过程示意图</a:t>
            </a:r>
          </a:p>
          <a:p>
            <a:endParaRPr lang="zh-CN" altLang="en-US" sz="2400"/>
          </a:p>
        </p:txBody>
      </p:sp>
      <p:sp>
        <p:nvSpPr>
          <p:cNvPr id="4" name="日期占位符 3"/>
          <p:cNvSpPr>
            <a:spLocks noGrp="1"/>
          </p:cNvSpPr>
          <p:nvPr>
            <p:ph type="dt" sz="quarter" idx="10"/>
          </p:nvPr>
        </p:nvSpPr>
        <p:spPr/>
        <p:txBody>
          <a:bodyPr/>
          <a:lstStyle/>
          <a:p>
            <a:pPr>
              <a:defRPr/>
            </a:pPr>
            <a:fld id="{334318E9-9C9D-4887-8221-DF948DF62EDA}" type="datetime3">
              <a:rPr lang="zh-CN" altLang="en-US" smtClean="0"/>
              <a:pPr>
                <a:defRPr/>
              </a:pPr>
              <a:t>2021年12月8日星期三</a:t>
            </a:fld>
            <a:endParaRPr lang="en-US" altLang="zh-CN"/>
          </a:p>
        </p:txBody>
      </p:sp>
      <p:sp>
        <p:nvSpPr>
          <p:cNvPr id="25605"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5E6D8347-CC2E-4B4A-AC55-1711DBD1FADF}" type="slidenum">
              <a:rPr lang="zh-CN" altLang="en-US" sz="2400" smtClean="0">
                <a:solidFill>
                  <a:schemeClr val="accent2"/>
                </a:solidFill>
                <a:latin typeface="Times New Roman" panose="02020603050405020304" pitchFamily="18" charset="0"/>
              </a:rPr>
              <a:pPr>
                <a:spcBef>
                  <a:spcPct val="0"/>
                </a:spcBef>
                <a:buClrTx/>
                <a:buSzTx/>
                <a:buFontTx/>
                <a:buNone/>
              </a:pPr>
              <a:t>119</a:t>
            </a:fld>
            <a:endParaRPr lang="en-US" altLang="zh-CN" sz="2400">
              <a:solidFill>
                <a:schemeClr val="accent2"/>
              </a:solidFill>
              <a:latin typeface="Times New Roman" panose="02020603050405020304" pitchFamily="18" charset="0"/>
            </a:endParaRPr>
          </a:p>
        </p:txBody>
      </p:sp>
      <p:sp>
        <p:nvSpPr>
          <p:cNvPr id="25606" name="页脚占位符 5"/>
          <p:cNvSpPr>
            <a:spLocks noGrp="1"/>
          </p:cNvSpPr>
          <p:nvPr>
            <p:ph type="ftr" sz="quarter" idx="4294967295"/>
          </p:nvPr>
        </p:nvSpPr>
        <p:spPr bwMode="auto">
          <a:xfrm>
            <a:off x="3505200" y="6477000"/>
            <a:ext cx="37338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eaLnBrk="1" hangingPunct="1">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2560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2205038"/>
            <a:ext cx="6153150" cy="3867150"/>
          </a:xfrm>
          <a:prstGeom prst="rect">
            <a:avLst/>
          </a:prstGeom>
          <a:noFill/>
          <a:ln>
            <a:noFill/>
          </a:ln>
          <a:extLst>
            <a:ext uri="{909E8E84-426E-40DD-AFC4-6F175D3DCCD1}">
              <a14:hiddenFill xmlns:a14="http://schemas.microsoft.com/office/drawing/2010/main">
                <a:solidFill>
                  <a:srgbClr val="333300"/>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306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err="1"/>
              <a:t>HBase</a:t>
            </a:r>
            <a:r>
              <a:rPr lang="zh-CN" altLang="en-US" dirty="0"/>
              <a:t>简介</a:t>
            </a:r>
          </a:p>
        </p:txBody>
      </p:sp>
      <p:sp>
        <p:nvSpPr>
          <p:cNvPr id="19459" name="内容占位符 2"/>
          <p:cNvSpPr>
            <a:spLocks noGrp="1"/>
          </p:cNvSpPr>
          <p:nvPr>
            <p:ph idx="1"/>
          </p:nvPr>
        </p:nvSpPr>
        <p:spPr>
          <a:xfrm>
            <a:off x="685800" y="1371600"/>
            <a:ext cx="8134350" cy="5226050"/>
          </a:xfrm>
        </p:spPr>
        <p:txBody>
          <a:bodyPr/>
          <a:lstStyle/>
          <a:p>
            <a:r>
              <a:rPr lang="en-US" altLang="zh-CN" sz="2000" dirty="0" err="1"/>
              <a:t>HBase</a:t>
            </a:r>
            <a:r>
              <a:rPr lang="zh-CN" altLang="en-US" sz="2000" dirty="0"/>
              <a:t>（</a:t>
            </a:r>
            <a:r>
              <a:rPr lang="en-US" altLang="zh-CN" sz="2000" dirty="0"/>
              <a:t>Hadoop Database</a:t>
            </a:r>
            <a:r>
              <a:rPr lang="zh-CN" altLang="en-US" sz="2000" dirty="0"/>
              <a:t>）是一个高可靠性、高性能、面向列、可伸缩的分布式存储系统，利用</a:t>
            </a:r>
            <a:r>
              <a:rPr lang="en-US" altLang="zh-CN" sz="2000" dirty="0" err="1"/>
              <a:t>HBase</a:t>
            </a:r>
            <a:r>
              <a:rPr lang="zh-CN" altLang="en-US" sz="2000" dirty="0"/>
              <a:t>技术可在廉价</a:t>
            </a:r>
            <a:r>
              <a:rPr lang="en-US" altLang="zh-CN" sz="2000" dirty="0"/>
              <a:t>PC Server</a:t>
            </a:r>
            <a:r>
              <a:rPr lang="zh-CN" altLang="en-US" sz="2000" dirty="0"/>
              <a:t>上搭建起大规模结构化存储集群</a:t>
            </a:r>
          </a:p>
          <a:p>
            <a:r>
              <a:rPr lang="en-US" altLang="zh-CN" sz="2000" dirty="0" err="1"/>
              <a:t>HBase</a:t>
            </a:r>
            <a:r>
              <a:rPr lang="zh-CN" altLang="en-US" sz="2000" dirty="0"/>
              <a:t>是</a:t>
            </a:r>
            <a:r>
              <a:rPr lang="en-US" altLang="zh-CN" sz="2000" dirty="0"/>
              <a:t>Google </a:t>
            </a:r>
            <a:r>
              <a:rPr lang="en-US" altLang="zh-CN" sz="2000" dirty="0" err="1"/>
              <a:t>BigTable</a:t>
            </a:r>
            <a:r>
              <a:rPr lang="zh-CN" altLang="en-US" sz="2000" dirty="0"/>
              <a:t>的开源实现，模仿并提供了基于</a:t>
            </a:r>
            <a:r>
              <a:rPr lang="en-US" altLang="zh-CN" sz="2000" dirty="0"/>
              <a:t>Google</a:t>
            </a:r>
            <a:r>
              <a:rPr lang="zh-CN" altLang="en-US" sz="2000" dirty="0"/>
              <a:t>文件系统的</a:t>
            </a:r>
            <a:r>
              <a:rPr lang="en-US" altLang="zh-CN" sz="2000" dirty="0" err="1"/>
              <a:t>BigTable</a:t>
            </a:r>
            <a:r>
              <a:rPr lang="zh-CN" altLang="en-US" sz="2000" dirty="0"/>
              <a:t>数据库的所有功能</a:t>
            </a:r>
            <a:endParaRPr lang="en-US" altLang="zh-CN" sz="2000" dirty="0"/>
          </a:p>
          <a:p>
            <a:r>
              <a:rPr lang="zh-CN" altLang="en-US" sz="2000" dirty="0"/>
              <a:t>两者对比</a:t>
            </a:r>
          </a:p>
          <a:p>
            <a:endParaRPr lang="en-US" altLang="zh-CN" sz="2000" dirty="0"/>
          </a:p>
          <a:p>
            <a:endParaRPr lang="en-US" altLang="zh-CN" sz="2000" dirty="0"/>
          </a:p>
          <a:p>
            <a:endParaRPr lang="en-US" altLang="zh-CN" sz="2000" dirty="0"/>
          </a:p>
          <a:p>
            <a:endParaRPr lang="en-US" altLang="zh-CN" sz="2000" dirty="0"/>
          </a:p>
          <a:p>
            <a:r>
              <a:rPr lang="en-US" altLang="zh-CN" sz="2000" dirty="0" err="1"/>
              <a:t>HBase</a:t>
            </a:r>
            <a:r>
              <a:rPr lang="zh-CN" altLang="en-US" sz="2000" dirty="0"/>
              <a:t>可以直接使用本地文件系统或者</a:t>
            </a:r>
            <a:r>
              <a:rPr lang="en-US" altLang="zh-CN" sz="2000" dirty="0"/>
              <a:t>Hadoop</a:t>
            </a:r>
            <a:r>
              <a:rPr lang="zh-CN" altLang="en-US" sz="2000" dirty="0"/>
              <a:t>作为数据存储方式，不过为了提高数据可靠性和系统的健壮性，发挥</a:t>
            </a:r>
            <a:r>
              <a:rPr lang="en-US" altLang="zh-CN" sz="2000" dirty="0" err="1"/>
              <a:t>HBase</a:t>
            </a:r>
            <a:r>
              <a:rPr lang="zh-CN" altLang="en-US" sz="2000" dirty="0"/>
              <a:t>处理大数据量等功能，需要使用</a:t>
            </a:r>
            <a:r>
              <a:rPr lang="en-US" altLang="zh-CN" sz="2000" dirty="0"/>
              <a:t>Hadoop</a:t>
            </a:r>
            <a:r>
              <a:rPr lang="zh-CN" altLang="en-US" sz="2000" dirty="0"/>
              <a:t>作为文件系统</a:t>
            </a:r>
            <a:endParaRPr lang="en-US" altLang="zh-CN" sz="2000" dirty="0"/>
          </a:p>
          <a:p>
            <a:endParaRPr lang="zh-CN" altLang="en-US" sz="2000" dirty="0"/>
          </a:p>
        </p:txBody>
      </p:sp>
      <p:sp>
        <p:nvSpPr>
          <p:cNvPr id="4" name="日期占位符 3"/>
          <p:cNvSpPr>
            <a:spLocks noGrp="1"/>
          </p:cNvSpPr>
          <p:nvPr>
            <p:ph type="dt" sz="quarter" idx="10"/>
          </p:nvPr>
        </p:nvSpPr>
        <p:spPr/>
        <p:txBody>
          <a:bodyPr/>
          <a:lstStyle/>
          <a:p>
            <a:pPr>
              <a:defRPr/>
            </a:pPr>
            <a:fld id="{77AB41CE-6A62-49C1-9FD6-42EE28920D0C}" type="datetime3">
              <a:rPr lang="zh-CN" altLang="en-US" smtClean="0"/>
              <a:pPr>
                <a:defRPr/>
              </a:pPr>
              <a:t>2021年12月8日星期三</a:t>
            </a:fld>
            <a:endParaRPr lang="en-US" altLang="zh-CN"/>
          </a:p>
        </p:txBody>
      </p:sp>
      <p:sp>
        <p:nvSpPr>
          <p:cNvPr id="19461"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02820D75-341F-4865-92AE-1A8A386D8F76}" type="slidenum">
              <a:rPr lang="zh-CN" altLang="en-US" sz="2400" smtClean="0">
                <a:solidFill>
                  <a:schemeClr val="accent2"/>
                </a:solidFill>
                <a:latin typeface="Times New Roman" panose="02020603050405020304" pitchFamily="18" charset="0"/>
              </a:rPr>
              <a:pPr>
                <a:spcBef>
                  <a:spcPct val="0"/>
                </a:spcBef>
                <a:buClrTx/>
                <a:buSzTx/>
                <a:buFontTx/>
                <a:buNone/>
              </a:pPr>
              <a:t>12</a:t>
            </a:fld>
            <a:endParaRPr lang="en-US" altLang="zh-CN" sz="2400">
              <a:solidFill>
                <a:schemeClr val="accent2"/>
              </a:solidFill>
              <a:latin typeface="Times New Roman" panose="02020603050405020304" pitchFamily="18" charset="0"/>
            </a:endParaRPr>
          </a:p>
        </p:txBody>
      </p:sp>
      <p:sp>
        <p:nvSpPr>
          <p:cNvPr id="19462"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1946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4802" y="3429000"/>
            <a:ext cx="6636345" cy="1246574"/>
          </a:xfrm>
          <a:prstGeom prst="rect">
            <a:avLst/>
          </a:prstGeom>
          <a:noFill/>
          <a:ln>
            <a:noFill/>
          </a:ln>
          <a:extLst>
            <a:ext uri="{909E8E84-426E-40DD-AFC4-6F175D3DCCD1}">
              <a14:hiddenFill xmlns:a14="http://schemas.microsoft.com/office/drawing/2010/main">
                <a:solidFill>
                  <a:srgbClr val="333300"/>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例子程序</a:t>
            </a:r>
          </a:p>
        </p:txBody>
      </p:sp>
      <p:sp>
        <p:nvSpPr>
          <p:cNvPr id="26627" name="内容占位符 2"/>
          <p:cNvSpPr>
            <a:spLocks noGrp="1"/>
          </p:cNvSpPr>
          <p:nvPr>
            <p:ph idx="1"/>
          </p:nvPr>
        </p:nvSpPr>
        <p:spPr/>
        <p:txBody>
          <a:bodyPr/>
          <a:lstStyle/>
          <a:p>
            <a:r>
              <a:rPr lang="en-US" altLang="zh-CN" sz="2800"/>
              <a:t>http://www.thebigdata.cn/Hadoop/13828.html</a:t>
            </a:r>
            <a:endParaRPr lang="zh-CN" altLang="en-US" sz="2800"/>
          </a:p>
        </p:txBody>
      </p:sp>
      <p:sp>
        <p:nvSpPr>
          <p:cNvPr id="4" name="日期占位符 3"/>
          <p:cNvSpPr>
            <a:spLocks noGrp="1"/>
          </p:cNvSpPr>
          <p:nvPr>
            <p:ph type="dt" sz="quarter" idx="10"/>
          </p:nvPr>
        </p:nvSpPr>
        <p:spPr/>
        <p:txBody>
          <a:bodyPr/>
          <a:lstStyle/>
          <a:p>
            <a:pPr>
              <a:defRPr/>
            </a:pPr>
            <a:fld id="{0123FC70-FA69-409A-AE39-41DC7756C67D}" type="datetime3">
              <a:rPr lang="zh-CN" altLang="en-US" smtClean="0"/>
              <a:pPr>
                <a:defRPr/>
              </a:pPr>
              <a:t>2021年12月8日星期三</a:t>
            </a:fld>
            <a:endParaRPr lang="en-US" altLang="zh-CN"/>
          </a:p>
        </p:txBody>
      </p:sp>
      <p:sp>
        <p:nvSpPr>
          <p:cNvPr id="26629"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B105E50E-9011-4224-9767-B5993C14F68D}" type="slidenum">
              <a:rPr lang="zh-CN" altLang="en-US" sz="2400" smtClean="0">
                <a:solidFill>
                  <a:schemeClr val="accent2"/>
                </a:solidFill>
                <a:latin typeface="Times New Roman" panose="02020603050405020304" pitchFamily="18" charset="0"/>
              </a:rPr>
              <a:pPr>
                <a:spcBef>
                  <a:spcPct val="0"/>
                </a:spcBef>
                <a:buClrTx/>
                <a:buSzTx/>
                <a:buFontTx/>
                <a:buNone/>
              </a:pPr>
              <a:t>120</a:t>
            </a:fld>
            <a:endParaRPr lang="en-US" altLang="zh-CN" sz="2400">
              <a:solidFill>
                <a:schemeClr val="accent2"/>
              </a:solidFill>
              <a:latin typeface="Times New Roman" panose="02020603050405020304" pitchFamily="18" charset="0"/>
            </a:endParaRPr>
          </a:p>
        </p:txBody>
      </p:sp>
    </p:spTree>
    <p:extLst>
      <p:ext uri="{BB962C8B-B14F-4D97-AF65-F5344CB8AC3E}">
        <p14:creationId xmlns:p14="http://schemas.microsoft.com/office/powerpoint/2010/main" val="26954495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1357313" y="1412875"/>
            <a:ext cx="6286500" cy="2074863"/>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anchor="ctr"/>
          <a:lstStyle/>
          <a:p>
            <a:pPr algn="ctr" eaLnBrk="1" fontAlgn="auto" hangingPunct="1">
              <a:spcBef>
                <a:spcPts val="0"/>
              </a:spcBef>
              <a:spcAft>
                <a:spcPts val="0"/>
              </a:spcAft>
              <a:defRPr/>
            </a:pPr>
            <a:endParaRPr kumimoji="0" lang="zh-CN" altLang="en-US" sz="1000" kern="0">
              <a:solidFill>
                <a:schemeClr val="bg1"/>
              </a:solidFill>
              <a:latin typeface="Calibri"/>
              <a:ea typeface="宋体"/>
            </a:endParaRPr>
          </a:p>
        </p:txBody>
      </p:sp>
      <p:sp>
        <p:nvSpPr>
          <p:cNvPr id="2" name="标题 1"/>
          <p:cNvSpPr>
            <a:spLocks noGrp="1"/>
          </p:cNvSpPr>
          <p:nvPr>
            <p:ph type="title"/>
          </p:nvPr>
        </p:nvSpPr>
        <p:spPr/>
        <p:txBody>
          <a:bodyPr>
            <a:normAutofit/>
          </a:bodyPr>
          <a:lstStyle/>
          <a:p>
            <a:pPr>
              <a:defRPr/>
            </a:pPr>
            <a:r>
              <a:rPr lang="en-US" altLang="zh-CN" sz="3600" dirty="0"/>
              <a:t>MapReduce</a:t>
            </a:r>
            <a:r>
              <a:rPr lang="zh-CN" altLang="en-US" sz="3600" dirty="0"/>
              <a:t>示例</a:t>
            </a:r>
            <a:r>
              <a:rPr lang="en-US" altLang="zh-CN" sz="3600" dirty="0"/>
              <a:t>——</a:t>
            </a:r>
            <a:r>
              <a:rPr lang="en-US" altLang="zh-CN" sz="3600" dirty="0" err="1"/>
              <a:t>WordCount</a:t>
            </a:r>
            <a:endParaRPr lang="zh-CN" altLang="en-US" sz="3600" dirty="0"/>
          </a:p>
        </p:txBody>
      </p:sp>
      <p:sp>
        <p:nvSpPr>
          <p:cNvPr id="28676" name="灯片编号占位符 3"/>
          <p:cNvSpPr>
            <a:spLocks noGrp="1"/>
          </p:cNvSpPr>
          <p:nvPr>
            <p:ph type="sldNum" sz="quarter" idx="11"/>
          </p:nvPr>
        </p:nvSpPr>
        <p:spPr>
          <a:xfrm>
            <a:off x="8572500" y="6356350"/>
            <a:ext cx="571500" cy="365125"/>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63A34887-59A3-48DD-ABF4-9DA0984A5ADA}" type="slidenum">
              <a:rPr lang="zh-CN" altLang="en-US" sz="1800" smtClean="0">
                <a:solidFill>
                  <a:schemeClr val="bg1"/>
                </a:solidFill>
                <a:latin typeface="Times New Roman" panose="02020603050405020304" pitchFamily="18" charset="0"/>
              </a:rPr>
              <a:pPr>
                <a:spcBef>
                  <a:spcPct val="0"/>
                </a:spcBef>
                <a:buClrTx/>
                <a:buSzTx/>
                <a:buFontTx/>
                <a:buNone/>
              </a:pPr>
              <a:t>121</a:t>
            </a:fld>
            <a:endParaRPr lang="zh-CN" altLang="en-US" sz="1800">
              <a:solidFill>
                <a:schemeClr val="bg1"/>
              </a:solidFill>
              <a:latin typeface="Times New Roman" panose="02020603050405020304" pitchFamily="18" charset="0"/>
            </a:endParaRPr>
          </a:p>
        </p:txBody>
      </p:sp>
      <p:sp>
        <p:nvSpPr>
          <p:cNvPr id="9" name="矩形 8"/>
          <p:cNvSpPr/>
          <p:nvPr/>
        </p:nvSpPr>
        <p:spPr>
          <a:xfrm>
            <a:off x="500063" y="4572000"/>
            <a:ext cx="1571625" cy="857250"/>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anchor="ctr"/>
          <a:lstStyle/>
          <a:p>
            <a:pPr algn="ctr" eaLnBrk="1" fontAlgn="auto" hangingPunct="1">
              <a:spcBef>
                <a:spcPts val="0"/>
              </a:spcBef>
              <a:spcAft>
                <a:spcPts val="0"/>
              </a:spcAft>
              <a:defRPr/>
            </a:pPr>
            <a:r>
              <a:rPr kumimoji="0" lang="en-US" altLang="zh-CN" sz="1200" kern="0" dirty="0">
                <a:solidFill>
                  <a:schemeClr val="bg1"/>
                </a:solidFill>
                <a:latin typeface="Calibri"/>
                <a:ea typeface="宋体"/>
              </a:rPr>
              <a:t>Deer Bear River</a:t>
            </a:r>
          </a:p>
          <a:p>
            <a:pPr algn="ctr" eaLnBrk="1" fontAlgn="auto" hangingPunct="1">
              <a:spcBef>
                <a:spcPts val="0"/>
              </a:spcBef>
              <a:spcAft>
                <a:spcPts val="0"/>
              </a:spcAft>
              <a:defRPr/>
            </a:pPr>
            <a:r>
              <a:rPr kumimoji="0" lang="en-US" altLang="zh-CN" sz="1200" kern="0" dirty="0">
                <a:solidFill>
                  <a:schemeClr val="bg1"/>
                </a:solidFill>
                <a:latin typeface="Calibri"/>
                <a:ea typeface="宋体"/>
              </a:rPr>
              <a:t>Car </a:t>
            </a:r>
            <a:r>
              <a:rPr kumimoji="0" lang="en-US" altLang="zh-CN" sz="1200" kern="0" dirty="0" err="1">
                <a:solidFill>
                  <a:schemeClr val="bg1"/>
                </a:solidFill>
                <a:latin typeface="Calibri"/>
                <a:ea typeface="宋体"/>
              </a:rPr>
              <a:t>Car</a:t>
            </a:r>
            <a:r>
              <a:rPr kumimoji="0" lang="en-US" altLang="zh-CN" sz="1200" kern="0" dirty="0">
                <a:solidFill>
                  <a:schemeClr val="bg1"/>
                </a:solidFill>
                <a:latin typeface="Calibri"/>
                <a:ea typeface="宋体"/>
              </a:rPr>
              <a:t> River</a:t>
            </a:r>
          </a:p>
          <a:p>
            <a:pPr algn="ctr" eaLnBrk="1" fontAlgn="auto" hangingPunct="1">
              <a:spcBef>
                <a:spcPts val="0"/>
              </a:spcBef>
              <a:spcAft>
                <a:spcPts val="0"/>
              </a:spcAft>
              <a:defRPr/>
            </a:pPr>
            <a:r>
              <a:rPr kumimoji="0" lang="en-US" altLang="zh-CN" sz="1200" kern="0" dirty="0">
                <a:solidFill>
                  <a:schemeClr val="bg1"/>
                </a:solidFill>
                <a:latin typeface="Calibri"/>
                <a:ea typeface="宋体"/>
              </a:rPr>
              <a:t>Deer Car Bear</a:t>
            </a:r>
            <a:endParaRPr kumimoji="0" lang="zh-CN" altLang="en-US" sz="1200" kern="0" dirty="0">
              <a:solidFill>
                <a:schemeClr val="bg1"/>
              </a:solidFill>
              <a:latin typeface="Calibri"/>
              <a:ea typeface="宋体"/>
            </a:endParaRPr>
          </a:p>
        </p:txBody>
      </p:sp>
      <p:sp>
        <p:nvSpPr>
          <p:cNvPr id="10" name="矩形 9"/>
          <p:cNvSpPr/>
          <p:nvPr/>
        </p:nvSpPr>
        <p:spPr>
          <a:xfrm>
            <a:off x="4214813" y="3857625"/>
            <a:ext cx="785812" cy="642938"/>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anchor="ctr"/>
          <a:lstStyle/>
          <a:p>
            <a:pPr algn="ctr" eaLnBrk="1" fontAlgn="auto" hangingPunct="1">
              <a:spcBef>
                <a:spcPts val="0"/>
              </a:spcBef>
              <a:spcAft>
                <a:spcPts val="0"/>
              </a:spcAft>
              <a:defRPr/>
            </a:pPr>
            <a:r>
              <a:rPr kumimoji="0" lang="en-US" altLang="zh-CN" sz="1100" kern="0" dirty="0">
                <a:solidFill>
                  <a:schemeClr val="bg1"/>
                </a:solidFill>
                <a:latin typeface="Calibri"/>
                <a:ea typeface="宋体"/>
              </a:rPr>
              <a:t>&lt;Deer,1&gt;</a:t>
            </a:r>
          </a:p>
          <a:p>
            <a:pPr algn="ctr" eaLnBrk="1" fontAlgn="auto" hangingPunct="1">
              <a:spcBef>
                <a:spcPts val="0"/>
              </a:spcBef>
              <a:spcAft>
                <a:spcPts val="0"/>
              </a:spcAft>
              <a:defRPr/>
            </a:pPr>
            <a:r>
              <a:rPr kumimoji="0" lang="en-US" altLang="zh-CN" sz="1100" kern="0" dirty="0">
                <a:solidFill>
                  <a:schemeClr val="bg1"/>
                </a:solidFill>
                <a:latin typeface="Calibri"/>
                <a:ea typeface="宋体"/>
              </a:rPr>
              <a:t>&lt;Bear,1&gt;</a:t>
            </a:r>
          </a:p>
          <a:p>
            <a:pPr algn="ctr" eaLnBrk="1" fontAlgn="auto" hangingPunct="1">
              <a:spcBef>
                <a:spcPts val="0"/>
              </a:spcBef>
              <a:spcAft>
                <a:spcPts val="0"/>
              </a:spcAft>
              <a:defRPr/>
            </a:pPr>
            <a:r>
              <a:rPr kumimoji="0" lang="en-US" altLang="zh-CN" sz="1100" kern="0" dirty="0">
                <a:solidFill>
                  <a:schemeClr val="bg1"/>
                </a:solidFill>
                <a:latin typeface="Calibri"/>
                <a:ea typeface="宋体"/>
              </a:rPr>
              <a:t>&lt;River,1&gt;</a:t>
            </a:r>
            <a:endParaRPr kumimoji="0" lang="zh-CN" altLang="en-US" sz="1100" kern="0" dirty="0">
              <a:solidFill>
                <a:schemeClr val="bg1"/>
              </a:solidFill>
              <a:latin typeface="Calibri"/>
              <a:ea typeface="宋体"/>
            </a:endParaRPr>
          </a:p>
        </p:txBody>
      </p:sp>
      <p:sp>
        <p:nvSpPr>
          <p:cNvPr id="12" name="矩形 11"/>
          <p:cNvSpPr/>
          <p:nvPr/>
        </p:nvSpPr>
        <p:spPr>
          <a:xfrm>
            <a:off x="2428875" y="4000500"/>
            <a:ext cx="1428750" cy="357188"/>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anchor="ctr"/>
          <a:lstStyle/>
          <a:p>
            <a:pPr algn="ctr" eaLnBrk="1" fontAlgn="auto" hangingPunct="1">
              <a:spcBef>
                <a:spcPts val="0"/>
              </a:spcBef>
              <a:spcAft>
                <a:spcPts val="0"/>
              </a:spcAft>
              <a:defRPr/>
            </a:pPr>
            <a:r>
              <a:rPr kumimoji="0" lang="en-US" altLang="zh-CN" sz="1100" kern="0" dirty="0">
                <a:solidFill>
                  <a:schemeClr val="bg1"/>
                </a:solidFill>
                <a:latin typeface="Calibri"/>
                <a:ea typeface="宋体"/>
              </a:rPr>
              <a:t>&lt;0,Deer Bear River&gt;</a:t>
            </a:r>
          </a:p>
        </p:txBody>
      </p:sp>
      <p:sp>
        <p:nvSpPr>
          <p:cNvPr id="13" name="矩形 12"/>
          <p:cNvSpPr/>
          <p:nvPr/>
        </p:nvSpPr>
        <p:spPr>
          <a:xfrm>
            <a:off x="2428875" y="4929188"/>
            <a:ext cx="1428750" cy="357187"/>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anchor="ctr"/>
          <a:lstStyle/>
          <a:p>
            <a:pPr algn="ctr" eaLnBrk="1" fontAlgn="auto" hangingPunct="1">
              <a:spcBef>
                <a:spcPts val="0"/>
              </a:spcBef>
              <a:spcAft>
                <a:spcPts val="0"/>
              </a:spcAft>
              <a:defRPr/>
            </a:pPr>
            <a:r>
              <a:rPr kumimoji="0" lang="en-US" altLang="zh-CN" sz="1100" kern="0" dirty="0">
                <a:solidFill>
                  <a:schemeClr val="bg1"/>
                </a:solidFill>
                <a:latin typeface="Calibri"/>
                <a:ea typeface="宋体"/>
              </a:rPr>
              <a:t>&lt;0,Car Car River&gt;</a:t>
            </a:r>
          </a:p>
        </p:txBody>
      </p:sp>
      <p:sp>
        <p:nvSpPr>
          <p:cNvPr id="14" name="矩形 13"/>
          <p:cNvSpPr/>
          <p:nvPr/>
        </p:nvSpPr>
        <p:spPr>
          <a:xfrm>
            <a:off x="2428875" y="5857875"/>
            <a:ext cx="1428750" cy="357188"/>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anchor="ctr"/>
          <a:lstStyle/>
          <a:p>
            <a:pPr algn="ctr" eaLnBrk="1" fontAlgn="auto" hangingPunct="1">
              <a:spcBef>
                <a:spcPts val="0"/>
              </a:spcBef>
              <a:spcAft>
                <a:spcPts val="0"/>
              </a:spcAft>
              <a:defRPr/>
            </a:pPr>
            <a:r>
              <a:rPr kumimoji="0" lang="en-US" altLang="zh-CN" sz="1100" kern="0" dirty="0">
                <a:solidFill>
                  <a:schemeClr val="bg1"/>
                </a:solidFill>
                <a:latin typeface="Calibri"/>
                <a:ea typeface="宋体"/>
              </a:rPr>
              <a:t>&lt;0,Deer Car Bear&gt;</a:t>
            </a:r>
          </a:p>
        </p:txBody>
      </p:sp>
      <p:sp>
        <p:nvSpPr>
          <p:cNvPr id="15" name="矩形 14"/>
          <p:cNvSpPr/>
          <p:nvPr/>
        </p:nvSpPr>
        <p:spPr>
          <a:xfrm>
            <a:off x="4214813" y="4786313"/>
            <a:ext cx="785812" cy="642937"/>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anchor="ctr"/>
          <a:lstStyle/>
          <a:p>
            <a:pPr algn="ctr" eaLnBrk="1" fontAlgn="auto" hangingPunct="1">
              <a:spcBef>
                <a:spcPts val="0"/>
              </a:spcBef>
              <a:spcAft>
                <a:spcPts val="0"/>
              </a:spcAft>
              <a:defRPr/>
            </a:pPr>
            <a:r>
              <a:rPr kumimoji="0" lang="en-US" altLang="zh-CN" sz="1100" kern="0" dirty="0">
                <a:solidFill>
                  <a:schemeClr val="bg1"/>
                </a:solidFill>
                <a:latin typeface="Calibri"/>
                <a:ea typeface="宋体"/>
              </a:rPr>
              <a:t>&lt;Car,1&gt;</a:t>
            </a:r>
          </a:p>
          <a:p>
            <a:pPr algn="ctr" eaLnBrk="1" fontAlgn="auto" hangingPunct="1">
              <a:spcBef>
                <a:spcPts val="0"/>
              </a:spcBef>
              <a:spcAft>
                <a:spcPts val="0"/>
              </a:spcAft>
              <a:defRPr/>
            </a:pPr>
            <a:r>
              <a:rPr kumimoji="0" lang="en-US" altLang="zh-CN" sz="1100" kern="0" dirty="0">
                <a:solidFill>
                  <a:schemeClr val="bg1"/>
                </a:solidFill>
                <a:latin typeface="Calibri"/>
                <a:ea typeface="宋体"/>
              </a:rPr>
              <a:t>&lt;Car,1&gt;</a:t>
            </a:r>
          </a:p>
          <a:p>
            <a:pPr algn="ctr" eaLnBrk="1" fontAlgn="auto" hangingPunct="1">
              <a:spcBef>
                <a:spcPts val="0"/>
              </a:spcBef>
              <a:spcAft>
                <a:spcPts val="0"/>
              </a:spcAft>
              <a:defRPr/>
            </a:pPr>
            <a:r>
              <a:rPr kumimoji="0" lang="en-US" altLang="zh-CN" sz="1100" kern="0" dirty="0">
                <a:solidFill>
                  <a:schemeClr val="bg1"/>
                </a:solidFill>
                <a:latin typeface="Calibri"/>
                <a:ea typeface="宋体"/>
              </a:rPr>
              <a:t>&lt;River,1&gt;</a:t>
            </a:r>
            <a:endParaRPr kumimoji="0" lang="zh-CN" altLang="en-US" sz="1100" kern="0" dirty="0">
              <a:solidFill>
                <a:schemeClr val="bg1"/>
              </a:solidFill>
              <a:latin typeface="Calibri"/>
              <a:ea typeface="宋体"/>
            </a:endParaRPr>
          </a:p>
        </p:txBody>
      </p:sp>
      <p:sp>
        <p:nvSpPr>
          <p:cNvPr id="16" name="矩形 15"/>
          <p:cNvSpPr/>
          <p:nvPr/>
        </p:nvSpPr>
        <p:spPr>
          <a:xfrm>
            <a:off x="4214813" y="5715000"/>
            <a:ext cx="785812" cy="642938"/>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anchor="ctr"/>
          <a:lstStyle/>
          <a:p>
            <a:pPr algn="ctr" eaLnBrk="1" fontAlgn="auto" hangingPunct="1">
              <a:spcBef>
                <a:spcPts val="0"/>
              </a:spcBef>
              <a:spcAft>
                <a:spcPts val="0"/>
              </a:spcAft>
              <a:defRPr/>
            </a:pPr>
            <a:r>
              <a:rPr kumimoji="0" lang="en-US" altLang="zh-CN" sz="1050" kern="0" dirty="0">
                <a:solidFill>
                  <a:schemeClr val="bg1"/>
                </a:solidFill>
                <a:latin typeface="Calibri"/>
                <a:ea typeface="宋体"/>
              </a:rPr>
              <a:t>&lt;Deer,1&gt;</a:t>
            </a:r>
          </a:p>
          <a:p>
            <a:pPr algn="ctr" eaLnBrk="1" fontAlgn="auto" hangingPunct="1">
              <a:spcBef>
                <a:spcPts val="0"/>
              </a:spcBef>
              <a:spcAft>
                <a:spcPts val="0"/>
              </a:spcAft>
              <a:defRPr/>
            </a:pPr>
            <a:r>
              <a:rPr kumimoji="0" lang="en-US" altLang="zh-CN" sz="1050" kern="0" dirty="0">
                <a:solidFill>
                  <a:schemeClr val="bg1"/>
                </a:solidFill>
                <a:latin typeface="Calibri"/>
                <a:ea typeface="宋体"/>
              </a:rPr>
              <a:t>&lt;Car,1&gt;</a:t>
            </a:r>
          </a:p>
          <a:p>
            <a:pPr algn="ctr" eaLnBrk="1" fontAlgn="auto" hangingPunct="1">
              <a:spcBef>
                <a:spcPts val="0"/>
              </a:spcBef>
              <a:spcAft>
                <a:spcPts val="0"/>
              </a:spcAft>
              <a:defRPr/>
            </a:pPr>
            <a:r>
              <a:rPr kumimoji="0" lang="en-US" altLang="zh-CN" sz="1050" kern="0" dirty="0">
                <a:solidFill>
                  <a:schemeClr val="bg1"/>
                </a:solidFill>
                <a:latin typeface="Calibri"/>
                <a:ea typeface="宋体"/>
              </a:rPr>
              <a:t>&lt;Bear,1&gt;</a:t>
            </a:r>
            <a:endParaRPr kumimoji="0" lang="zh-CN" altLang="en-US" sz="1050" kern="0" dirty="0">
              <a:solidFill>
                <a:schemeClr val="bg1"/>
              </a:solidFill>
              <a:latin typeface="Calibri"/>
              <a:ea typeface="宋体"/>
            </a:endParaRPr>
          </a:p>
        </p:txBody>
      </p:sp>
      <p:sp>
        <p:nvSpPr>
          <p:cNvPr id="20" name="矩形 19"/>
          <p:cNvSpPr/>
          <p:nvPr/>
        </p:nvSpPr>
        <p:spPr>
          <a:xfrm>
            <a:off x="6000750" y="4429125"/>
            <a:ext cx="1357313" cy="428625"/>
          </a:xfrm>
          <a:prstGeom prst="rect">
            <a:avLst/>
          </a:prstGeom>
          <a:ln/>
        </p:spPr>
        <p:style>
          <a:lnRef idx="1">
            <a:schemeClr val="accent2"/>
          </a:lnRef>
          <a:fillRef idx="2">
            <a:schemeClr val="accent2"/>
          </a:fillRef>
          <a:effectRef idx="1">
            <a:schemeClr val="accent2"/>
          </a:effectRef>
          <a:fontRef idx="minor">
            <a:schemeClr val="dk1"/>
          </a:fontRef>
        </p:style>
        <p:txBody>
          <a:bodyPr anchor="ctr"/>
          <a:lstStyle/>
          <a:p>
            <a:pPr algn="ctr" eaLnBrk="1" fontAlgn="auto" hangingPunct="1">
              <a:spcBef>
                <a:spcPts val="0"/>
              </a:spcBef>
              <a:spcAft>
                <a:spcPts val="0"/>
              </a:spcAft>
              <a:defRPr/>
            </a:pPr>
            <a:r>
              <a:rPr kumimoji="0" lang="en-US" altLang="zh-CN" sz="1100" kern="0" dirty="0">
                <a:solidFill>
                  <a:schemeClr val="bg1"/>
                </a:solidFill>
                <a:latin typeface="Calibri"/>
                <a:ea typeface="宋体"/>
              </a:rPr>
              <a:t>&lt;</a:t>
            </a:r>
            <a:r>
              <a:rPr kumimoji="0" lang="en-US" altLang="zh-CN" sz="1100" kern="0" dirty="0" err="1">
                <a:solidFill>
                  <a:schemeClr val="bg1"/>
                </a:solidFill>
                <a:latin typeface="Calibri"/>
                <a:ea typeface="宋体"/>
              </a:rPr>
              <a:t>Bear,list</a:t>
            </a:r>
            <a:r>
              <a:rPr kumimoji="0" lang="en-US" altLang="zh-CN" sz="1100" kern="0" dirty="0">
                <a:solidFill>
                  <a:schemeClr val="bg1"/>
                </a:solidFill>
                <a:latin typeface="Calibri"/>
                <a:ea typeface="宋体"/>
              </a:rPr>
              <a:t>(1,1)&gt;</a:t>
            </a:r>
          </a:p>
          <a:p>
            <a:pPr algn="ctr" eaLnBrk="1" hangingPunct="1">
              <a:spcBef>
                <a:spcPct val="50000"/>
              </a:spcBef>
              <a:defRPr/>
            </a:pPr>
            <a:r>
              <a:rPr lang="en-US" altLang="zh-CN" sz="1100" kern="0" dirty="0">
                <a:solidFill>
                  <a:schemeClr val="bg1"/>
                </a:solidFill>
              </a:rPr>
              <a:t>&lt;</a:t>
            </a:r>
            <a:r>
              <a:rPr lang="en-US" altLang="zh-CN" sz="1100" kern="0" dirty="0" err="1">
                <a:solidFill>
                  <a:schemeClr val="bg1"/>
                </a:solidFill>
              </a:rPr>
              <a:t>Car,list</a:t>
            </a:r>
            <a:r>
              <a:rPr lang="en-US" altLang="zh-CN" sz="1100" kern="0" dirty="0">
                <a:solidFill>
                  <a:schemeClr val="bg1"/>
                </a:solidFill>
              </a:rPr>
              <a:t>(1,1,1)&gt;</a:t>
            </a:r>
          </a:p>
        </p:txBody>
      </p:sp>
      <p:sp>
        <p:nvSpPr>
          <p:cNvPr id="22" name="矩形 21"/>
          <p:cNvSpPr/>
          <p:nvPr/>
        </p:nvSpPr>
        <p:spPr>
          <a:xfrm>
            <a:off x="6000750" y="5572125"/>
            <a:ext cx="1357313" cy="428625"/>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r>
              <a:rPr kumimoji="0" lang="en-US" altLang="zh-CN" sz="1100" kern="0" dirty="0">
                <a:solidFill>
                  <a:schemeClr val="bg1"/>
                </a:solidFill>
                <a:latin typeface="Calibri"/>
                <a:ea typeface="宋体"/>
              </a:rPr>
              <a:t>&lt;</a:t>
            </a:r>
            <a:r>
              <a:rPr kumimoji="0" lang="en-US" altLang="zh-CN" sz="1100" kern="0" dirty="0" err="1">
                <a:solidFill>
                  <a:schemeClr val="bg1"/>
                </a:solidFill>
                <a:latin typeface="Calibri"/>
                <a:ea typeface="宋体"/>
              </a:rPr>
              <a:t>Deer,list</a:t>
            </a:r>
            <a:r>
              <a:rPr kumimoji="0" lang="en-US" altLang="zh-CN" sz="1100" kern="0" dirty="0">
                <a:solidFill>
                  <a:schemeClr val="bg1"/>
                </a:solidFill>
                <a:latin typeface="Calibri"/>
                <a:ea typeface="宋体"/>
              </a:rPr>
              <a:t>(1,1)&gt;</a:t>
            </a:r>
          </a:p>
          <a:p>
            <a:pPr algn="ctr" eaLnBrk="1" hangingPunct="1">
              <a:spcBef>
                <a:spcPct val="50000"/>
              </a:spcBef>
              <a:defRPr/>
            </a:pPr>
            <a:r>
              <a:rPr lang="en-US" altLang="zh-CN" sz="1100" kern="0" dirty="0">
                <a:solidFill>
                  <a:schemeClr val="bg1"/>
                </a:solidFill>
              </a:rPr>
              <a:t>&lt;</a:t>
            </a:r>
            <a:r>
              <a:rPr lang="en-US" altLang="zh-CN" sz="1100" kern="0" dirty="0" err="1">
                <a:solidFill>
                  <a:schemeClr val="bg1"/>
                </a:solidFill>
              </a:rPr>
              <a:t>River,list</a:t>
            </a:r>
            <a:r>
              <a:rPr lang="en-US" altLang="zh-CN" sz="1100" kern="0" dirty="0">
                <a:solidFill>
                  <a:schemeClr val="bg1"/>
                </a:solidFill>
              </a:rPr>
              <a:t>(1,1)&gt;</a:t>
            </a:r>
            <a:endParaRPr kumimoji="0" lang="en-US" altLang="zh-CN" sz="1100" kern="0" dirty="0">
              <a:solidFill>
                <a:schemeClr val="bg1"/>
              </a:solidFill>
              <a:latin typeface="Calibri"/>
              <a:ea typeface="宋体"/>
            </a:endParaRPr>
          </a:p>
        </p:txBody>
      </p:sp>
      <p:sp>
        <p:nvSpPr>
          <p:cNvPr id="24" name="矩形 23"/>
          <p:cNvSpPr/>
          <p:nvPr/>
        </p:nvSpPr>
        <p:spPr>
          <a:xfrm>
            <a:off x="7786688" y="5572125"/>
            <a:ext cx="785812" cy="428625"/>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anchor="ctr"/>
          <a:lstStyle/>
          <a:p>
            <a:pPr algn="ctr" eaLnBrk="1" fontAlgn="auto" hangingPunct="1">
              <a:spcBef>
                <a:spcPts val="0"/>
              </a:spcBef>
              <a:spcAft>
                <a:spcPts val="0"/>
              </a:spcAft>
              <a:defRPr/>
            </a:pPr>
            <a:r>
              <a:rPr kumimoji="0" lang="en-US" altLang="zh-CN" sz="1100" kern="0" dirty="0">
                <a:solidFill>
                  <a:schemeClr val="bg1"/>
                </a:solidFill>
                <a:latin typeface="Calibri"/>
                <a:ea typeface="宋体"/>
              </a:rPr>
              <a:t>&lt;Deer,2&gt;</a:t>
            </a:r>
          </a:p>
          <a:p>
            <a:pPr algn="ctr" eaLnBrk="1" fontAlgn="auto" hangingPunct="1">
              <a:spcBef>
                <a:spcPts val="0"/>
              </a:spcBef>
              <a:spcAft>
                <a:spcPts val="0"/>
              </a:spcAft>
              <a:defRPr/>
            </a:pPr>
            <a:r>
              <a:rPr kumimoji="0" lang="en-US" altLang="zh-CN" sz="1100" kern="0" dirty="0">
                <a:solidFill>
                  <a:schemeClr val="bg1"/>
                </a:solidFill>
                <a:latin typeface="Calibri"/>
                <a:ea typeface="宋体"/>
              </a:rPr>
              <a:t>&lt;River,2&gt;</a:t>
            </a:r>
          </a:p>
        </p:txBody>
      </p:sp>
      <p:sp>
        <p:nvSpPr>
          <p:cNvPr id="25" name="矩形 24"/>
          <p:cNvSpPr/>
          <p:nvPr/>
        </p:nvSpPr>
        <p:spPr>
          <a:xfrm>
            <a:off x="7786688" y="4429125"/>
            <a:ext cx="785812" cy="428625"/>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anchor="ctr"/>
          <a:lstStyle/>
          <a:p>
            <a:pPr algn="ctr" eaLnBrk="1" fontAlgn="auto" hangingPunct="1">
              <a:spcBef>
                <a:spcPts val="0"/>
              </a:spcBef>
              <a:spcAft>
                <a:spcPts val="0"/>
              </a:spcAft>
              <a:defRPr/>
            </a:pPr>
            <a:r>
              <a:rPr kumimoji="0" lang="en-US" altLang="zh-CN" sz="1100" kern="0" dirty="0">
                <a:solidFill>
                  <a:schemeClr val="bg1"/>
                </a:solidFill>
                <a:latin typeface="Calibri"/>
                <a:ea typeface="宋体"/>
              </a:rPr>
              <a:t>&lt;Bear,2&gt;</a:t>
            </a:r>
          </a:p>
          <a:p>
            <a:pPr algn="ctr" eaLnBrk="1" fontAlgn="auto" hangingPunct="1">
              <a:spcBef>
                <a:spcPts val="0"/>
              </a:spcBef>
              <a:spcAft>
                <a:spcPts val="0"/>
              </a:spcAft>
              <a:defRPr/>
            </a:pPr>
            <a:r>
              <a:rPr kumimoji="0" lang="en-US" altLang="zh-CN" sz="1100" kern="0" dirty="0">
                <a:solidFill>
                  <a:schemeClr val="bg1"/>
                </a:solidFill>
                <a:latin typeface="Calibri"/>
                <a:ea typeface="宋体"/>
              </a:rPr>
              <a:t>&lt;Car,3&gt;</a:t>
            </a:r>
          </a:p>
        </p:txBody>
      </p:sp>
      <p:cxnSp>
        <p:nvCxnSpPr>
          <p:cNvPr id="26" name="直接箭头连接符 25"/>
          <p:cNvCxnSpPr/>
          <p:nvPr/>
        </p:nvCxnSpPr>
        <p:spPr>
          <a:xfrm rot="5400000" flipH="1" flipV="1">
            <a:off x="2035970" y="4393406"/>
            <a:ext cx="500062" cy="428625"/>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7" name="直接箭头连接符 26"/>
          <p:cNvCxnSpPr>
            <a:stCxn id="9" idx="3"/>
            <a:endCxn id="13" idx="1"/>
          </p:cNvCxnSpPr>
          <p:nvPr/>
        </p:nvCxnSpPr>
        <p:spPr>
          <a:xfrm>
            <a:off x="2071688" y="5000625"/>
            <a:ext cx="357187" cy="10795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8" name="直接箭头连接符 27"/>
          <p:cNvCxnSpPr/>
          <p:nvPr/>
        </p:nvCxnSpPr>
        <p:spPr>
          <a:xfrm rot="16200000" flipH="1">
            <a:off x="2035969" y="5464969"/>
            <a:ext cx="428625" cy="357187"/>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9" name="直接箭头连接符 28"/>
          <p:cNvCxnSpPr>
            <a:stCxn id="12" idx="3"/>
            <a:endCxn id="10" idx="1"/>
          </p:cNvCxnSpPr>
          <p:nvPr/>
        </p:nvCxnSpPr>
        <p:spPr>
          <a:xfrm>
            <a:off x="3857625" y="4179888"/>
            <a:ext cx="357188" cy="1587"/>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0" name="直接箭头连接符 29"/>
          <p:cNvCxnSpPr>
            <a:stCxn id="13" idx="3"/>
            <a:endCxn id="15" idx="1"/>
          </p:cNvCxnSpPr>
          <p:nvPr/>
        </p:nvCxnSpPr>
        <p:spPr>
          <a:xfrm>
            <a:off x="3857625" y="5108575"/>
            <a:ext cx="357188"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1" name="直接箭头连接符 30"/>
          <p:cNvCxnSpPr>
            <a:stCxn id="14" idx="3"/>
            <a:endCxn id="16" idx="1"/>
          </p:cNvCxnSpPr>
          <p:nvPr/>
        </p:nvCxnSpPr>
        <p:spPr>
          <a:xfrm>
            <a:off x="3857625" y="6037263"/>
            <a:ext cx="357188" cy="1587"/>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5" name="直接箭头连接符 34"/>
          <p:cNvCxnSpPr>
            <a:stCxn id="10" idx="3"/>
          </p:cNvCxnSpPr>
          <p:nvPr/>
        </p:nvCxnSpPr>
        <p:spPr>
          <a:xfrm>
            <a:off x="5000625" y="4179888"/>
            <a:ext cx="1214438" cy="39211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6" name="直接箭头连接符 35"/>
          <p:cNvCxnSpPr/>
          <p:nvPr/>
        </p:nvCxnSpPr>
        <p:spPr>
          <a:xfrm rot="5400000" flipH="1" flipV="1">
            <a:off x="4750594" y="4822031"/>
            <a:ext cx="1714500" cy="121443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7" name="直接箭头连接符 36"/>
          <p:cNvCxnSpPr/>
          <p:nvPr/>
        </p:nvCxnSpPr>
        <p:spPr>
          <a:xfrm rot="16200000" flipH="1">
            <a:off x="4786312" y="4214813"/>
            <a:ext cx="1643063" cy="1214438"/>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38" name="直接箭头连接符 37"/>
          <p:cNvCxnSpPr/>
          <p:nvPr/>
        </p:nvCxnSpPr>
        <p:spPr>
          <a:xfrm flipV="1">
            <a:off x="5000625" y="5715000"/>
            <a:ext cx="1214438" cy="142875"/>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39" name="直接箭头连接符 38"/>
          <p:cNvCxnSpPr/>
          <p:nvPr/>
        </p:nvCxnSpPr>
        <p:spPr>
          <a:xfrm rot="16200000" flipH="1">
            <a:off x="4857750" y="4500563"/>
            <a:ext cx="1500187" cy="1214438"/>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40" name="直接箭头连接符 39"/>
          <p:cNvCxnSpPr/>
          <p:nvPr/>
        </p:nvCxnSpPr>
        <p:spPr>
          <a:xfrm>
            <a:off x="5000625" y="5286375"/>
            <a:ext cx="1214438" cy="57150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41" name="直接箭头连接符 40"/>
          <p:cNvCxnSpPr/>
          <p:nvPr/>
        </p:nvCxnSpPr>
        <p:spPr>
          <a:xfrm flipV="1">
            <a:off x="4857750" y="4786313"/>
            <a:ext cx="1357313" cy="21431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42" name="直接箭头连接符 41"/>
          <p:cNvCxnSpPr>
            <a:stCxn id="16" idx="3"/>
          </p:cNvCxnSpPr>
          <p:nvPr/>
        </p:nvCxnSpPr>
        <p:spPr>
          <a:xfrm flipV="1">
            <a:off x="5000625" y="4786313"/>
            <a:ext cx="1214438" cy="125095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43" name="直接箭头连接符 42"/>
          <p:cNvCxnSpPr>
            <a:stCxn id="20" idx="3"/>
            <a:endCxn id="25" idx="1"/>
          </p:cNvCxnSpPr>
          <p:nvPr/>
        </p:nvCxnSpPr>
        <p:spPr>
          <a:xfrm>
            <a:off x="7358063" y="4643438"/>
            <a:ext cx="428625" cy="1587"/>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45" name="直接箭头连接符 44"/>
          <p:cNvCxnSpPr>
            <a:stCxn id="22" idx="3"/>
            <a:endCxn id="24" idx="1"/>
          </p:cNvCxnSpPr>
          <p:nvPr/>
        </p:nvCxnSpPr>
        <p:spPr>
          <a:xfrm>
            <a:off x="7358063" y="5786438"/>
            <a:ext cx="428625" cy="1587"/>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8704" name="TextBox 64"/>
          <p:cNvSpPr txBox="1">
            <a:spLocks noChangeArrowheads="1"/>
          </p:cNvSpPr>
          <p:nvPr/>
        </p:nvSpPr>
        <p:spPr bwMode="auto">
          <a:xfrm>
            <a:off x="779463" y="3416300"/>
            <a:ext cx="6715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eaLnBrk="1" hangingPunct="1">
              <a:spcBef>
                <a:spcPct val="50000"/>
              </a:spcBef>
              <a:buClrTx/>
              <a:buSzTx/>
              <a:buFontTx/>
              <a:buNone/>
            </a:pPr>
            <a:r>
              <a:rPr lang="en-US" altLang="zh-CN" sz="1800">
                <a:solidFill>
                  <a:schemeClr val="bg1"/>
                </a:solidFill>
                <a:latin typeface="Times New Roman" panose="02020603050405020304" pitchFamily="18" charset="0"/>
                <a:ea typeface="宋体" panose="02010600030101010101" pitchFamily="2" charset="-122"/>
              </a:rPr>
              <a:t>Input</a:t>
            </a:r>
            <a:endParaRPr lang="zh-CN" altLang="en-US" sz="1800">
              <a:solidFill>
                <a:schemeClr val="bg1"/>
              </a:solidFill>
              <a:latin typeface="Times New Roman" panose="02020603050405020304" pitchFamily="18" charset="0"/>
              <a:ea typeface="宋体" panose="02010600030101010101" pitchFamily="2" charset="-122"/>
            </a:endParaRPr>
          </a:p>
        </p:txBody>
      </p:sp>
      <p:sp>
        <p:nvSpPr>
          <p:cNvPr id="28705" name="TextBox 65"/>
          <p:cNvSpPr txBox="1">
            <a:spLocks noChangeArrowheads="1"/>
          </p:cNvSpPr>
          <p:nvPr/>
        </p:nvSpPr>
        <p:spPr bwMode="auto">
          <a:xfrm>
            <a:off x="7799388" y="3387725"/>
            <a:ext cx="954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eaLnBrk="1" hangingPunct="1">
              <a:spcBef>
                <a:spcPct val="50000"/>
              </a:spcBef>
              <a:buClrTx/>
              <a:buSzTx/>
              <a:buFontTx/>
              <a:buNone/>
            </a:pPr>
            <a:r>
              <a:rPr lang="en-US" altLang="zh-CN" sz="2000">
                <a:solidFill>
                  <a:srgbClr val="FF0000"/>
                </a:solidFill>
                <a:latin typeface="Times New Roman" panose="02020603050405020304" pitchFamily="18" charset="0"/>
                <a:ea typeface="宋体" panose="02010600030101010101" pitchFamily="2" charset="-122"/>
              </a:rPr>
              <a:t>Reduce</a:t>
            </a:r>
            <a:endParaRPr lang="zh-CN" altLang="en-US" sz="2000">
              <a:solidFill>
                <a:srgbClr val="FF0000"/>
              </a:solidFill>
              <a:latin typeface="Times New Roman" panose="02020603050405020304" pitchFamily="18" charset="0"/>
              <a:ea typeface="宋体" panose="02010600030101010101" pitchFamily="2" charset="-122"/>
            </a:endParaRPr>
          </a:p>
        </p:txBody>
      </p:sp>
      <p:sp>
        <p:nvSpPr>
          <p:cNvPr id="28706" name="TextBox 66"/>
          <p:cNvSpPr txBox="1">
            <a:spLocks noChangeArrowheads="1"/>
          </p:cNvSpPr>
          <p:nvPr/>
        </p:nvSpPr>
        <p:spPr bwMode="auto">
          <a:xfrm>
            <a:off x="6169025" y="3403600"/>
            <a:ext cx="8588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eaLnBrk="1" hangingPunct="1">
              <a:spcBef>
                <a:spcPct val="50000"/>
              </a:spcBef>
              <a:buClrTx/>
              <a:buSzTx/>
              <a:buFontTx/>
              <a:buNone/>
            </a:pPr>
            <a:r>
              <a:rPr lang="en-US" altLang="zh-CN" sz="1800">
                <a:solidFill>
                  <a:schemeClr val="bg1"/>
                </a:solidFill>
                <a:latin typeface="Times New Roman" panose="02020603050405020304" pitchFamily="18" charset="0"/>
                <a:ea typeface="宋体" panose="02010600030101010101" pitchFamily="2" charset="-122"/>
              </a:rPr>
              <a:t>Shuffle</a:t>
            </a:r>
            <a:endParaRPr lang="zh-CN" altLang="en-US" sz="1800">
              <a:solidFill>
                <a:schemeClr val="bg1"/>
              </a:solidFill>
              <a:latin typeface="Times New Roman" panose="02020603050405020304" pitchFamily="18" charset="0"/>
              <a:ea typeface="宋体" panose="02010600030101010101" pitchFamily="2" charset="-122"/>
            </a:endParaRPr>
          </a:p>
        </p:txBody>
      </p:sp>
      <p:sp>
        <p:nvSpPr>
          <p:cNvPr id="28707" name="TextBox 67"/>
          <p:cNvSpPr txBox="1">
            <a:spLocks noChangeArrowheads="1"/>
          </p:cNvSpPr>
          <p:nvPr/>
        </p:nvSpPr>
        <p:spPr bwMode="auto">
          <a:xfrm>
            <a:off x="4202113" y="3403600"/>
            <a:ext cx="6556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eaLnBrk="1" hangingPunct="1">
              <a:spcBef>
                <a:spcPct val="50000"/>
              </a:spcBef>
              <a:buClrTx/>
              <a:buSzTx/>
              <a:buFontTx/>
              <a:buNone/>
            </a:pPr>
            <a:r>
              <a:rPr lang="en-US" altLang="zh-CN" sz="2000">
                <a:solidFill>
                  <a:srgbClr val="FF0000"/>
                </a:solidFill>
                <a:latin typeface="Times New Roman" panose="02020603050405020304" pitchFamily="18" charset="0"/>
                <a:ea typeface="宋体" panose="02010600030101010101" pitchFamily="2" charset="-122"/>
              </a:rPr>
              <a:t>Map</a:t>
            </a:r>
            <a:endParaRPr lang="zh-CN" altLang="en-US" sz="2000">
              <a:solidFill>
                <a:srgbClr val="FF0000"/>
              </a:solidFill>
              <a:latin typeface="Times New Roman" panose="02020603050405020304" pitchFamily="18" charset="0"/>
              <a:ea typeface="宋体" panose="02010600030101010101" pitchFamily="2" charset="-122"/>
            </a:endParaRPr>
          </a:p>
        </p:txBody>
      </p:sp>
      <p:sp>
        <p:nvSpPr>
          <p:cNvPr id="28708" name="TextBox 68"/>
          <p:cNvSpPr txBox="1">
            <a:spLocks noChangeArrowheads="1"/>
          </p:cNvSpPr>
          <p:nvPr/>
        </p:nvSpPr>
        <p:spPr bwMode="auto">
          <a:xfrm>
            <a:off x="2697163" y="3416300"/>
            <a:ext cx="6207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eaLnBrk="1" hangingPunct="1">
              <a:spcBef>
                <a:spcPct val="50000"/>
              </a:spcBef>
              <a:buClrTx/>
              <a:buSzTx/>
              <a:buFontTx/>
              <a:buNone/>
            </a:pPr>
            <a:r>
              <a:rPr lang="en-US" altLang="zh-CN" sz="1800">
                <a:solidFill>
                  <a:schemeClr val="bg1"/>
                </a:solidFill>
                <a:latin typeface="Times New Roman" panose="02020603050405020304" pitchFamily="18" charset="0"/>
                <a:ea typeface="宋体" panose="02010600030101010101" pitchFamily="2" charset="-122"/>
              </a:rPr>
              <a:t>Split</a:t>
            </a:r>
            <a:endParaRPr lang="zh-CN" altLang="en-US" sz="1800">
              <a:solidFill>
                <a:schemeClr val="bg1"/>
              </a:solidFill>
              <a:latin typeface="Times New Roman" panose="02020603050405020304" pitchFamily="18" charset="0"/>
              <a:ea typeface="宋体" panose="02010600030101010101" pitchFamily="2" charset="-122"/>
            </a:endParaRPr>
          </a:p>
        </p:txBody>
      </p:sp>
      <p:sp>
        <p:nvSpPr>
          <p:cNvPr id="28709" name="TextBox 70"/>
          <p:cNvSpPr txBox="1">
            <a:spLocks noChangeArrowheads="1"/>
          </p:cNvSpPr>
          <p:nvPr/>
        </p:nvSpPr>
        <p:spPr bwMode="auto">
          <a:xfrm>
            <a:off x="1643063" y="1428750"/>
            <a:ext cx="2719387"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eaLnBrk="1" hangingPunct="1">
              <a:spcBef>
                <a:spcPct val="50000"/>
              </a:spcBef>
              <a:buClrTx/>
              <a:buSzTx/>
              <a:buFontTx/>
              <a:buNone/>
            </a:pPr>
            <a:r>
              <a:rPr lang="en-US" altLang="zh-CN" sz="1800">
                <a:solidFill>
                  <a:schemeClr val="bg1"/>
                </a:solidFill>
                <a:latin typeface="Times New Roman" panose="02020603050405020304" pitchFamily="18" charset="0"/>
                <a:ea typeface="宋体" panose="02010600030101010101" pitchFamily="2" charset="-122"/>
                <a:cs typeface="Times New Roman" panose="02020603050405020304" pitchFamily="18" charset="0"/>
              </a:rPr>
              <a:t>Map(K, V){</a:t>
            </a:r>
          </a:p>
          <a:p>
            <a:pPr eaLnBrk="1" hangingPunct="1">
              <a:spcBef>
                <a:spcPct val="50000"/>
              </a:spcBef>
              <a:buClrTx/>
              <a:buSzTx/>
              <a:buFontTx/>
              <a:buNone/>
            </a:pPr>
            <a:r>
              <a:rPr lang="en-US" altLang="zh-CN" sz="1800">
                <a:solidFill>
                  <a:schemeClr val="bg1"/>
                </a:solidFill>
                <a:latin typeface="Times New Roman" panose="02020603050405020304" pitchFamily="18" charset="0"/>
                <a:ea typeface="宋体" panose="02010600030101010101" pitchFamily="2" charset="-122"/>
                <a:cs typeface="Times New Roman" panose="02020603050405020304" pitchFamily="18" charset="0"/>
              </a:rPr>
              <a:t>         For each word w in V</a:t>
            </a:r>
          </a:p>
          <a:p>
            <a:pPr eaLnBrk="1" hangingPunct="1">
              <a:spcBef>
                <a:spcPct val="50000"/>
              </a:spcBef>
              <a:buClrTx/>
              <a:buSzTx/>
              <a:buFontTx/>
              <a:buNone/>
            </a:pPr>
            <a:r>
              <a:rPr lang="en-US" altLang="zh-CN" sz="1800">
                <a:solidFill>
                  <a:schemeClr val="bg1"/>
                </a:solidFill>
                <a:latin typeface="Times New Roman" panose="02020603050405020304" pitchFamily="18" charset="0"/>
                <a:ea typeface="宋体" panose="02010600030101010101" pitchFamily="2" charset="-122"/>
                <a:cs typeface="Times New Roman" panose="02020603050405020304" pitchFamily="18" charset="0"/>
              </a:rPr>
              <a:t>                Collect(w, 1);</a:t>
            </a:r>
          </a:p>
          <a:p>
            <a:pPr eaLnBrk="1" hangingPunct="1">
              <a:spcBef>
                <a:spcPct val="50000"/>
              </a:spcBef>
              <a:buClrTx/>
              <a:buSzTx/>
              <a:buFontTx/>
              <a:buNone/>
            </a:pPr>
            <a:r>
              <a:rPr lang="en-US" altLang="zh-CN" sz="180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sz="180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8710" name="TextBox 71"/>
          <p:cNvSpPr txBox="1">
            <a:spLocks noChangeArrowheads="1"/>
          </p:cNvSpPr>
          <p:nvPr/>
        </p:nvSpPr>
        <p:spPr bwMode="auto">
          <a:xfrm>
            <a:off x="4906963" y="1357313"/>
            <a:ext cx="2143125" cy="218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eaLnBrk="1" hangingPunct="1">
              <a:spcBef>
                <a:spcPct val="50000"/>
              </a:spcBef>
              <a:buClrTx/>
              <a:buSzTx/>
              <a:buFontTx/>
              <a:buNone/>
            </a:pPr>
            <a:r>
              <a:rPr lang="en-US" altLang="zh-CN" sz="1600">
                <a:solidFill>
                  <a:schemeClr val="bg1"/>
                </a:solidFill>
                <a:latin typeface="Times New Roman" panose="02020603050405020304" pitchFamily="18" charset="0"/>
                <a:ea typeface="宋体" panose="02010600030101010101" pitchFamily="2" charset="-122"/>
                <a:cs typeface="Times New Roman" panose="02020603050405020304" pitchFamily="18" charset="0"/>
              </a:rPr>
              <a:t>Reduce(K, V[]){</a:t>
            </a:r>
          </a:p>
          <a:p>
            <a:pPr eaLnBrk="1" hangingPunct="1">
              <a:spcBef>
                <a:spcPct val="50000"/>
              </a:spcBef>
              <a:buClrTx/>
              <a:buSzTx/>
              <a:buFontTx/>
              <a:buNone/>
            </a:pPr>
            <a:r>
              <a:rPr lang="en-US" altLang="zh-CN" sz="1600">
                <a:solidFill>
                  <a:schemeClr val="bg1"/>
                </a:solidFill>
                <a:latin typeface="Times New Roman" panose="02020603050405020304" pitchFamily="18" charset="0"/>
                <a:ea typeface="宋体" panose="02010600030101010101" pitchFamily="2" charset="-122"/>
                <a:cs typeface="Times New Roman" panose="02020603050405020304" pitchFamily="18" charset="0"/>
              </a:rPr>
              <a:t>         int count=0;</a:t>
            </a:r>
          </a:p>
          <a:p>
            <a:pPr eaLnBrk="1" hangingPunct="1">
              <a:spcBef>
                <a:spcPct val="50000"/>
              </a:spcBef>
              <a:buClrTx/>
              <a:buSzTx/>
              <a:buFontTx/>
              <a:buNone/>
            </a:pPr>
            <a:r>
              <a:rPr lang="en-US" altLang="zh-CN" sz="1600">
                <a:solidFill>
                  <a:schemeClr val="bg1"/>
                </a:solidFill>
                <a:latin typeface="Times New Roman" panose="02020603050405020304" pitchFamily="18" charset="0"/>
                <a:ea typeface="宋体" panose="02010600030101010101" pitchFamily="2" charset="-122"/>
                <a:cs typeface="Times New Roman" panose="02020603050405020304" pitchFamily="18" charset="0"/>
              </a:rPr>
              <a:t>         For each v in V</a:t>
            </a:r>
          </a:p>
          <a:p>
            <a:pPr eaLnBrk="1" hangingPunct="1">
              <a:spcBef>
                <a:spcPct val="50000"/>
              </a:spcBef>
              <a:buClrTx/>
              <a:buSzTx/>
              <a:buFontTx/>
              <a:buNone/>
            </a:pPr>
            <a:r>
              <a:rPr lang="en-US" altLang="zh-CN" sz="1600">
                <a:solidFill>
                  <a:schemeClr val="bg1"/>
                </a:solidFill>
                <a:latin typeface="Times New Roman" panose="02020603050405020304" pitchFamily="18" charset="0"/>
                <a:ea typeface="宋体" panose="02010600030101010101" pitchFamily="2" charset="-122"/>
                <a:cs typeface="Times New Roman" panose="02020603050405020304" pitchFamily="18" charset="0"/>
              </a:rPr>
              <a:t>                count += v;</a:t>
            </a:r>
          </a:p>
          <a:p>
            <a:pPr eaLnBrk="1" hangingPunct="1">
              <a:spcBef>
                <a:spcPct val="50000"/>
              </a:spcBef>
              <a:buClrTx/>
              <a:buSzTx/>
              <a:buFontTx/>
              <a:buNone/>
            </a:pPr>
            <a:r>
              <a:rPr lang="en-US" altLang="zh-CN" sz="1600">
                <a:solidFill>
                  <a:schemeClr val="bg1"/>
                </a:solidFill>
                <a:latin typeface="Times New Roman" panose="02020603050405020304" pitchFamily="18" charset="0"/>
                <a:ea typeface="宋体" panose="02010600030101010101" pitchFamily="2" charset="-122"/>
                <a:cs typeface="Times New Roman" panose="02020603050405020304" pitchFamily="18" charset="0"/>
              </a:rPr>
              <a:t>         Collect(K, count);</a:t>
            </a:r>
          </a:p>
          <a:p>
            <a:pPr eaLnBrk="1" hangingPunct="1">
              <a:spcBef>
                <a:spcPct val="50000"/>
              </a:spcBef>
              <a:buClrTx/>
              <a:buSzTx/>
              <a:buFontTx/>
              <a:buNone/>
            </a:pPr>
            <a:r>
              <a:rPr lang="en-US" altLang="zh-CN" sz="160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8711" name="TextBox 50"/>
          <p:cNvSpPr txBox="1">
            <a:spLocks noChangeArrowheads="1"/>
          </p:cNvSpPr>
          <p:nvPr/>
        </p:nvSpPr>
        <p:spPr bwMode="auto">
          <a:xfrm>
            <a:off x="2286000" y="6423025"/>
            <a:ext cx="663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eaLnBrk="1" hangingPunct="1">
              <a:spcBef>
                <a:spcPct val="50000"/>
              </a:spcBef>
              <a:buClrTx/>
              <a:buSzTx/>
              <a:buFontTx/>
              <a:buNone/>
            </a:pPr>
            <a:r>
              <a:rPr lang="en-US" altLang="zh-CN" sz="1800">
                <a:solidFill>
                  <a:schemeClr val="bg1"/>
                </a:solidFill>
                <a:latin typeface="Times New Roman" panose="02020603050405020304" pitchFamily="18" charset="0"/>
                <a:ea typeface="宋体" panose="02010600030101010101" pitchFamily="2" charset="-122"/>
              </a:rPr>
              <a:t>k1</a:t>
            </a:r>
            <a:endParaRPr lang="zh-CN" altLang="en-US" sz="1800">
              <a:solidFill>
                <a:schemeClr val="bg1"/>
              </a:solidFill>
              <a:latin typeface="Times New Roman" panose="02020603050405020304" pitchFamily="18" charset="0"/>
              <a:ea typeface="宋体" panose="02010600030101010101" pitchFamily="2" charset="-122"/>
            </a:endParaRPr>
          </a:p>
        </p:txBody>
      </p:sp>
      <p:sp>
        <p:nvSpPr>
          <p:cNvPr id="28712" name="矩形 51"/>
          <p:cNvSpPr>
            <a:spLocks noChangeArrowheads="1"/>
          </p:cNvSpPr>
          <p:nvPr/>
        </p:nvSpPr>
        <p:spPr bwMode="auto">
          <a:xfrm>
            <a:off x="2786063" y="6423025"/>
            <a:ext cx="663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eaLnBrk="1" hangingPunct="1">
              <a:spcBef>
                <a:spcPct val="50000"/>
              </a:spcBef>
              <a:buClrTx/>
              <a:buSzTx/>
              <a:buFontTx/>
              <a:buNone/>
            </a:pPr>
            <a:r>
              <a:rPr lang="en-US" altLang="zh-CN" sz="1800">
                <a:solidFill>
                  <a:schemeClr val="bg1"/>
                </a:solidFill>
                <a:latin typeface="Times New Roman" panose="02020603050405020304" pitchFamily="18" charset="0"/>
                <a:ea typeface="宋体" panose="02010600030101010101" pitchFamily="2" charset="-122"/>
              </a:rPr>
              <a:t>v1</a:t>
            </a:r>
            <a:endParaRPr lang="zh-CN" altLang="en-US" sz="1800">
              <a:solidFill>
                <a:schemeClr val="bg1"/>
              </a:solidFill>
              <a:latin typeface="Times New Roman" panose="02020603050405020304" pitchFamily="18" charset="0"/>
              <a:ea typeface="宋体" panose="02010600030101010101" pitchFamily="2" charset="-122"/>
            </a:endParaRPr>
          </a:p>
        </p:txBody>
      </p:sp>
      <p:sp>
        <p:nvSpPr>
          <p:cNvPr id="28713" name="矩形 52"/>
          <p:cNvSpPr>
            <a:spLocks noChangeArrowheads="1"/>
          </p:cNvSpPr>
          <p:nvPr/>
        </p:nvSpPr>
        <p:spPr bwMode="auto">
          <a:xfrm>
            <a:off x="4097338" y="6500813"/>
            <a:ext cx="5461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eaLnBrk="1" hangingPunct="1">
              <a:spcBef>
                <a:spcPct val="50000"/>
              </a:spcBef>
              <a:buClrTx/>
              <a:buSzTx/>
              <a:buFontTx/>
              <a:buNone/>
            </a:pPr>
            <a:r>
              <a:rPr lang="en-US" altLang="zh-CN" sz="1800">
                <a:solidFill>
                  <a:schemeClr val="bg1"/>
                </a:solidFill>
                <a:latin typeface="Times New Roman" panose="02020603050405020304" pitchFamily="18" charset="0"/>
                <a:ea typeface="宋体" panose="02010600030101010101" pitchFamily="2" charset="-122"/>
              </a:rPr>
              <a:t>k2</a:t>
            </a:r>
            <a:endParaRPr lang="zh-CN" altLang="en-US" sz="1800">
              <a:solidFill>
                <a:schemeClr val="bg1"/>
              </a:solidFill>
              <a:latin typeface="Times New Roman" panose="02020603050405020304" pitchFamily="18" charset="0"/>
              <a:ea typeface="宋体" panose="02010600030101010101" pitchFamily="2" charset="-122"/>
            </a:endParaRPr>
          </a:p>
        </p:txBody>
      </p:sp>
      <p:sp>
        <p:nvSpPr>
          <p:cNvPr id="28714" name="矩形 53"/>
          <p:cNvSpPr>
            <a:spLocks noChangeArrowheads="1"/>
          </p:cNvSpPr>
          <p:nvPr/>
        </p:nvSpPr>
        <p:spPr bwMode="auto">
          <a:xfrm>
            <a:off x="4502150" y="6488113"/>
            <a:ext cx="5476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eaLnBrk="1" hangingPunct="1">
              <a:spcBef>
                <a:spcPct val="50000"/>
              </a:spcBef>
              <a:buClrTx/>
              <a:buSzTx/>
              <a:buFontTx/>
              <a:buNone/>
            </a:pPr>
            <a:r>
              <a:rPr lang="en-US" altLang="zh-CN" sz="1800">
                <a:solidFill>
                  <a:schemeClr val="bg1"/>
                </a:solidFill>
                <a:latin typeface="Times New Roman" panose="02020603050405020304" pitchFamily="18" charset="0"/>
                <a:ea typeface="宋体" panose="02010600030101010101" pitchFamily="2" charset="-122"/>
              </a:rPr>
              <a:t>v2</a:t>
            </a:r>
            <a:endParaRPr lang="zh-CN" altLang="en-US" sz="1800">
              <a:solidFill>
                <a:schemeClr val="bg1"/>
              </a:solidFill>
              <a:latin typeface="Times New Roman" panose="02020603050405020304" pitchFamily="18" charset="0"/>
              <a:ea typeface="宋体" panose="02010600030101010101" pitchFamily="2" charset="-122"/>
            </a:endParaRPr>
          </a:p>
        </p:txBody>
      </p:sp>
      <p:sp>
        <p:nvSpPr>
          <p:cNvPr id="28715" name="矩形 54"/>
          <p:cNvSpPr>
            <a:spLocks noChangeArrowheads="1"/>
          </p:cNvSpPr>
          <p:nvPr/>
        </p:nvSpPr>
        <p:spPr bwMode="auto">
          <a:xfrm>
            <a:off x="5930900" y="6423025"/>
            <a:ext cx="5476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eaLnBrk="1" hangingPunct="1">
              <a:spcBef>
                <a:spcPct val="50000"/>
              </a:spcBef>
              <a:buClrTx/>
              <a:buSzTx/>
              <a:buFontTx/>
              <a:buNone/>
            </a:pPr>
            <a:r>
              <a:rPr lang="en-US" altLang="zh-CN" sz="1800">
                <a:solidFill>
                  <a:schemeClr val="bg1"/>
                </a:solidFill>
                <a:latin typeface="Times New Roman" panose="02020603050405020304" pitchFamily="18" charset="0"/>
                <a:ea typeface="宋体" panose="02010600030101010101" pitchFamily="2" charset="-122"/>
              </a:rPr>
              <a:t>k2</a:t>
            </a:r>
            <a:endParaRPr lang="zh-CN" altLang="en-US" sz="1800">
              <a:solidFill>
                <a:schemeClr val="bg1"/>
              </a:solidFill>
              <a:latin typeface="Times New Roman" panose="02020603050405020304" pitchFamily="18" charset="0"/>
              <a:ea typeface="宋体" panose="02010600030101010101" pitchFamily="2" charset="-122"/>
            </a:endParaRPr>
          </a:p>
        </p:txBody>
      </p:sp>
      <p:sp>
        <p:nvSpPr>
          <p:cNvPr id="28716" name="矩形 55"/>
          <p:cNvSpPr>
            <a:spLocks noChangeArrowheads="1"/>
          </p:cNvSpPr>
          <p:nvPr/>
        </p:nvSpPr>
        <p:spPr bwMode="auto">
          <a:xfrm>
            <a:off x="6284913" y="6432550"/>
            <a:ext cx="1155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eaLnBrk="1" hangingPunct="1">
              <a:spcBef>
                <a:spcPct val="50000"/>
              </a:spcBef>
              <a:buClrTx/>
              <a:buSzTx/>
              <a:buFontTx/>
              <a:buNone/>
            </a:pPr>
            <a:r>
              <a:rPr lang="en-US" altLang="zh-CN" sz="1800">
                <a:solidFill>
                  <a:schemeClr val="bg1"/>
                </a:solidFill>
                <a:latin typeface="Times New Roman" panose="02020603050405020304" pitchFamily="18" charset="0"/>
                <a:ea typeface="宋体" panose="02010600030101010101" pitchFamily="2" charset="-122"/>
              </a:rPr>
              <a:t>List(v2)</a:t>
            </a:r>
            <a:endParaRPr lang="zh-CN" altLang="en-US" sz="1800">
              <a:solidFill>
                <a:schemeClr val="bg1"/>
              </a:solidFill>
              <a:latin typeface="Times New Roman" panose="02020603050405020304" pitchFamily="18" charset="0"/>
              <a:ea typeface="宋体" panose="02010600030101010101" pitchFamily="2" charset="-122"/>
            </a:endParaRPr>
          </a:p>
        </p:txBody>
      </p:sp>
      <p:sp>
        <p:nvSpPr>
          <p:cNvPr id="28717" name="矩形 56"/>
          <p:cNvSpPr>
            <a:spLocks noChangeArrowheads="1"/>
          </p:cNvSpPr>
          <p:nvPr/>
        </p:nvSpPr>
        <p:spPr bwMode="auto">
          <a:xfrm>
            <a:off x="7669213" y="6423025"/>
            <a:ext cx="546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eaLnBrk="1" hangingPunct="1">
              <a:spcBef>
                <a:spcPct val="50000"/>
              </a:spcBef>
              <a:buClrTx/>
              <a:buSzTx/>
              <a:buFontTx/>
              <a:buNone/>
            </a:pPr>
            <a:r>
              <a:rPr lang="en-US" altLang="zh-CN" sz="1800">
                <a:solidFill>
                  <a:schemeClr val="bg1"/>
                </a:solidFill>
                <a:latin typeface="Times New Roman" panose="02020603050405020304" pitchFamily="18" charset="0"/>
                <a:ea typeface="宋体" panose="02010600030101010101" pitchFamily="2" charset="-122"/>
              </a:rPr>
              <a:t>k3</a:t>
            </a:r>
            <a:endParaRPr lang="zh-CN" altLang="en-US" sz="1800">
              <a:solidFill>
                <a:schemeClr val="bg1"/>
              </a:solidFill>
              <a:latin typeface="Times New Roman" panose="02020603050405020304" pitchFamily="18" charset="0"/>
              <a:ea typeface="宋体" panose="02010600030101010101" pitchFamily="2" charset="-122"/>
            </a:endParaRPr>
          </a:p>
        </p:txBody>
      </p:sp>
      <p:sp>
        <p:nvSpPr>
          <p:cNvPr id="28718" name="矩形 57"/>
          <p:cNvSpPr>
            <a:spLocks noChangeArrowheads="1"/>
          </p:cNvSpPr>
          <p:nvPr/>
        </p:nvSpPr>
        <p:spPr bwMode="auto">
          <a:xfrm>
            <a:off x="8097838" y="6416675"/>
            <a:ext cx="546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eaLnBrk="1" hangingPunct="1">
              <a:spcBef>
                <a:spcPct val="50000"/>
              </a:spcBef>
              <a:buClrTx/>
              <a:buSzTx/>
              <a:buFontTx/>
              <a:buNone/>
            </a:pPr>
            <a:r>
              <a:rPr lang="en-US" altLang="zh-CN" sz="1800">
                <a:solidFill>
                  <a:schemeClr val="bg1"/>
                </a:solidFill>
                <a:latin typeface="Times New Roman" panose="02020603050405020304" pitchFamily="18" charset="0"/>
                <a:ea typeface="宋体" panose="02010600030101010101" pitchFamily="2" charset="-122"/>
              </a:rPr>
              <a:t>v3</a:t>
            </a:r>
            <a:endParaRPr lang="zh-CN" altLang="en-US" sz="1800">
              <a:solidFill>
                <a:schemeClr val="bg1"/>
              </a:solidFill>
              <a:latin typeface="Times New Roman" panose="02020603050405020304" pitchFamily="18" charset="0"/>
              <a:ea typeface="宋体" panose="02010600030101010101" pitchFamily="2" charset="-122"/>
            </a:endParaRPr>
          </a:p>
        </p:txBody>
      </p:sp>
      <p:cxnSp>
        <p:nvCxnSpPr>
          <p:cNvPr id="91" name="直接箭头连接符 90"/>
          <p:cNvCxnSpPr>
            <a:stCxn id="28711" idx="0"/>
          </p:cNvCxnSpPr>
          <p:nvPr/>
        </p:nvCxnSpPr>
        <p:spPr>
          <a:xfrm flipV="1">
            <a:off x="2617788" y="6143625"/>
            <a:ext cx="96837" cy="279400"/>
          </a:xfrm>
          <a:prstGeom prst="straightConnector1">
            <a:avLst/>
          </a:prstGeom>
          <a:ln w="1270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5" name="直接箭头连接符 94"/>
          <p:cNvCxnSpPr>
            <a:stCxn id="28712" idx="0"/>
          </p:cNvCxnSpPr>
          <p:nvPr/>
        </p:nvCxnSpPr>
        <p:spPr>
          <a:xfrm flipV="1">
            <a:off x="3117850" y="6143625"/>
            <a:ext cx="96838" cy="279400"/>
          </a:xfrm>
          <a:prstGeom prst="straightConnector1">
            <a:avLst/>
          </a:prstGeom>
          <a:ln w="1270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7" name="直接箭头连接符 96"/>
          <p:cNvCxnSpPr>
            <a:stCxn id="28713" idx="0"/>
          </p:cNvCxnSpPr>
          <p:nvPr/>
        </p:nvCxnSpPr>
        <p:spPr>
          <a:xfrm flipV="1">
            <a:off x="4370388" y="6286500"/>
            <a:ext cx="130175" cy="214313"/>
          </a:xfrm>
          <a:prstGeom prst="straightConnector1">
            <a:avLst/>
          </a:prstGeom>
          <a:ln w="1270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2" name="直接箭头连接符 101"/>
          <p:cNvCxnSpPr>
            <a:endCxn id="28714" idx="0"/>
          </p:cNvCxnSpPr>
          <p:nvPr/>
        </p:nvCxnSpPr>
        <p:spPr>
          <a:xfrm flipH="1">
            <a:off x="4775200" y="6286500"/>
            <a:ext cx="11113" cy="201613"/>
          </a:xfrm>
          <a:prstGeom prst="straightConnector1">
            <a:avLst/>
          </a:prstGeom>
          <a:ln w="1270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04" name="直接箭头连接符 103"/>
          <p:cNvCxnSpPr>
            <a:stCxn id="28715" idx="0"/>
          </p:cNvCxnSpPr>
          <p:nvPr/>
        </p:nvCxnSpPr>
        <p:spPr>
          <a:xfrm flipV="1">
            <a:off x="6203950" y="5929313"/>
            <a:ext cx="225425" cy="493712"/>
          </a:xfrm>
          <a:prstGeom prst="straightConnector1">
            <a:avLst/>
          </a:prstGeom>
          <a:ln w="1270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8" name="直接箭头连接符 107"/>
          <p:cNvCxnSpPr>
            <a:stCxn id="28716" idx="0"/>
          </p:cNvCxnSpPr>
          <p:nvPr/>
        </p:nvCxnSpPr>
        <p:spPr>
          <a:xfrm flipV="1">
            <a:off x="6862763" y="5938838"/>
            <a:ext cx="77787" cy="493712"/>
          </a:xfrm>
          <a:prstGeom prst="straightConnector1">
            <a:avLst/>
          </a:prstGeom>
          <a:ln w="1270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2" name="直接箭头连接符 111"/>
          <p:cNvCxnSpPr>
            <a:stCxn id="28717" idx="0"/>
          </p:cNvCxnSpPr>
          <p:nvPr/>
        </p:nvCxnSpPr>
        <p:spPr>
          <a:xfrm flipV="1">
            <a:off x="7942263" y="5929313"/>
            <a:ext cx="130175" cy="493712"/>
          </a:xfrm>
          <a:prstGeom prst="straightConnector1">
            <a:avLst/>
          </a:prstGeom>
          <a:ln w="1270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5" name="直接箭头连接符 114"/>
          <p:cNvCxnSpPr>
            <a:stCxn id="28718" idx="0"/>
          </p:cNvCxnSpPr>
          <p:nvPr/>
        </p:nvCxnSpPr>
        <p:spPr>
          <a:xfrm flipH="1" flipV="1">
            <a:off x="8358188" y="5929313"/>
            <a:ext cx="12700" cy="487362"/>
          </a:xfrm>
          <a:prstGeom prst="straightConnector1">
            <a:avLst/>
          </a:prstGeom>
          <a:ln w="12700">
            <a:headEnd type="none" w="med" len="med"/>
            <a:tailEnd type="triangl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489960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a:xfrm>
            <a:off x="685800" y="6453188"/>
            <a:ext cx="2230438" cy="328612"/>
          </a:xfrm>
        </p:spPr>
        <p:txBody>
          <a:bodyPr/>
          <a:lstStyle/>
          <a:p>
            <a:pPr>
              <a:defRPr/>
            </a:pPr>
            <a:fld id="{6016008E-B822-4E56-9781-415381F4395F}" type="datetime3">
              <a:rPr lang="zh-CN" altLang="en-US"/>
              <a:pPr>
                <a:defRPr/>
              </a:pPr>
              <a:t>2021年12月8日星期三</a:t>
            </a:fld>
            <a:endParaRPr lang="en-US" altLang="zh-CN" dirty="0"/>
          </a:p>
        </p:txBody>
      </p:sp>
      <p:sp>
        <p:nvSpPr>
          <p:cNvPr id="108547"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7BB2DF0C-261E-48DD-AF7E-317EDCF5D1CE}" type="slidenum">
              <a:rPr lang="zh-CN" altLang="en-US" sz="2400" smtClean="0">
                <a:solidFill>
                  <a:schemeClr val="accent2"/>
                </a:solidFill>
                <a:latin typeface="Times New Roman" panose="02020603050405020304" pitchFamily="18" charset="0"/>
              </a:rPr>
              <a:pPr>
                <a:spcBef>
                  <a:spcPct val="0"/>
                </a:spcBef>
                <a:buClrTx/>
                <a:buSzTx/>
                <a:buFontTx/>
                <a:buNone/>
              </a:pPr>
              <a:t>122</a:t>
            </a:fld>
            <a:endParaRPr lang="en-US" altLang="zh-CN" sz="2400">
              <a:solidFill>
                <a:schemeClr val="accent2"/>
              </a:solidFill>
              <a:latin typeface="Times New Roman" panose="02020603050405020304" pitchFamily="18" charset="0"/>
            </a:endParaRPr>
          </a:p>
        </p:txBody>
      </p:sp>
      <p:sp>
        <p:nvSpPr>
          <p:cNvPr id="6" name="页脚占位符 5"/>
          <p:cNvSpPr>
            <a:spLocks noGrp="1"/>
          </p:cNvSpPr>
          <p:nvPr>
            <p:ph type="ftr" sz="quarter" idx="12"/>
          </p:nvPr>
        </p:nvSpPr>
        <p:spPr>
          <a:xfrm>
            <a:off x="3132138" y="6453188"/>
            <a:ext cx="4248150" cy="328612"/>
          </a:xfrm>
        </p:spPr>
        <p:txBody>
          <a:bodyPr/>
          <a:lstStyle/>
          <a:p>
            <a:pPr>
              <a:defRPr/>
            </a:pPr>
            <a:r>
              <a:rPr lang="zh-CN" altLang="en-US" dirty="0">
                <a:latin typeface="+mn-ea"/>
              </a:rPr>
              <a:t>大规模数据计算</a:t>
            </a:r>
            <a:r>
              <a:rPr lang="en-US" altLang="zh-CN" dirty="0">
                <a:latin typeface="+mn-ea"/>
              </a:rPr>
              <a:t>—</a:t>
            </a:r>
            <a:r>
              <a:rPr lang="en-US" altLang="zh-CN" dirty="0" err="1">
                <a:latin typeface="+mn-ea"/>
              </a:rPr>
              <a:t>MapReduce</a:t>
            </a:r>
            <a:endParaRPr lang="zh-CN" altLang="zh-CN" dirty="0"/>
          </a:p>
        </p:txBody>
      </p:sp>
      <p:sp>
        <p:nvSpPr>
          <p:cNvPr id="6149" name="Rectangle 2"/>
          <p:cNvSpPr>
            <a:spLocks noGrp="1" noChangeArrowheads="1"/>
          </p:cNvSpPr>
          <p:nvPr>
            <p:ph type="title"/>
          </p:nvPr>
        </p:nvSpPr>
        <p:spPr/>
        <p:txBody>
          <a:bodyPr/>
          <a:lstStyle/>
          <a:p>
            <a:pPr eaLnBrk="1" hangingPunct="1">
              <a:defRPr/>
            </a:pPr>
            <a:r>
              <a:rPr lang="zh-CN" altLang="en-US" sz="3200" b="0" dirty="0">
                <a:latin typeface="+mj-ea"/>
              </a:rPr>
              <a:t>使用</a:t>
            </a:r>
            <a:r>
              <a:rPr lang="en-US" altLang="zh-CN" sz="3200" b="0" dirty="0" err="1">
                <a:latin typeface="+mj-ea"/>
              </a:rPr>
              <a:t>MapReduce</a:t>
            </a:r>
            <a:r>
              <a:rPr lang="zh-CN" altLang="en-US" sz="3200" b="0" dirty="0">
                <a:latin typeface="+mj-ea"/>
              </a:rPr>
              <a:t>进行数据分析的例子</a:t>
            </a:r>
            <a:endParaRPr lang="zh-CN" altLang="zh-CN" sz="3200" dirty="0">
              <a:latin typeface="+mj-ea"/>
            </a:endParaRPr>
          </a:p>
        </p:txBody>
      </p:sp>
      <p:sp>
        <p:nvSpPr>
          <p:cNvPr id="108550" name="Rectangle 3"/>
          <p:cNvSpPr>
            <a:spLocks noGrp="1" noChangeArrowheads="1"/>
          </p:cNvSpPr>
          <p:nvPr>
            <p:ph type="body" idx="1"/>
          </p:nvPr>
        </p:nvSpPr>
        <p:spPr>
          <a:xfrm>
            <a:off x="323850" y="1484313"/>
            <a:ext cx="8382000" cy="4724400"/>
          </a:xfrm>
        </p:spPr>
        <p:txBody>
          <a:bodyPr/>
          <a:lstStyle/>
          <a:p>
            <a:pPr eaLnBrk="1" hangingPunct="1">
              <a:lnSpc>
                <a:spcPct val="150000"/>
              </a:lnSpc>
            </a:pPr>
            <a:r>
              <a:rPr lang="zh-CN" altLang="en-US" sz="2400" dirty="0"/>
              <a:t>例子：挖掘气象数据集</a:t>
            </a:r>
            <a:endParaRPr lang="en-US" altLang="zh-CN" sz="2400" dirty="0"/>
          </a:p>
          <a:p>
            <a:pPr eaLnBrk="1" hangingPunct="1">
              <a:lnSpc>
                <a:spcPct val="150000"/>
              </a:lnSpc>
              <a:buFont typeface="Wingdings" panose="05000000000000000000" pitchFamily="2" charset="2"/>
              <a:buNone/>
            </a:pPr>
            <a:endParaRPr lang="zh-CN" altLang="en-US" sz="2400" dirty="0"/>
          </a:p>
          <a:p>
            <a:pPr eaLnBrk="1" hangingPunct="1">
              <a:lnSpc>
                <a:spcPct val="150000"/>
              </a:lnSpc>
              <a:buFont typeface="Wingdings" panose="05000000000000000000" pitchFamily="2" charset="2"/>
              <a:buNone/>
            </a:pPr>
            <a:r>
              <a:rPr lang="en-US" altLang="zh-CN" sz="2400" dirty="0"/>
              <a:t>          </a:t>
            </a:r>
            <a:r>
              <a:rPr lang="zh-CN" altLang="zh-CN" sz="2400" dirty="0"/>
              <a:t>分布在全球各地的气象传感器每隔一小时便收集当地的气象数据，从而积累了大量的日志数据。它们是适合用</a:t>
            </a:r>
            <a:r>
              <a:rPr lang="en-US" altLang="zh-CN" sz="2400" dirty="0" err="1"/>
              <a:t>MapReduce</a:t>
            </a:r>
            <a:r>
              <a:rPr lang="zh-CN" altLang="zh-CN" sz="2400" dirty="0"/>
              <a:t>进行分析的最佳候选</a:t>
            </a:r>
            <a:r>
              <a:rPr lang="zh-CN" altLang="en-US" sz="2400" dirty="0"/>
              <a:t>数据</a:t>
            </a:r>
            <a:r>
              <a:rPr lang="zh-CN" altLang="zh-CN" sz="2400" dirty="0"/>
              <a:t>，因为它们是半结构化且面向记录的数据</a:t>
            </a:r>
            <a:endParaRPr lang="en-US" altLang="zh-CN" sz="2400" dirty="0">
              <a:latin typeface="华文新魏" panose="02010800040101010101" pitchFamily="2" charset="-122"/>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a:xfrm>
            <a:off x="685800" y="6453188"/>
            <a:ext cx="2230438" cy="328612"/>
          </a:xfrm>
        </p:spPr>
        <p:txBody>
          <a:bodyPr/>
          <a:lstStyle/>
          <a:p>
            <a:pPr>
              <a:defRPr/>
            </a:pPr>
            <a:fld id="{6016008E-B822-4E56-9781-415381F4395F}" type="datetime3">
              <a:rPr lang="zh-CN" altLang="en-US"/>
              <a:pPr>
                <a:defRPr/>
              </a:pPr>
              <a:t>2021年12月8日星期三</a:t>
            </a:fld>
            <a:endParaRPr lang="en-US" altLang="zh-CN" dirty="0"/>
          </a:p>
        </p:txBody>
      </p:sp>
      <p:sp>
        <p:nvSpPr>
          <p:cNvPr id="109571"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D6073A4A-E65A-4824-B3E7-C0B2CE182336}" type="slidenum">
              <a:rPr lang="zh-CN" altLang="en-US" sz="2400" smtClean="0">
                <a:solidFill>
                  <a:schemeClr val="accent2"/>
                </a:solidFill>
                <a:latin typeface="Times New Roman" panose="02020603050405020304" pitchFamily="18" charset="0"/>
              </a:rPr>
              <a:pPr>
                <a:spcBef>
                  <a:spcPct val="0"/>
                </a:spcBef>
                <a:buClrTx/>
                <a:buSzTx/>
                <a:buFontTx/>
                <a:buNone/>
              </a:pPr>
              <a:t>123</a:t>
            </a:fld>
            <a:endParaRPr lang="en-US" altLang="zh-CN" sz="2400">
              <a:solidFill>
                <a:schemeClr val="accent2"/>
              </a:solidFill>
              <a:latin typeface="Times New Roman" panose="02020603050405020304" pitchFamily="18" charset="0"/>
            </a:endParaRPr>
          </a:p>
        </p:txBody>
      </p:sp>
      <p:sp>
        <p:nvSpPr>
          <p:cNvPr id="109572" name="页脚占位符 5"/>
          <p:cNvSpPr>
            <a:spLocks noGrp="1"/>
          </p:cNvSpPr>
          <p:nvPr>
            <p:ph type="ftr" sz="quarter" idx="12"/>
          </p:nvPr>
        </p:nvSpPr>
        <p:spPr bwMode="auto">
          <a:xfrm>
            <a:off x="3132138" y="6524625"/>
            <a:ext cx="4319587" cy="257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endParaRPr lang="zh-CN" altLang="zh-CN" sz="2400">
              <a:solidFill>
                <a:schemeClr val="tx1"/>
              </a:solidFill>
              <a:latin typeface="Times New Roman" panose="02020603050405020304" pitchFamily="18" charset="0"/>
              <a:ea typeface="宋体" panose="02010600030101010101" pitchFamily="2" charset="-122"/>
            </a:endParaRPr>
          </a:p>
        </p:txBody>
      </p:sp>
      <p:sp>
        <p:nvSpPr>
          <p:cNvPr id="6149" name="Rectangle 2"/>
          <p:cNvSpPr>
            <a:spLocks noGrp="1" noChangeArrowheads="1"/>
          </p:cNvSpPr>
          <p:nvPr>
            <p:ph type="title"/>
          </p:nvPr>
        </p:nvSpPr>
        <p:spPr/>
        <p:txBody>
          <a:bodyPr/>
          <a:lstStyle/>
          <a:p>
            <a:pPr eaLnBrk="1" hangingPunct="1">
              <a:defRPr/>
            </a:pPr>
            <a:r>
              <a:rPr lang="zh-CN" altLang="en-US" sz="3200" b="0" dirty="0">
                <a:latin typeface="+mj-ea"/>
              </a:rPr>
              <a:t>使用</a:t>
            </a:r>
            <a:r>
              <a:rPr lang="en-US" altLang="zh-CN" sz="3200" b="0" dirty="0" err="1">
                <a:latin typeface="+mj-ea"/>
              </a:rPr>
              <a:t>MapReduce</a:t>
            </a:r>
            <a:r>
              <a:rPr lang="zh-CN" altLang="en-US" sz="3200" b="0" dirty="0">
                <a:latin typeface="+mj-ea"/>
              </a:rPr>
              <a:t>进行数据分析的例子</a:t>
            </a:r>
            <a:endParaRPr lang="zh-CN" altLang="zh-CN" sz="3200" dirty="0">
              <a:latin typeface="+mn-ea"/>
              <a:ea typeface="+mn-ea"/>
            </a:endParaRPr>
          </a:p>
        </p:txBody>
      </p:sp>
      <p:sp>
        <p:nvSpPr>
          <p:cNvPr id="6150" name="Rectangle 3"/>
          <p:cNvSpPr>
            <a:spLocks noGrp="1" noChangeArrowheads="1"/>
          </p:cNvSpPr>
          <p:nvPr>
            <p:ph type="body" idx="1"/>
          </p:nvPr>
        </p:nvSpPr>
        <p:spPr>
          <a:xfrm>
            <a:off x="323850" y="1484313"/>
            <a:ext cx="8382000" cy="4724400"/>
          </a:xfrm>
        </p:spPr>
        <p:txBody>
          <a:bodyPr/>
          <a:lstStyle/>
          <a:p>
            <a:pPr>
              <a:defRPr/>
            </a:pPr>
            <a:r>
              <a:rPr lang="zh-CN" altLang="en-US" dirty="0"/>
              <a:t>数据的格式</a:t>
            </a:r>
            <a:endParaRPr lang="en-US" altLang="zh-CN" dirty="0"/>
          </a:p>
          <a:p>
            <a:pPr>
              <a:buFont typeface="Wingdings" panose="05000000000000000000" pitchFamily="2" charset="2"/>
              <a:buNone/>
              <a:defRPr/>
            </a:pPr>
            <a:endParaRPr lang="en-US" altLang="zh-CN" dirty="0"/>
          </a:p>
          <a:p>
            <a:pPr>
              <a:buFont typeface="Wingdings" panose="05000000000000000000" pitchFamily="2" charset="2"/>
              <a:buNone/>
              <a:defRPr/>
            </a:pPr>
            <a:r>
              <a:rPr lang="zh-CN" altLang="en-US" dirty="0"/>
              <a:t>           需要挖掘的原始数据文件按照日期和气象站进行组织。从</a:t>
            </a:r>
            <a:r>
              <a:rPr lang="en-US" altLang="zh-CN" dirty="0"/>
              <a:t>1901</a:t>
            </a:r>
            <a:r>
              <a:rPr lang="zh-CN" altLang="en-US" dirty="0"/>
              <a:t>年到</a:t>
            </a:r>
            <a:r>
              <a:rPr lang="en-US" altLang="zh-CN" dirty="0"/>
              <a:t>2001 </a:t>
            </a:r>
            <a:r>
              <a:rPr lang="zh-CN" altLang="en-US" dirty="0"/>
              <a:t>年，每一年都有一个目录，每一个目录都包含一个打包文件，文件中的每一个气象站都带有当年的数据</a:t>
            </a:r>
            <a:endParaRPr lang="en-US" altLang="zh-CN" dirty="0">
              <a:latin typeface="+mn-ea"/>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a:xfrm>
            <a:off x="685800" y="6453188"/>
            <a:ext cx="2230438" cy="328612"/>
          </a:xfrm>
        </p:spPr>
        <p:txBody>
          <a:bodyPr/>
          <a:lstStyle/>
          <a:p>
            <a:pPr>
              <a:defRPr/>
            </a:pPr>
            <a:fld id="{6016008E-B822-4E56-9781-415381F4395F}" type="datetime3">
              <a:rPr lang="zh-CN" altLang="en-US"/>
              <a:pPr>
                <a:defRPr/>
              </a:pPr>
              <a:t>2021年12月8日星期三</a:t>
            </a:fld>
            <a:endParaRPr lang="en-US" altLang="zh-CN" dirty="0"/>
          </a:p>
        </p:txBody>
      </p:sp>
      <p:sp>
        <p:nvSpPr>
          <p:cNvPr id="110595"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42AAE13B-EB1C-45AE-A4AD-A40C9B4CF85A}" type="slidenum">
              <a:rPr lang="zh-CN" altLang="en-US" sz="2400" smtClean="0">
                <a:solidFill>
                  <a:schemeClr val="accent2"/>
                </a:solidFill>
                <a:latin typeface="Times New Roman" panose="02020603050405020304" pitchFamily="18" charset="0"/>
              </a:rPr>
              <a:pPr>
                <a:spcBef>
                  <a:spcPct val="0"/>
                </a:spcBef>
                <a:buClrTx/>
                <a:buSzTx/>
                <a:buFontTx/>
                <a:buNone/>
              </a:pPr>
              <a:t>124</a:t>
            </a:fld>
            <a:endParaRPr lang="en-US" altLang="zh-CN" sz="2400">
              <a:solidFill>
                <a:schemeClr val="accent2"/>
              </a:solidFill>
              <a:latin typeface="Times New Roman" panose="02020603050405020304" pitchFamily="18" charset="0"/>
            </a:endParaRPr>
          </a:p>
        </p:txBody>
      </p:sp>
      <p:sp>
        <p:nvSpPr>
          <p:cNvPr id="110596" name="页脚占位符 5"/>
          <p:cNvSpPr>
            <a:spLocks noGrp="1"/>
          </p:cNvSpPr>
          <p:nvPr>
            <p:ph type="ftr" sz="quarter" idx="12"/>
          </p:nvPr>
        </p:nvSpPr>
        <p:spPr bwMode="auto">
          <a:xfrm>
            <a:off x="3132138" y="6453188"/>
            <a:ext cx="4248150" cy="3286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endParaRPr lang="zh-CN" altLang="zh-CN" sz="2400">
              <a:solidFill>
                <a:schemeClr val="tx1"/>
              </a:solidFill>
              <a:latin typeface="Times New Roman" panose="02020603050405020304" pitchFamily="18" charset="0"/>
              <a:ea typeface="宋体" panose="02010600030101010101" pitchFamily="2" charset="-122"/>
            </a:endParaRPr>
          </a:p>
        </p:txBody>
      </p:sp>
      <p:sp>
        <p:nvSpPr>
          <p:cNvPr id="6149" name="Rectangle 2"/>
          <p:cNvSpPr>
            <a:spLocks noGrp="1" noChangeArrowheads="1"/>
          </p:cNvSpPr>
          <p:nvPr>
            <p:ph type="title"/>
          </p:nvPr>
        </p:nvSpPr>
        <p:spPr/>
        <p:txBody>
          <a:bodyPr/>
          <a:lstStyle/>
          <a:p>
            <a:pPr eaLnBrk="1" hangingPunct="1">
              <a:defRPr/>
            </a:pPr>
            <a:r>
              <a:rPr lang="zh-CN" altLang="en-US" sz="3200" b="0" dirty="0">
                <a:latin typeface="+mj-ea"/>
              </a:rPr>
              <a:t>使用</a:t>
            </a:r>
            <a:r>
              <a:rPr lang="en-US" altLang="zh-CN" sz="3200" b="0" dirty="0" err="1">
                <a:latin typeface="+mj-ea"/>
              </a:rPr>
              <a:t>MapReduce</a:t>
            </a:r>
            <a:r>
              <a:rPr lang="zh-CN" altLang="en-US" sz="3200" b="0" dirty="0">
                <a:latin typeface="+mj-ea"/>
              </a:rPr>
              <a:t>进行数据分析的例子</a:t>
            </a:r>
            <a:endParaRPr lang="zh-CN" altLang="zh-CN" sz="3200" dirty="0">
              <a:latin typeface="+mn-ea"/>
              <a:ea typeface="+mn-ea"/>
            </a:endParaRPr>
          </a:p>
        </p:txBody>
      </p:sp>
      <p:sp>
        <p:nvSpPr>
          <p:cNvPr id="110598" name="Rectangle 3"/>
          <p:cNvSpPr>
            <a:spLocks noGrp="1" noChangeArrowheads="1"/>
          </p:cNvSpPr>
          <p:nvPr>
            <p:ph type="body" idx="1"/>
          </p:nvPr>
        </p:nvSpPr>
        <p:spPr>
          <a:xfrm>
            <a:off x="323850" y="1484313"/>
            <a:ext cx="8382000" cy="4724400"/>
          </a:xfrm>
        </p:spPr>
        <p:txBody>
          <a:bodyPr/>
          <a:lstStyle/>
          <a:p>
            <a:pPr marL="0" indent="0">
              <a:buNone/>
            </a:pPr>
            <a:r>
              <a:rPr lang="zh-CN" altLang="en-US" sz="2400" dirty="0"/>
              <a:t>例如，</a:t>
            </a:r>
            <a:r>
              <a:rPr lang="en-US" altLang="zh-CN" sz="2400" dirty="0"/>
              <a:t>1990</a:t>
            </a:r>
            <a:r>
              <a:rPr lang="zh-CN" altLang="en-US" sz="2400" dirty="0"/>
              <a:t>年的部分数据项如下</a:t>
            </a:r>
            <a:endParaRPr lang="en-US" altLang="zh-CN" sz="2400" dirty="0"/>
          </a:p>
          <a:p>
            <a:pPr marL="457200" indent="-457200">
              <a:buFont typeface="Arial" panose="020B0604020202020204" pitchFamily="34" charset="0"/>
              <a:buAutoNum type="arabicPeriod"/>
            </a:pPr>
            <a:r>
              <a:rPr lang="en-US" altLang="zh-CN" sz="2400" dirty="0"/>
              <a:t>% ls raw/1990 | head  </a:t>
            </a:r>
          </a:p>
          <a:p>
            <a:pPr marL="457200" indent="-457200">
              <a:buFont typeface="Arial" panose="020B0604020202020204" pitchFamily="34" charset="0"/>
              <a:buAutoNum type="arabicPeriod"/>
            </a:pPr>
            <a:r>
              <a:rPr lang="en-US" altLang="zh-CN" sz="2400" dirty="0"/>
              <a:t>010010-99999-1990.gz  </a:t>
            </a:r>
          </a:p>
          <a:p>
            <a:pPr marL="457200" indent="-457200">
              <a:buFont typeface="Arial" panose="020B0604020202020204" pitchFamily="34" charset="0"/>
              <a:buAutoNum type="arabicPeriod"/>
            </a:pPr>
            <a:r>
              <a:rPr lang="en-US" altLang="zh-CN" sz="2400" dirty="0"/>
              <a:t>010014-99999-1990.gz  </a:t>
            </a:r>
          </a:p>
          <a:p>
            <a:pPr marL="457200" indent="-457200">
              <a:buFont typeface="Arial" panose="020B0604020202020204" pitchFamily="34" charset="0"/>
              <a:buAutoNum type="arabicPeriod"/>
            </a:pPr>
            <a:r>
              <a:rPr lang="en-US" altLang="zh-CN" sz="2400" dirty="0"/>
              <a:t>010015-99999-1990.gz  </a:t>
            </a:r>
          </a:p>
          <a:p>
            <a:pPr marL="457200" indent="-457200">
              <a:buFont typeface="Arial" panose="020B0604020202020204" pitchFamily="34" charset="0"/>
              <a:buAutoNum type="arabicPeriod"/>
            </a:pPr>
            <a:r>
              <a:rPr lang="en-US" altLang="zh-CN" sz="2400" dirty="0"/>
              <a:t>010016-99999-1990.gz  </a:t>
            </a:r>
          </a:p>
          <a:p>
            <a:pPr marL="457200" indent="-457200">
              <a:buFont typeface="Arial" panose="020B0604020202020204" pitchFamily="34" charset="0"/>
              <a:buAutoNum type="arabicPeriod"/>
            </a:pPr>
            <a:r>
              <a:rPr lang="en-US" altLang="zh-CN" sz="2400" dirty="0"/>
              <a:t>010017-99999-1990.gz  </a:t>
            </a:r>
          </a:p>
          <a:p>
            <a:pPr marL="457200" indent="-457200">
              <a:buFont typeface="Arial" panose="020B0604020202020204" pitchFamily="34" charset="0"/>
              <a:buAutoNum type="arabicPeriod"/>
            </a:pPr>
            <a:r>
              <a:rPr lang="en-US" altLang="zh-CN" sz="2400" dirty="0"/>
              <a:t>010030-99999-1990.gz  </a:t>
            </a:r>
          </a:p>
          <a:p>
            <a:pPr marL="457200" indent="-457200">
              <a:buFont typeface="Arial" panose="020B0604020202020204" pitchFamily="34" charset="0"/>
              <a:buAutoNum type="arabicPeriod"/>
            </a:pPr>
            <a:r>
              <a:rPr lang="en-US" altLang="zh-CN" sz="2400" dirty="0"/>
              <a:t>010040-99999-1990.gz  </a:t>
            </a:r>
          </a:p>
          <a:p>
            <a:pPr marL="457200" indent="-457200">
              <a:buFont typeface="Arial" panose="020B0604020202020204" pitchFamily="34" charset="0"/>
              <a:buAutoNum type="arabicPeriod"/>
            </a:pPr>
            <a:r>
              <a:rPr lang="en-US" altLang="zh-CN" sz="2400" dirty="0"/>
              <a:t>010080-99999-1990.gz  </a:t>
            </a:r>
          </a:p>
          <a:p>
            <a:pPr marL="457200" indent="-457200">
              <a:buFont typeface="Arial" panose="020B0604020202020204" pitchFamily="34" charset="0"/>
              <a:buAutoNum type="arabicPeriod"/>
            </a:pPr>
            <a:r>
              <a:rPr lang="en-US" altLang="zh-CN" sz="2400" dirty="0"/>
              <a:t>010100-99999-1990.gz  </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Grp="1" noChangeArrowheads="1"/>
          </p:cNvSpPr>
          <p:nvPr>
            <p:ph type="title"/>
          </p:nvPr>
        </p:nvSpPr>
        <p:spPr/>
        <p:txBody>
          <a:bodyPr/>
          <a:lstStyle/>
          <a:p>
            <a:pPr eaLnBrk="1" hangingPunct="1">
              <a:defRPr/>
            </a:pPr>
            <a:r>
              <a:rPr lang="en-US" altLang="zh-CN" sz="3200" b="0" dirty="0">
                <a:latin typeface="+mj-ea"/>
              </a:rPr>
              <a:t>4.2  </a:t>
            </a:r>
            <a:r>
              <a:rPr lang="zh-CN" altLang="en-US" sz="3200" b="0" dirty="0">
                <a:latin typeface="+mj-ea"/>
              </a:rPr>
              <a:t>使用</a:t>
            </a:r>
            <a:r>
              <a:rPr lang="en-US" altLang="zh-CN" sz="3200" b="0" dirty="0" err="1">
                <a:latin typeface="+mj-ea"/>
              </a:rPr>
              <a:t>MapReduce</a:t>
            </a:r>
            <a:r>
              <a:rPr lang="zh-CN" altLang="en-US" sz="3200" b="0" dirty="0">
                <a:latin typeface="+mj-ea"/>
              </a:rPr>
              <a:t>进行数据分析的例子</a:t>
            </a:r>
            <a:endParaRPr lang="zh-CN" altLang="zh-CN" sz="3200" dirty="0">
              <a:latin typeface="+mn-ea"/>
              <a:ea typeface="+mn-ea"/>
            </a:endParaRPr>
          </a:p>
        </p:txBody>
      </p:sp>
      <p:sp>
        <p:nvSpPr>
          <p:cNvPr id="9222" name="Rectangle 3"/>
          <p:cNvSpPr>
            <a:spLocks noGrp="1" noChangeArrowheads="1"/>
          </p:cNvSpPr>
          <p:nvPr>
            <p:ph sz="half" idx="1"/>
          </p:nvPr>
        </p:nvSpPr>
        <p:spPr>
          <a:xfrm>
            <a:off x="468313" y="1371600"/>
            <a:ext cx="4103687" cy="4876800"/>
          </a:xfrm>
        </p:spPr>
        <p:txBody>
          <a:bodyPr/>
          <a:lstStyle/>
          <a:p>
            <a:pPr>
              <a:buClr>
                <a:srgbClr val="A73737"/>
              </a:buClr>
              <a:defRPr/>
            </a:pPr>
            <a:r>
              <a:rPr lang="zh-CN" altLang="en-US" dirty="0">
                <a:solidFill>
                  <a:srgbClr val="000000"/>
                </a:solidFill>
              </a:rPr>
              <a:t>每条数据记录的格式为</a:t>
            </a:r>
            <a:endParaRPr lang="en-US" altLang="zh-CN" dirty="0">
              <a:solidFill>
                <a:srgbClr val="000000"/>
              </a:solidFill>
            </a:endParaRPr>
          </a:p>
          <a:p>
            <a:pPr>
              <a:buFont typeface="+mj-lt"/>
              <a:buAutoNum type="arabicPeriod"/>
              <a:defRPr/>
            </a:pPr>
            <a:r>
              <a:rPr lang="en-US" altLang="zh-CN" sz="1400" dirty="0"/>
              <a:t>0057  </a:t>
            </a:r>
            <a:endParaRPr lang="zh-CN" altLang="zh-CN" sz="1400" dirty="0"/>
          </a:p>
          <a:p>
            <a:pPr>
              <a:buFont typeface="+mj-lt"/>
              <a:buAutoNum type="arabicPeriod"/>
              <a:defRPr/>
            </a:pPr>
            <a:r>
              <a:rPr lang="en-US" altLang="zh-CN" sz="1400" dirty="0"/>
              <a:t>332130      # USAF weather station identifier  </a:t>
            </a:r>
            <a:endParaRPr lang="zh-CN" altLang="zh-CN" sz="1400" dirty="0"/>
          </a:p>
          <a:p>
            <a:pPr>
              <a:buFont typeface="+mj-lt"/>
              <a:buAutoNum type="arabicPeriod"/>
              <a:defRPr/>
            </a:pPr>
            <a:r>
              <a:rPr lang="en-US" altLang="zh-CN" sz="1400" dirty="0"/>
              <a:t>99999       # WBAN weather station identifier  </a:t>
            </a:r>
            <a:endParaRPr lang="zh-CN" altLang="zh-CN" sz="1400" dirty="0"/>
          </a:p>
          <a:p>
            <a:pPr>
              <a:buFont typeface="+mj-lt"/>
              <a:buAutoNum type="arabicPeriod"/>
              <a:defRPr/>
            </a:pPr>
            <a:r>
              <a:rPr lang="en-US" altLang="zh-CN" sz="1400" dirty="0"/>
              <a:t>19500101    # </a:t>
            </a:r>
            <a:r>
              <a:rPr lang="en-US" altLang="zh-CN" sz="1400" b="1" dirty="0"/>
              <a:t>observation date </a:t>
            </a:r>
            <a:r>
              <a:rPr lang="en-US" altLang="zh-CN" sz="1400" dirty="0"/>
              <a:t> </a:t>
            </a:r>
            <a:endParaRPr lang="zh-CN" altLang="zh-CN" sz="1400" dirty="0"/>
          </a:p>
          <a:p>
            <a:pPr>
              <a:buFont typeface="+mj-lt"/>
              <a:buAutoNum type="arabicPeriod"/>
              <a:defRPr/>
            </a:pPr>
            <a:r>
              <a:rPr lang="en-US" altLang="zh-CN" sz="1400" dirty="0"/>
              <a:t>0300        # observation time  </a:t>
            </a:r>
            <a:endParaRPr lang="zh-CN" altLang="zh-CN" sz="1400" dirty="0"/>
          </a:p>
          <a:p>
            <a:pPr>
              <a:buFont typeface="+mj-lt"/>
              <a:buAutoNum type="arabicPeriod"/>
              <a:defRPr/>
            </a:pPr>
            <a:r>
              <a:rPr lang="en-US" altLang="zh-CN" sz="1400" dirty="0"/>
              <a:t>4  </a:t>
            </a:r>
            <a:endParaRPr lang="zh-CN" altLang="zh-CN" sz="1400" dirty="0"/>
          </a:p>
          <a:p>
            <a:pPr>
              <a:buFont typeface="+mj-lt"/>
              <a:buAutoNum type="arabicPeriod"/>
              <a:defRPr/>
            </a:pPr>
            <a:r>
              <a:rPr lang="en-US" altLang="zh-CN" sz="1400" dirty="0"/>
              <a:t>+51317      # latitude (degrees × 1000)  </a:t>
            </a:r>
            <a:endParaRPr lang="zh-CN" altLang="zh-CN" sz="1400" dirty="0"/>
          </a:p>
          <a:p>
            <a:pPr>
              <a:buFont typeface="+mj-lt"/>
              <a:buAutoNum type="arabicPeriod"/>
              <a:defRPr/>
            </a:pPr>
            <a:r>
              <a:rPr lang="en-US" altLang="zh-CN" sz="1400" dirty="0"/>
              <a:t>+028783     # longitude (degrees × 1000)  </a:t>
            </a:r>
            <a:endParaRPr lang="zh-CN" altLang="zh-CN" sz="1400" dirty="0"/>
          </a:p>
          <a:p>
            <a:pPr>
              <a:buFont typeface="+mj-lt"/>
              <a:buAutoNum type="arabicPeriod"/>
              <a:defRPr/>
            </a:pPr>
            <a:r>
              <a:rPr lang="en-US" altLang="zh-CN" sz="1400" dirty="0"/>
              <a:t>FM-12  </a:t>
            </a:r>
            <a:endParaRPr lang="zh-CN" altLang="zh-CN" sz="1400" dirty="0"/>
          </a:p>
          <a:p>
            <a:pPr>
              <a:buFont typeface="+mj-lt"/>
              <a:buAutoNum type="arabicPeriod"/>
              <a:defRPr/>
            </a:pPr>
            <a:r>
              <a:rPr lang="en-US" altLang="zh-CN" sz="1400" dirty="0"/>
              <a:t>+0171       # elevation (meters)  </a:t>
            </a:r>
            <a:endParaRPr lang="zh-CN" altLang="zh-CN" sz="1400" dirty="0"/>
          </a:p>
          <a:p>
            <a:pPr>
              <a:buFont typeface="+mj-lt"/>
              <a:buAutoNum type="arabicPeriod"/>
              <a:defRPr/>
            </a:pPr>
            <a:r>
              <a:rPr lang="en-US" altLang="zh-CN" sz="1400" dirty="0"/>
              <a:t>99999  </a:t>
            </a:r>
            <a:endParaRPr lang="zh-CN" altLang="zh-CN" sz="1400" dirty="0"/>
          </a:p>
          <a:p>
            <a:pPr>
              <a:buFont typeface="+mj-lt"/>
              <a:buAutoNum type="arabicPeriod"/>
              <a:defRPr/>
            </a:pPr>
            <a:r>
              <a:rPr lang="en-US" altLang="zh-CN" sz="1400" dirty="0"/>
              <a:t>V020  </a:t>
            </a:r>
            <a:endParaRPr lang="zh-CN" altLang="zh-CN" sz="1400" dirty="0"/>
          </a:p>
          <a:p>
            <a:pPr>
              <a:buFont typeface="+mj-lt"/>
              <a:buAutoNum type="arabicPeriod"/>
              <a:defRPr/>
            </a:pPr>
            <a:r>
              <a:rPr lang="en-US" altLang="zh-CN" sz="1400" dirty="0"/>
              <a:t>320         # wind direction (degrees)  </a:t>
            </a:r>
            <a:endParaRPr lang="zh-CN" altLang="zh-CN" sz="1400" dirty="0"/>
          </a:p>
          <a:p>
            <a:pPr>
              <a:buFont typeface="+mj-lt"/>
              <a:buAutoNum type="arabicPeriod"/>
              <a:defRPr/>
            </a:pPr>
            <a:r>
              <a:rPr lang="en-US" altLang="zh-CN" sz="1400" dirty="0"/>
              <a:t>1           # quality code  </a:t>
            </a:r>
            <a:endParaRPr lang="zh-CN" altLang="zh-CN" sz="1400" dirty="0"/>
          </a:p>
          <a:p>
            <a:pPr>
              <a:buFont typeface="+mj-lt"/>
              <a:buAutoNum type="arabicPeriod"/>
              <a:defRPr/>
            </a:pPr>
            <a:r>
              <a:rPr lang="en-US" altLang="zh-CN" sz="1400" dirty="0"/>
              <a:t>N  </a:t>
            </a:r>
          </a:p>
          <a:p>
            <a:pPr>
              <a:buFont typeface="+mj-lt"/>
              <a:buAutoNum type="arabicPeriod"/>
              <a:defRPr/>
            </a:pPr>
            <a:r>
              <a:rPr lang="en-US" altLang="zh-CN" sz="1400" dirty="0"/>
              <a:t>0072  </a:t>
            </a:r>
            <a:endParaRPr lang="zh-CN" altLang="zh-CN" sz="1400" dirty="0"/>
          </a:p>
          <a:p>
            <a:pPr>
              <a:buClr>
                <a:srgbClr val="A73737"/>
              </a:buClr>
              <a:buFont typeface="Wingdings" panose="05000000000000000000" pitchFamily="2" charset="2"/>
              <a:buNone/>
              <a:defRPr/>
            </a:pPr>
            <a:endParaRPr lang="en-US" altLang="zh-CN" dirty="0">
              <a:solidFill>
                <a:srgbClr val="000000"/>
              </a:solidFill>
            </a:endParaRPr>
          </a:p>
          <a:p>
            <a:pPr marL="457200" indent="-457200">
              <a:buFont typeface="Wingdings" panose="05000000000000000000" pitchFamily="2" charset="2"/>
              <a:buNone/>
              <a:defRPr/>
            </a:pPr>
            <a:endParaRPr lang="en-US" altLang="zh-CN" sz="2400" dirty="0"/>
          </a:p>
        </p:txBody>
      </p:sp>
      <p:sp>
        <p:nvSpPr>
          <p:cNvPr id="111620" name="内容占位符 11"/>
          <p:cNvSpPr>
            <a:spLocks noGrp="1"/>
          </p:cNvSpPr>
          <p:nvPr>
            <p:ph sz="half" idx="2"/>
          </p:nvPr>
        </p:nvSpPr>
        <p:spPr>
          <a:xfrm>
            <a:off x="4500563" y="1371600"/>
            <a:ext cx="4175125" cy="4876800"/>
          </a:xfrm>
        </p:spPr>
        <p:txBody>
          <a:bodyPr/>
          <a:lstStyle/>
          <a:p>
            <a:pPr>
              <a:buFont typeface="Arial" panose="020B0604020202020204" pitchFamily="34" charset="0"/>
              <a:buAutoNum type="arabicPeriod" startAt="17"/>
            </a:pPr>
            <a:r>
              <a:rPr lang="en-US" altLang="zh-CN" sz="1400"/>
              <a:t>1  </a:t>
            </a:r>
            <a:endParaRPr lang="zh-CN" altLang="zh-CN" sz="1400"/>
          </a:p>
          <a:p>
            <a:pPr>
              <a:buFont typeface="Arial" panose="020B0604020202020204" pitchFamily="34" charset="0"/>
              <a:buAutoNum type="arabicPeriod" startAt="17"/>
            </a:pPr>
            <a:r>
              <a:rPr lang="en-US" altLang="zh-CN" sz="1400"/>
              <a:t>00450       # sky ceiling height (meters)  </a:t>
            </a:r>
            <a:endParaRPr lang="zh-CN" altLang="zh-CN" sz="1400"/>
          </a:p>
          <a:p>
            <a:pPr>
              <a:buFont typeface="Arial" panose="020B0604020202020204" pitchFamily="34" charset="0"/>
              <a:buAutoNum type="arabicPeriod" startAt="17"/>
            </a:pPr>
            <a:r>
              <a:rPr lang="en-US" altLang="zh-CN" sz="1400"/>
              <a:t>1           # quality code  </a:t>
            </a:r>
            <a:endParaRPr lang="zh-CN" altLang="zh-CN" sz="1400"/>
          </a:p>
          <a:p>
            <a:pPr>
              <a:buFont typeface="Arial" panose="020B0604020202020204" pitchFamily="34" charset="0"/>
              <a:buAutoNum type="arabicPeriod" startAt="17"/>
            </a:pPr>
            <a:r>
              <a:rPr lang="en-US" altLang="zh-CN" sz="1400"/>
              <a:t>C  </a:t>
            </a:r>
            <a:endParaRPr lang="zh-CN" altLang="zh-CN" sz="1400"/>
          </a:p>
          <a:p>
            <a:pPr>
              <a:buFont typeface="Arial" panose="020B0604020202020204" pitchFamily="34" charset="0"/>
              <a:buAutoNum type="arabicPeriod" startAt="17"/>
            </a:pPr>
            <a:r>
              <a:rPr lang="en-US" altLang="zh-CN" sz="1400"/>
              <a:t>N  </a:t>
            </a:r>
            <a:endParaRPr lang="zh-CN" altLang="zh-CN" sz="1400"/>
          </a:p>
          <a:p>
            <a:pPr>
              <a:buFont typeface="Arial" panose="020B0604020202020204" pitchFamily="34" charset="0"/>
              <a:buAutoNum type="arabicPeriod" startAt="17"/>
            </a:pPr>
            <a:r>
              <a:rPr lang="en-US" altLang="zh-CN" sz="1400"/>
              <a:t>010000      # visibility distance (meters)  </a:t>
            </a:r>
            <a:endParaRPr lang="zh-CN" altLang="zh-CN" sz="1400"/>
          </a:p>
          <a:p>
            <a:pPr>
              <a:buFont typeface="Arial" panose="020B0604020202020204" pitchFamily="34" charset="0"/>
              <a:buAutoNum type="arabicPeriod" startAt="17"/>
            </a:pPr>
            <a:r>
              <a:rPr lang="en-US" altLang="zh-CN" sz="1400"/>
              <a:t>1           # quality code  </a:t>
            </a:r>
            <a:endParaRPr lang="zh-CN" altLang="zh-CN" sz="1400"/>
          </a:p>
          <a:p>
            <a:pPr>
              <a:buFont typeface="Arial" panose="020B0604020202020204" pitchFamily="34" charset="0"/>
              <a:buAutoNum type="arabicPeriod" startAt="17"/>
            </a:pPr>
            <a:r>
              <a:rPr lang="en-US" altLang="zh-CN" sz="1400"/>
              <a:t>N  </a:t>
            </a:r>
            <a:endParaRPr lang="zh-CN" altLang="zh-CN" sz="1400"/>
          </a:p>
          <a:p>
            <a:pPr>
              <a:buFont typeface="Arial" panose="020B0604020202020204" pitchFamily="34" charset="0"/>
              <a:buAutoNum type="arabicPeriod" startAt="17"/>
            </a:pPr>
            <a:r>
              <a:rPr lang="en-US" altLang="zh-CN" sz="1400"/>
              <a:t>9  </a:t>
            </a:r>
            <a:endParaRPr lang="zh-CN" altLang="zh-CN" sz="1400"/>
          </a:p>
          <a:p>
            <a:pPr>
              <a:buFont typeface="Arial" panose="020B0604020202020204" pitchFamily="34" charset="0"/>
              <a:buAutoNum type="arabicPeriod" startAt="17"/>
            </a:pPr>
            <a:r>
              <a:rPr lang="en-US" altLang="zh-CN" sz="1400"/>
              <a:t>-0128       # </a:t>
            </a:r>
            <a:r>
              <a:rPr lang="en-US" altLang="zh-CN" sz="1400" b="1"/>
              <a:t>air temperature (degrees Celsius × 10)  </a:t>
            </a:r>
            <a:endParaRPr lang="zh-CN" altLang="zh-CN" sz="1400" b="1"/>
          </a:p>
          <a:p>
            <a:pPr>
              <a:buFont typeface="Arial" panose="020B0604020202020204" pitchFamily="34" charset="0"/>
              <a:buAutoNum type="arabicPeriod" startAt="17"/>
            </a:pPr>
            <a:r>
              <a:rPr lang="en-US" altLang="zh-CN" sz="1400"/>
              <a:t>1           # quality code  </a:t>
            </a:r>
            <a:endParaRPr lang="zh-CN" altLang="zh-CN" sz="1400"/>
          </a:p>
          <a:p>
            <a:pPr>
              <a:buFont typeface="Arial" panose="020B0604020202020204" pitchFamily="34" charset="0"/>
              <a:buAutoNum type="arabicPeriod" startAt="17"/>
            </a:pPr>
            <a:r>
              <a:rPr lang="en-US" altLang="zh-CN" sz="1400"/>
              <a:t>-0139       # dew point temperature (degrees Celsius × 10)  </a:t>
            </a:r>
            <a:endParaRPr lang="zh-CN" altLang="zh-CN" sz="1400"/>
          </a:p>
          <a:p>
            <a:pPr>
              <a:buFont typeface="Arial" panose="020B0604020202020204" pitchFamily="34" charset="0"/>
              <a:buAutoNum type="arabicPeriod" startAt="17"/>
            </a:pPr>
            <a:r>
              <a:rPr lang="en-US" altLang="zh-CN" sz="1400"/>
              <a:t>1           # quality code  </a:t>
            </a:r>
            <a:endParaRPr lang="zh-CN" altLang="zh-CN" sz="1400"/>
          </a:p>
          <a:p>
            <a:pPr>
              <a:buFont typeface="Arial" panose="020B0604020202020204" pitchFamily="34" charset="0"/>
              <a:buAutoNum type="arabicPeriod" startAt="17"/>
            </a:pPr>
            <a:r>
              <a:rPr lang="en-US" altLang="zh-CN" sz="1400"/>
              <a:t>10268       # atmospheric pressure (hectopascals × 10)  </a:t>
            </a:r>
            <a:endParaRPr lang="zh-CN" altLang="zh-CN" sz="1400"/>
          </a:p>
          <a:p>
            <a:pPr>
              <a:buFont typeface="Arial" panose="020B0604020202020204" pitchFamily="34" charset="0"/>
              <a:buAutoNum type="arabicPeriod" startAt="17"/>
            </a:pPr>
            <a:r>
              <a:rPr lang="en-US" altLang="zh-CN" sz="1400"/>
              <a:t>1           # quality code </a:t>
            </a:r>
            <a:endParaRPr lang="zh-CN" altLang="zh-CN" sz="1400"/>
          </a:p>
          <a:p>
            <a:endParaRPr lang="zh-CN" altLang="en-US" sz="1400"/>
          </a:p>
        </p:txBody>
      </p:sp>
      <p:sp>
        <p:nvSpPr>
          <p:cNvPr id="4" name="日期占位符 3"/>
          <p:cNvSpPr>
            <a:spLocks noGrp="1"/>
          </p:cNvSpPr>
          <p:nvPr>
            <p:ph type="dt" sz="quarter" idx="10"/>
          </p:nvPr>
        </p:nvSpPr>
        <p:spPr/>
        <p:txBody>
          <a:bodyPr/>
          <a:lstStyle/>
          <a:p>
            <a:pPr>
              <a:defRPr/>
            </a:pPr>
            <a:fld id="{6016008E-B822-4E56-9781-415381F4395F}" type="datetime3">
              <a:rPr lang="zh-CN" altLang="en-US"/>
              <a:pPr>
                <a:defRPr/>
              </a:pPr>
              <a:t>2021年12月8日星期三</a:t>
            </a:fld>
            <a:endParaRPr lang="en-US" altLang="zh-CN" dirty="0"/>
          </a:p>
        </p:txBody>
      </p:sp>
      <p:sp>
        <p:nvSpPr>
          <p:cNvPr id="111622"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2C3B095D-5B52-41E6-A0A5-EE96A5023FB1}" type="slidenum">
              <a:rPr lang="zh-CN" altLang="en-US" sz="2400" smtClean="0">
                <a:solidFill>
                  <a:schemeClr val="accent2"/>
                </a:solidFill>
                <a:latin typeface="Times New Roman" panose="02020603050405020304" pitchFamily="18" charset="0"/>
              </a:rPr>
              <a:pPr>
                <a:spcBef>
                  <a:spcPct val="0"/>
                </a:spcBef>
                <a:buClrTx/>
                <a:buSzTx/>
                <a:buFontTx/>
                <a:buNone/>
              </a:pPr>
              <a:t>125</a:t>
            </a:fld>
            <a:endParaRPr lang="en-US" altLang="zh-CN" sz="2400">
              <a:solidFill>
                <a:schemeClr val="accent2"/>
              </a:solidFill>
              <a:latin typeface="Times New Roman" panose="02020603050405020304" pitchFamily="18" charset="0"/>
            </a:endParaRPr>
          </a:p>
        </p:txBody>
      </p:sp>
      <p:sp>
        <p:nvSpPr>
          <p:cNvPr id="6" name="页脚占位符 5"/>
          <p:cNvSpPr>
            <a:spLocks noGrp="1"/>
          </p:cNvSpPr>
          <p:nvPr>
            <p:ph type="ftr" sz="quarter" idx="12"/>
          </p:nvPr>
        </p:nvSpPr>
        <p:spPr>
          <a:xfrm>
            <a:off x="3203575" y="6453188"/>
            <a:ext cx="4248150" cy="328612"/>
          </a:xfrm>
        </p:spPr>
        <p:txBody>
          <a:bodyPr/>
          <a:lstStyle/>
          <a:p>
            <a:pPr>
              <a:defRPr/>
            </a:pPr>
            <a:r>
              <a:rPr lang="zh-CN" altLang="en-US" dirty="0">
                <a:latin typeface="+mn-ea"/>
              </a:rPr>
              <a:t>大规模</a:t>
            </a:r>
            <a:endParaRPr lang="zh-CN" altLang="zh-CN"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a:xfrm>
            <a:off x="685800" y="6453188"/>
            <a:ext cx="2230438" cy="328612"/>
          </a:xfrm>
        </p:spPr>
        <p:txBody>
          <a:bodyPr/>
          <a:lstStyle/>
          <a:p>
            <a:pPr>
              <a:defRPr/>
            </a:pPr>
            <a:fld id="{6016008E-B822-4E56-9781-415381F4395F}" type="datetime3">
              <a:rPr lang="zh-CN" altLang="en-US"/>
              <a:pPr>
                <a:defRPr/>
              </a:pPr>
              <a:t>2021年12月8日星期三</a:t>
            </a:fld>
            <a:endParaRPr lang="en-US" altLang="zh-CN" dirty="0"/>
          </a:p>
        </p:txBody>
      </p:sp>
      <p:sp>
        <p:nvSpPr>
          <p:cNvPr id="112643"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B8BC5E7B-549F-479C-9BDA-02D5234F3637}" type="slidenum">
              <a:rPr lang="zh-CN" altLang="en-US" sz="2400" smtClean="0">
                <a:solidFill>
                  <a:schemeClr val="accent2"/>
                </a:solidFill>
                <a:latin typeface="Times New Roman" panose="02020603050405020304" pitchFamily="18" charset="0"/>
              </a:rPr>
              <a:pPr>
                <a:spcBef>
                  <a:spcPct val="0"/>
                </a:spcBef>
                <a:buClrTx/>
                <a:buSzTx/>
                <a:buFontTx/>
                <a:buNone/>
              </a:pPr>
              <a:t>126</a:t>
            </a:fld>
            <a:endParaRPr lang="en-US" altLang="zh-CN" sz="2400">
              <a:solidFill>
                <a:schemeClr val="accent2"/>
              </a:solidFill>
              <a:latin typeface="Times New Roman" panose="02020603050405020304" pitchFamily="18" charset="0"/>
            </a:endParaRPr>
          </a:p>
        </p:txBody>
      </p:sp>
      <p:sp>
        <p:nvSpPr>
          <p:cNvPr id="6" name="页脚占位符 5"/>
          <p:cNvSpPr>
            <a:spLocks noGrp="1"/>
          </p:cNvSpPr>
          <p:nvPr>
            <p:ph type="ftr" sz="quarter" idx="12"/>
          </p:nvPr>
        </p:nvSpPr>
        <p:spPr>
          <a:xfrm>
            <a:off x="3132138" y="6453188"/>
            <a:ext cx="4248150" cy="328612"/>
          </a:xfrm>
        </p:spPr>
        <p:txBody>
          <a:bodyPr/>
          <a:lstStyle/>
          <a:p>
            <a:pPr>
              <a:defRPr/>
            </a:pPr>
            <a:r>
              <a:rPr lang="zh-CN" altLang="en-US" dirty="0">
                <a:latin typeface="+mn-ea"/>
              </a:rPr>
              <a:t>大规模</a:t>
            </a:r>
            <a:endParaRPr lang="zh-CN" altLang="zh-CN" dirty="0"/>
          </a:p>
        </p:txBody>
      </p:sp>
      <p:sp>
        <p:nvSpPr>
          <p:cNvPr id="6149" name="Rectangle 2"/>
          <p:cNvSpPr>
            <a:spLocks noGrp="1" noChangeArrowheads="1"/>
          </p:cNvSpPr>
          <p:nvPr>
            <p:ph type="title"/>
          </p:nvPr>
        </p:nvSpPr>
        <p:spPr/>
        <p:txBody>
          <a:bodyPr/>
          <a:lstStyle/>
          <a:p>
            <a:pPr eaLnBrk="1" hangingPunct="1">
              <a:defRPr/>
            </a:pPr>
            <a:r>
              <a:rPr lang="zh-CN" altLang="en-US" sz="3200" b="0" dirty="0">
                <a:latin typeface="+mj-ea"/>
              </a:rPr>
              <a:t>使用</a:t>
            </a:r>
            <a:r>
              <a:rPr lang="en-US" altLang="zh-CN" sz="3200" b="0" dirty="0" err="1">
                <a:latin typeface="+mj-ea"/>
              </a:rPr>
              <a:t>MapReduce</a:t>
            </a:r>
            <a:r>
              <a:rPr lang="zh-CN" altLang="en-US" sz="3200" b="0" dirty="0">
                <a:latin typeface="+mj-ea"/>
              </a:rPr>
              <a:t>进行数据分析的例子</a:t>
            </a:r>
            <a:endParaRPr lang="zh-CN" altLang="zh-CN" sz="3200" dirty="0">
              <a:latin typeface="+mn-ea"/>
              <a:ea typeface="+mn-ea"/>
            </a:endParaRPr>
          </a:p>
        </p:txBody>
      </p:sp>
      <p:sp>
        <p:nvSpPr>
          <p:cNvPr id="6150" name="Rectangle 3"/>
          <p:cNvSpPr>
            <a:spLocks noGrp="1" noChangeArrowheads="1"/>
          </p:cNvSpPr>
          <p:nvPr>
            <p:ph type="body" idx="1"/>
          </p:nvPr>
        </p:nvSpPr>
        <p:spPr>
          <a:xfrm>
            <a:off x="323850" y="1484313"/>
            <a:ext cx="8382000" cy="4724400"/>
          </a:xfrm>
        </p:spPr>
        <p:txBody>
          <a:bodyPr/>
          <a:lstStyle/>
          <a:p>
            <a:pPr>
              <a:lnSpc>
                <a:spcPct val="150000"/>
              </a:lnSpc>
              <a:defRPr/>
            </a:pPr>
            <a:r>
              <a:rPr lang="zh-CN" altLang="en-US" sz="2400" dirty="0"/>
              <a:t>以下面这几行输入数据为例说明</a:t>
            </a:r>
            <a:r>
              <a:rPr lang="en-US" altLang="zh-CN" sz="2400" dirty="0" err="1"/>
              <a:t>MapReduce</a:t>
            </a:r>
            <a:r>
              <a:rPr lang="zh-CN" altLang="en-US" sz="2400" dirty="0"/>
              <a:t>的工作方式 </a:t>
            </a:r>
            <a:r>
              <a:rPr lang="en-US" altLang="zh-CN" sz="2400" dirty="0"/>
              <a:t>(</a:t>
            </a:r>
            <a:r>
              <a:rPr lang="zh-CN" altLang="en-US" sz="2400" dirty="0"/>
              <a:t>一些未使用的列已被去除，用省略号表示</a:t>
            </a:r>
            <a:r>
              <a:rPr lang="en-US" altLang="zh-CN" sz="2400" dirty="0"/>
              <a:t>)</a:t>
            </a:r>
            <a:r>
              <a:rPr lang="zh-CN" altLang="en-US" sz="2400" dirty="0"/>
              <a:t>，这些是原始的数据记录，在每一条数据记录中，需要提取的年份和气温的数据（粗体部分）</a:t>
            </a:r>
            <a:endParaRPr lang="en-US" altLang="zh-CN" sz="2400" dirty="0"/>
          </a:p>
          <a:p>
            <a:pPr marL="457200" indent="-457200">
              <a:buFont typeface="+mj-lt"/>
              <a:buAutoNum type="arabicPeriod"/>
              <a:defRPr/>
            </a:pPr>
            <a:r>
              <a:rPr lang="en-US" altLang="zh-CN" sz="1800" dirty="0"/>
              <a:t>006701199099999</a:t>
            </a:r>
            <a:r>
              <a:rPr lang="en-US" altLang="zh-CN" sz="1800" b="1" dirty="0"/>
              <a:t>1950</a:t>
            </a:r>
            <a:r>
              <a:rPr lang="en-US" altLang="zh-CN" sz="1800" dirty="0"/>
              <a:t>051507004...9999999N9</a:t>
            </a:r>
            <a:r>
              <a:rPr lang="en-US" altLang="zh-CN" sz="1800" b="1" dirty="0"/>
              <a:t>+0000</a:t>
            </a:r>
            <a:r>
              <a:rPr lang="en-US" altLang="zh-CN" sz="1800" dirty="0"/>
              <a:t>1+99999999999...  </a:t>
            </a:r>
            <a:endParaRPr lang="zh-CN" altLang="zh-CN" sz="1800" dirty="0"/>
          </a:p>
          <a:p>
            <a:pPr marL="457200" indent="-457200">
              <a:buFont typeface="+mj-lt"/>
              <a:buAutoNum type="arabicPeriod"/>
              <a:defRPr/>
            </a:pPr>
            <a:r>
              <a:rPr lang="en-US" altLang="zh-CN" sz="1800" dirty="0"/>
              <a:t>004301199099999</a:t>
            </a:r>
            <a:r>
              <a:rPr lang="en-US" altLang="zh-CN" sz="1800" b="1" dirty="0"/>
              <a:t>1950</a:t>
            </a:r>
            <a:r>
              <a:rPr lang="en-US" altLang="zh-CN" sz="1800" dirty="0"/>
              <a:t>051512004...9999999N9</a:t>
            </a:r>
            <a:r>
              <a:rPr lang="en-US" altLang="zh-CN" sz="1800" b="1" dirty="0"/>
              <a:t>+0022</a:t>
            </a:r>
            <a:r>
              <a:rPr lang="en-US" altLang="zh-CN" sz="1800" dirty="0"/>
              <a:t>1+99999999999...  </a:t>
            </a:r>
            <a:endParaRPr lang="zh-CN" altLang="zh-CN" sz="1800" dirty="0"/>
          </a:p>
          <a:p>
            <a:pPr marL="457200" indent="-457200">
              <a:buFont typeface="+mj-lt"/>
              <a:buAutoNum type="arabicPeriod"/>
              <a:defRPr/>
            </a:pPr>
            <a:r>
              <a:rPr lang="en-US" altLang="zh-CN" sz="1800" dirty="0"/>
              <a:t>004301199099999</a:t>
            </a:r>
            <a:r>
              <a:rPr lang="en-US" altLang="zh-CN" sz="1800" b="1" dirty="0"/>
              <a:t>1950</a:t>
            </a:r>
            <a:r>
              <a:rPr lang="en-US" altLang="zh-CN" sz="1800" dirty="0"/>
              <a:t>051518004...9999999N9</a:t>
            </a:r>
            <a:r>
              <a:rPr lang="en-US" altLang="zh-CN" sz="1800" b="1" dirty="0"/>
              <a:t>-0011</a:t>
            </a:r>
            <a:r>
              <a:rPr lang="en-US" altLang="zh-CN" sz="1800" dirty="0"/>
              <a:t>1+99999999999...  </a:t>
            </a:r>
            <a:endParaRPr lang="zh-CN" altLang="zh-CN" sz="1800" dirty="0"/>
          </a:p>
          <a:p>
            <a:pPr marL="457200" indent="-457200">
              <a:buFont typeface="+mj-lt"/>
              <a:buAutoNum type="arabicPeriod"/>
              <a:defRPr/>
            </a:pPr>
            <a:r>
              <a:rPr lang="en-US" altLang="zh-CN" sz="1800" dirty="0"/>
              <a:t>004301265099999</a:t>
            </a:r>
            <a:r>
              <a:rPr lang="en-US" altLang="zh-CN" sz="1800" b="1" dirty="0"/>
              <a:t>1949</a:t>
            </a:r>
            <a:r>
              <a:rPr lang="en-US" altLang="zh-CN" sz="1800" dirty="0"/>
              <a:t>032412004...0500001N9</a:t>
            </a:r>
            <a:r>
              <a:rPr lang="en-US" altLang="zh-CN" sz="1800" b="1" dirty="0"/>
              <a:t>+0111</a:t>
            </a:r>
            <a:r>
              <a:rPr lang="en-US" altLang="zh-CN" sz="1800" dirty="0"/>
              <a:t>1+99999999999...  </a:t>
            </a:r>
            <a:endParaRPr lang="zh-CN" altLang="zh-CN" sz="1800" dirty="0"/>
          </a:p>
          <a:p>
            <a:pPr marL="457200" indent="-457200">
              <a:buFont typeface="+mj-lt"/>
              <a:buAutoNum type="arabicPeriod"/>
              <a:defRPr/>
            </a:pPr>
            <a:r>
              <a:rPr lang="en-US" altLang="zh-CN" sz="1800" dirty="0"/>
              <a:t>004301265099999</a:t>
            </a:r>
            <a:r>
              <a:rPr lang="en-US" altLang="zh-CN" sz="1800" b="1" dirty="0"/>
              <a:t>1949</a:t>
            </a:r>
            <a:r>
              <a:rPr lang="en-US" altLang="zh-CN" sz="1800" dirty="0"/>
              <a:t>032418004...0500001N9</a:t>
            </a:r>
            <a:r>
              <a:rPr lang="en-US" altLang="zh-CN" sz="1800" b="1" dirty="0"/>
              <a:t>+0078</a:t>
            </a:r>
            <a:r>
              <a:rPr lang="en-US" altLang="zh-CN" sz="1800" dirty="0"/>
              <a:t>1+99999999999... </a:t>
            </a:r>
            <a:endParaRPr lang="zh-CN" altLang="zh-CN" sz="1800"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a:xfrm>
            <a:off x="685800" y="6453188"/>
            <a:ext cx="2230438" cy="328612"/>
          </a:xfrm>
        </p:spPr>
        <p:txBody>
          <a:bodyPr/>
          <a:lstStyle/>
          <a:p>
            <a:pPr>
              <a:defRPr/>
            </a:pPr>
            <a:fld id="{6016008E-B822-4E56-9781-415381F4395F}" type="datetime3">
              <a:rPr lang="zh-CN" altLang="en-US"/>
              <a:pPr>
                <a:defRPr/>
              </a:pPr>
              <a:t>2021年12月8日星期三</a:t>
            </a:fld>
            <a:endParaRPr lang="en-US" altLang="zh-CN" dirty="0"/>
          </a:p>
        </p:txBody>
      </p:sp>
      <p:sp>
        <p:nvSpPr>
          <p:cNvPr id="113667"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509E6434-61CD-41C4-B5FD-7B1909E963D8}" type="slidenum">
              <a:rPr lang="zh-CN" altLang="en-US" sz="2400" smtClean="0">
                <a:solidFill>
                  <a:schemeClr val="accent2"/>
                </a:solidFill>
                <a:latin typeface="Times New Roman" panose="02020603050405020304" pitchFamily="18" charset="0"/>
              </a:rPr>
              <a:pPr>
                <a:spcBef>
                  <a:spcPct val="0"/>
                </a:spcBef>
                <a:buClrTx/>
                <a:buSzTx/>
                <a:buFontTx/>
                <a:buNone/>
              </a:pPr>
              <a:t>127</a:t>
            </a:fld>
            <a:endParaRPr lang="en-US" altLang="zh-CN" sz="2400">
              <a:solidFill>
                <a:schemeClr val="accent2"/>
              </a:solidFill>
              <a:latin typeface="Times New Roman" panose="02020603050405020304" pitchFamily="18" charset="0"/>
            </a:endParaRPr>
          </a:p>
        </p:txBody>
      </p:sp>
      <p:sp>
        <p:nvSpPr>
          <p:cNvPr id="113668" name="页脚占位符 5"/>
          <p:cNvSpPr>
            <a:spLocks noGrp="1"/>
          </p:cNvSpPr>
          <p:nvPr>
            <p:ph type="ftr" sz="quarter" idx="12"/>
          </p:nvPr>
        </p:nvSpPr>
        <p:spPr bwMode="auto">
          <a:xfrm>
            <a:off x="3132138" y="6524625"/>
            <a:ext cx="4248150" cy="257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endParaRPr lang="zh-CN" altLang="zh-CN" sz="2400">
              <a:solidFill>
                <a:schemeClr val="tx1"/>
              </a:solidFill>
              <a:latin typeface="Times New Roman" panose="02020603050405020304" pitchFamily="18" charset="0"/>
              <a:ea typeface="宋体" panose="02010600030101010101" pitchFamily="2" charset="-122"/>
            </a:endParaRPr>
          </a:p>
        </p:txBody>
      </p:sp>
      <p:sp>
        <p:nvSpPr>
          <p:cNvPr id="6149" name="Rectangle 2"/>
          <p:cNvSpPr>
            <a:spLocks noGrp="1" noChangeArrowheads="1"/>
          </p:cNvSpPr>
          <p:nvPr>
            <p:ph type="title"/>
          </p:nvPr>
        </p:nvSpPr>
        <p:spPr/>
        <p:txBody>
          <a:bodyPr/>
          <a:lstStyle/>
          <a:p>
            <a:pPr eaLnBrk="1" hangingPunct="1">
              <a:defRPr/>
            </a:pPr>
            <a:r>
              <a:rPr lang="zh-CN" altLang="en-US" sz="3200" b="0" dirty="0">
                <a:latin typeface="+mj-ea"/>
              </a:rPr>
              <a:t>使用</a:t>
            </a:r>
            <a:r>
              <a:rPr lang="en-US" altLang="zh-CN" sz="3200" b="0" dirty="0" err="1">
                <a:latin typeface="+mj-ea"/>
              </a:rPr>
              <a:t>MapReduce</a:t>
            </a:r>
            <a:r>
              <a:rPr lang="zh-CN" altLang="en-US" sz="3200" b="0" dirty="0">
                <a:latin typeface="+mj-ea"/>
              </a:rPr>
              <a:t>进行数据分析的例子</a:t>
            </a:r>
            <a:endParaRPr lang="zh-CN" altLang="zh-CN" sz="3200" dirty="0">
              <a:latin typeface="+mn-ea"/>
              <a:ea typeface="+mn-ea"/>
            </a:endParaRPr>
          </a:p>
        </p:txBody>
      </p:sp>
      <p:sp>
        <p:nvSpPr>
          <p:cNvPr id="6150" name="Rectangle 3"/>
          <p:cNvSpPr>
            <a:spLocks noGrp="1" noChangeArrowheads="1"/>
          </p:cNvSpPr>
          <p:nvPr>
            <p:ph type="body" idx="1"/>
          </p:nvPr>
        </p:nvSpPr>
        <p:spPr>
          <a:xfrm>
            <a:off x="323850" y="1484313"/>
            <a:ext cx="8382000" cy="4724400"/>
          </a:xfrm>
        </p:spPr>
        <p:txBody>
          <a:bodyPr/>
          <a:lstStyle/>
          <a:p>
            <a:pPr>
              <a:defRPr/>
            </a:pPr>
            <a:r>
              <a:rPr lang="en-US" altLang="zh-CN" sz="2800" dirty="0"/>
              <a:t>map</a:t>
            </a:r>
            <a:r>
              <a:rPr lang="zh-CN" altLang="en-US" sz="2800" dirty="0"/>
              <a:t>的输入为这些键</a:t>
            </a:r>
            <a:r>
              <a:rPr lang="en-US" altLang="zh-CN" sz="2800" dirty="0"/>
              <a:t>/</a:t>
            </a:r>
            <a:r>
              <a:rPr lang="zh-CN" altLang="en-US" sz="2800" dirty="0"/>
              <a:t>值对</a:t>
            </a:r>
          </a:p>
          <a:p>
            <a:pPr marL="457200" indent="-457200">
              <a:buFont typeface="+mj-lt"/>
              <a:buAutoNum type="arabicPeriod"/>
              <a:defRPr/>
            </a:pPr>
            <a:r>
              <a:rPr lang="en-US" altLang="zh-CN" sz="1600" dirty="0"/>
              <a:t>(0,     0067011990999991950051507004...9999999N9+00001+99999999999...)  </a:t>
            </a:r>
          </a:p>
          <a:p>
            <a:pPr marL="457200" indent="-457200">
              <a:buFont typeface="+mj-lt"/>
              <a:buAutoNum type="arabicPeriod"/>
              <a:defRPr/>
            </a:pPr>
            <a:r>
              <a:rPr lang="en-US" altLang="zh-CN" sz="1600" dirty="0"/>
              <a:t>(106, 0043011990999991950051512004...9999999N9+00221+99999999999...)  </a:t>
            </a:r>
          </a:p>
          <a:p>
            <a:pPr marL="457200" indent="-457200">
              <a:buFont typeface="+mj-lt"/>
              <a:buAutoNum type="arabicPeriod"/>
              <a:defRPr/>
            </a:pPr>
            <a:r>
              <a:rPr lang="en-US" altLang="zh-CN" sz="1600" dirty="0"/>
              <a:t>(212, 0043011990999991950051518004...9999999N9-00111+99999999999...)  </a:t>
            </a:r>
          </a:p>
          <a:p>
            <a:pPr marL="457200" indent="-457200">
              <a:buFont typeface="+mj-lt"/>
              <a:buAutoNum type="arabicPeriod"/>
              <a:defRPr/>
            </a:pPr>
            <a:r>
              <a:rPr lang="en-US" altLang="zh-CN" sz="1600" dirty="0"/>
              <a:t>(318, 0043012650999991949032412004...0500001N9+01111+99999999999...)  </a:t>
            </a:r>
          </a:p>
          <a:p>
            <a:pPr marL="457200" indent="-457200">
              <a:buFont typeface="+mj-lt"/>
              <a:buAutoNum type="arabicPeriod"/>
              <a:defRPr/>
            </a:pPr>
            <a:r>
              <a:rPr lang="en-US" altLang="zh-CN" sz="1600" dirty="0"/>
              <a:t>(424, 0043012650999991949032418004...0500001N9+00781+99999999999...) </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a:xfrm>
            <a:off x="685800" y="6453188"/>
            <a:ext cx="2230438" cy="328612"/>
          </a:xfrm>
        </p:spPr>
        <p:txBody>
          <a:bodyPr/>
          <a:lstStyle/>
          <a:p>
            <a:pPr>
              <a:defRPr/>
            </a:pPr>
            <a:fld id="{6016008E-B822-4E56-9781-415381F4395F}" type="datetime3">
              <a:rPr lang="zh-CN" altLang="en-US"/>
              <a:pPr>
                <a:defRPr/>
              </a:pPr>
              <a:t>2021年12月8日星期三</a:t>
            </a:fld>
            <a:endParaRPr lang="en-US" altLang="zh-CN" dirty="0"/>
          </a:p>
        </p:txBody>
      </p:sp>
      <p:sp>
        <p:nvSpPr>
          <p:cNvPr id="114691"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72E0B8CB-4E08-4A67-ABB3-0E7F76E6AB7F}" type="slidenum">
              <a:rPr lang="zh-CN" altLang="en-US" sz="2400" smtClean="0">
                <a:solidFill>
                  <a:schemeClr val="accent2"/>
                </a:solidFill>
                <a:latin typeface="Times New Roman" panose="02020603050405020304" pitchFamily="18" charset="0"/>
              </a:rPr>
              <a:pPr>
                <a:spcBef>
                  <a:spcPct val="0"/>
                </a:spcBef>
                <a:buClrTx/>
                <a:buSzTx/>
                <a:buFontTx/>
                <a:buNone/>
              </a:pPr>
              <a:t>128</a:t>
            </a:fld>
            <a:endParaRPr lang="en-US" altLang="zh-CN" sz="2400">
              <a:solidFill>
                <a:schemeClr val="accent2"/>
              </a:solidFill>
              <a:latin typeface="Times New Roman" panose="02020603050405020304" pitchFamily="18" charset="0"/>
            </a:endParaRPr>
          </a:p>
        </p:txBody>
      </p:sp>
      <p:sp>
        <p:nvSpPr>
          <p:cNvPr id="114692" name="页脚占位符 5"/>
          <p:cNvSpPr>
            <a:spLocks noGrp="1"/>
          </p:cNvSpPr>
          <p:nvPr>
            <p:ph type="ftr" sz="quarter" idx="12"/>
          </p:nvPr>
        </p:nvSpPr>
        <p:spPr bwMode="auto">
          <a:xfrm>
            <a:off x="3132138" y="6453188"/>
            <a:ext cx="4248150" cy="3286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endParaRPr lang="zh-CN" altLang="zh-CN" sz="2400">
              <a:solidFill>
                <a:schemeClr val="tx1"/>
              </a:solidFill>
              <a:latin typeface="Times New Roman" panose="02020603050405020304" pitchFamily="18" charset="0"/>
              <a:ea typeface="宋体" panose="02010600030101010101" pitchFamily="2" charset="-122"/>
            </a:endParaRPr>
          </a:p>
        </p:txBody>
      </p:sp>
      <p:sp>
        <p:nvSpPr>
          <p:cNvPr id="6149" name="Rectangle 2"/>
          <p:cNvSpPr>
            <a:spLocks noGrp="1" noChangeArrowheads="1"/>
          </p:cNvSpPr>
          <p:nvPr>
            <p:ph type="title"/>
          </p:nvPr>
        </p:nvSpPr>
        <p:spPr/>
        <p:txBody>
          <a:bodyPr/>
          <a:lstStyle/>
          <a:p>
            <a:pPr eaLnBrk="1" hangingPunct="1">
              <a:defRPr/>
            </a:pPr>
            <a:r>
              <a:rPr lang="zh-CN" altLang="en-US" sz="3200" b="0" dirty="0">
                <a:latin typeface="+mj-ea"/>
              </a:rPr>
              <a:t>使用</a:t>
            </a:r>
            <a:r>
              <a:rPr lang="en-US" altLang="zh-CN" sz="3200" b="0" dirty="0" err="1">
                <a:latin typeface="+mj-ea"/>
              </a:rPr>
              <a:t>MapReduce</a:t>
            </a:r>
            <a:r>
              <a:rPr lang="zh-CN" altLang="en-US" sz="3200" b="0" dirty="0">
                <a:latin typeface="+mj-ea"/>
              </a:rPr>
              <a:t>进行数据分析的例子</a:t>
            </a:r>
            <a:endParaRPr lang="zh-CN" altLang="zh-CN" sz="3200" dirty="0">
              <a:latin typeface="+mn-ea"/>
              <a:ea typeface="+mn-ea"/>
            </a:endParaRPr>
          </a:p>
        </p:txBody>
      </p:sp>
      <p:sp>
        <p:nvSpPr>
          <p:cNvPr id="114694" name="Rectangle 3"/>
          <p:cNvSpPr>
            <a:spLocks noGrp="1" noChangeArrowheads="1"/>
          </p:cNvSpPr>
          <p:nvPr>
            <p:ph type="body" idx="1"/>
          </p:nvPr>
        </p:nvSpPr>
        <p:spPr>
          <a:xfrm>
            <a:off x="323850" y="1484313"/>
            <a:ext cx="8382000" cy="4724400"/>
          </a:xfrm>
        </p:spPr>
        <p:txBody>
          <a:bodyPr/>
          <a:lstStyle/>
          <a:p>
            <a:pPr algn="just">
              <a:lnSpc>
                <a:spcPct val="150000"/>
              </a:lnSpc>
            </a:pPr>
            <a:r>
              <a:rPr lang="zh-CN" altLang="en-US" sz="2400" dirty="0"/>
              <a:t>在本例中，</a:t>
            </a:r>
            <a:r>
              <a:rPr lang="en-US" altLang="zh-CN" sz="2400" dirty="0"/>
              <a:t>map</a:t>
            </a:r>
            <a:r>
              <a:rPr lang="zh-CN" altLang="en-US" sz="2400" dirty="0"/>
              <a:t>函数所做的工作只是进行数据的准备，用来找出年份和气温的数据，通过这种方式来建立数据，使得</a:t>
            </a:r>
            <a:r>
              <a:rPr lang="en-US" altLang="zh-CN" sz="2400" dirty="0"/>
              <a:t>reducer</a:t>
            </a:r>
            <a:r>
              <a:rPr lang="zh-CN" altLang="en-US" sz="2400" dirty="0"/>
              <a:t>函数能在此基础上进行工作：找出每年的最高气温</a:t>
            </a:r>
            <a:endParaRPr lang="en-US" altLang="zh-CN" sz="2400" dirty="0"/>
          </a:p>
          <a:p>
            <a:pPr algn="just">
              <a:lnSpc>
                <a:spcPct val="150000"/>
              </a:lnSpc>
            </a:pPr>
            <a:r>
              <a:rPr lang="zh-CN" altLang="en-US" sz="2400" dirty="0"/>
              <a:t>在本例中，</a:t>
            </a:r>
            <a:r>
              <a:rPr lang="en-US" altLang="zh-CN" sz="2400" dirty="0"/>
              <a:t>map</a:t>
            </a:r>
            <a:r>
              <a:rPr lang="zh-CN" altLang="en-US" sz="2400" dirty="0"/>
              <a:t>函数通过对数据的检查，筛选掉缺失的、不可靠的或错误的气温数据</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a:xfrm>
            <a:off x="685800" y="6453188"/>
            <a:ext cx="2230438" cy="328612"/>
          </a:xfrm>
        </p:spPr>
        <p:txBody>
          <a:bodyPr/>
          <a:lstStyle/>
          <a:p>
            <a:pPr>
              <a:defRPr/>
            </a:pPr>
            <a:fld id="{6016008E-B822-4E56-9781-415381F4395F}" type="datetime3">
              <a:rPr lang="zh-CN" altLang="en-US"/>
              <a:pPr>
                <a:defRPr/>
              </a:pPr>
              <a:t>2021年12月8日星期三</a:t>
            </a:fld>
            <a:endParaRPr lang="en-US" altLang="zh-CN" dirty="0"/>
          </a:p>
        </p:txBody>
      </p:sp>
      <p:sp>
        <p:nvSpPr>
          <p:cNvPr id="115715"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A400E08D-0BF8-496B-97F3-CD7987B6D6B3}" type="slidenum">
              <a:rPr lang="zh-CN" altLang="en-US" sz="2400" smtClean="0">
                <a:solidFill>
                  <a:schemeClr val="accent2"/>
                </a:solidFill>
                <a:latin typeface="Times New Roman" panose="02020603050405020304" pitchFamily="18" charset="0"/>
              </a:rPr>
              <a:pPr>
                <a:spcBef>
                  <a:spcPct val="0"/>
                </a:spcBef>
                <a:buClrTx/>
                <a:buSzTx/>
                <a:buFontTx/>
                <a:buNone/>
              </a:pPr>
              <a:t>129</a:t>
            </a:fld>
            <a:endParaRPr lang="en-US" altLang="zh-CN" sz="2400">
              <a:solidFill>
                <a:schemeClr val="accent2"/>
              </a:solidFill>
              <a:latin typeface="Times New Roman" panose="02020603050405020304" pitchFamily="18" charset="0"/>
            </a:endParaRPr>
          </a:p>
        </p:txBody>
      </p:sp>
      <p:sp>
        <p:nvSpPr>
          <p:cNvPr id="115716" name="页脚占位符 5"/>
          <p:cNvSpPr>
            <a:spLocks noGrp="1"/>
          </p:cNvSpPr>
          <p:nvPr>
            <p:ph type="ftr" sz="quarter" idx="12"/>
          </p:nvPr>
        </p:nvSpPr>
        <p:spPr bwMode="auto">
          <a:xfrm>
            <a:off x="3132138" y="6453188"/>
            <a:ext cx="4248150" cy="3286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endParaRPr lang="zh-CN" altLang="zh-CN" sz="2400">
              <a:solidFill>
                <a:schemeClr val="tx1"/>
              </a:solidFill>
              <a:latin typeface="Times New Roman" panose="02020603050405020304" pitchFamily="18" charset="0"/>
              <a:ea typeface="宋体" panose="02010600030101010101" pitchFamily="2" charset="-122"/>
            </a:endParaRPr>
          </a:p>
        </p:txBody>
      </p:sp>
      <p:sp>
        <p:nvSpPr>
          <p:cNvPr id="6149" name="Rectangle 2"/>
          <p:cNvSpPr>
            <a:spLocks noGrp="1" noChangeArrowheads="1"/>
          </p:cNvSpPr>
          <p:nvPr>
            <p:ph type="title"/>
          </p:nvPr>
        </p:nvSpPr>
        <p:spPr/>
        <p:txBody>
          <a:bodyPr/>
          <a:lstStyle/>
          <a:p>
            <a:pPr eaLnBrk="1" hangingPunct="1">
              <a:defRPr/>
            </a:pPr>
            <a:r>
              <a:rPr lang="zh-CN" altLang="en-US" sz="3200" b="0" dirty="0">
                <a:latin typeface="+mj-ea"/>
              </a:rPr>
              <a:t>使用</a:t>
            </a:r>
            <a:r>
              <a:rPr lang="en-US" altLang="zh-CN" sz="3200" b="0" dirty="0" err="1">
                <a:latin typeface="+mj-ea"/>
              </a:rPr>
              <a:t>MapReduce</a:t>
            </a:r>
            <a:r>
              <a:rPr lang="zh-CN" altLang="en-US" sz="3200" b="0" dirty="0">
                <a:latin typeface="+mj-ea"/>
              </a:rPr>
              <a:t>进行数据分析的例子</a:t>
            </a:r>
            <a:endParaRPr lang="zh-CN" altLang="zh-CN" sz="3200" dirty="0">
              <a:latin typeface="+mn-ea"/>
              <a:ea typeface="+mn-ea"/>
            </a:endParaRPr>
          </a:p>
        </p:txBody>
      </p:sp>
      <p:sp>
        <p:nvSpPr>
          <p:cNvPr id="6150" name="Rectangle 3"/>
          <p:cNvSpPr>
            <a:spLocks noGrp="1" noChangeArrowheads="1"/>
          </p:cNvSpPr>
          <p:nvPr>
            <p:ph type="body" idx="1"/>
          </p:nvPr>
        </p:nvSpPr>
        <p:spPr>
          <a:xfrm>
            <a:off x="323850" y="1484313"/>
            <a:ext cx="8382000" cy="4724400"/>
          </a:xfrm>
        </p:spPr>
        <p:txBody>
          <a:bodyPr/>
          <a:lstStyle/>
          <a:p>
            <a:pPr>
              <a:lnSpc>
                <a:spcPct val="150000"/>
              </a:lnSpc>
              <a:defRPr/>
            </a:pPr>
            <a:r>
              <a:rPr lang="zh-CN" altLang="en-US" sz="2400" dirty="0"/>
              <a:t>在</a:t>
            </a:r>
            <a:r>
              <a:rPr lang="en-US" altLang="zh-CN" sz="2400" dirty="0"/>
              <a:t>map</a:t>
            </a:r>
            <a:r>
              <a:rPr lang="zh-CN" altLang="en-US" sz="2400" dirty="0"/>
              <a:t>的输入中，</a:t>
            </a:r>
            <a:r>
              <a:rPr lang="zh-CN" altLang="zh-CN" sz="2400" dirty="0"/>
              <a:t>键是文件中的行偏移量，</a:t>
            </a:r>
            <a:r>
              <a:rPr lang="zh-CN" altLang="en-US" sz="2400" dirty="0"/>
              <a:t>但是行偏移量不是我们需要的数据，所以将其舍弃</a:t>
            </a:r>
            <a:r>
              <a:rPr lang="zh-CN" altLang="zh-CN" sz="2400" dirty="0"/>
              <a:t>。</a:t>
            </a:r>
            <a:r>
              <a:rPr lang="en-US" altLang="zh-CN" sz="2400" dirty="0"/>
              <a:t>map</a:t>
            </a:r>
            <a:r>
              <a:rPr lang="zh-CN" altLang="zh-CN" sz="2400" dirty="0"/>
              <a:t>函数的功能仅仅提取</a:t>
            </a:r>
            <a:r>
              <a:rPr lang="zh-CN" altLang="en-US" sz="2400" dirty="0"/>
              <a:t>每条数据记录中的</a:t>
            </a:r>
            <a:r>
              <a:rPr lang="zh-CN" altLang="zh-CN" sz="2400" dirty="0"/>
              <a:t>年份和气温，并将其作为输出被发送。</a:t>
            </a:r>
            <a:r>
              <a:rPr lang="zh-CN" altLang="en-US" sz="2400" dirty="0"/>
              <a:t>此为</a:t>
            </a:r>
            <a:r>
              <a:rPr lang="en-US" altLang="zh-CN" sz="2400" dirty="0"/>
              <a:t>map</a:t>
            </a:r>
            <a:r>
              <a:rPr lang="zh-CN" altLang="en-US" sz="2400" dirty="0"/>
              <a:t>的输出</a:t>
            </a:r>
            <a:endParaRPr lang="zh-CN" altLang="zh-CN" sz="2400" dirty="0"/>
          </a:p>
          <a:p>
            <a:pPr marL="514350" indent="-514350">
              <a:buFont typeface="+mj-lt"/>
              <a:buAutoNum type="arabicPeriod"/>
              <a:defRPr/>
            </a:pPr>
            <a:r>
              <a:rPr lang="en-US" altLang="zh-CN" sz="2400" dirty="0"/>
              <a:t>(1950, 0)  </a:t>
            </a:r>
            <a:endParaRPr lang="zh-CN" altLang="zh-CN" sz="2400" dirty="0"/>
          </a:p>
          <a:p>
            <a:pPr marL="514350" indent="-514350">
              <a:buFont typeface="+mj-lt"/>
              <a:buAutoNum type="arabicPeriod"/>
              <a:defRPr/>
            </a:pPr>
            <a:r>
              <a:rPr lang="en-US" altLang="zh-CN" sz="2400" dirty="0"/>
              <a:t>(1950, 22)  </a:t>
            </a:r>
            <a:endParaRPr lang="zh-CN" altLang="zh-CN" sz="2400" dirty="0"/>
          </a:p>
          <a:p>
            <a:pPr marL="514350" indent="-514350">
              <a:buFont typeface="+mj-lt"/>
              <a:buAutoNum type="arabicPeriod"/>
              <a:defRPr/>
            </a:pPr>
            <a:r>
              <a:rPr lang="en-US" altLang="zh-CN" sz="2400" dirty="0"/>
              <a:t>(1950, -11)  </a:t>
            </a:r>
            <a:endParaRPr lang="zh-CN" altLang="zh-CN" sz="2400" dirty="0"/>
          </a:p>
          <a:p>
            <a:pPr marL="514350" indent="-514350">
              <a:buFont typeface="+mj-lt"/>
              <a:buAutoNum type="arabicPeriod"/>
              <a:defRPr/>
            </a:pPr>
            <a:r>
              <a:rPr lang="en-US" altLang="zh-CN" sz="2400" dirty="0"/>
              <a:t>(1949, 111)  </a:t>
            </a:r>
            <a:endParaRPr lang="zh-CN" altLang="zh-CN" sz="2400" dirty="0"/>
          </a:p>
          <a:p>
            <a:pPr marL="514350" indent="-514350">
              <a:buFont typeface="+mj-lt"/>
              <a:buAutoNum type="arabicPeriod"/>
              <a:defRPr/>
            </a:pPr>
            <a:r>
              <a:rPr lang="en-US" altLang="zh-CN" sz="2400" dirty="0"/>
              <a:t>(1949, 78) </a:t>
            </a:r>
            <a:endParaRPr lang="zh-CN" altLang="zh-CN" sz="2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err="1"/>
              <a:t>HBase</a:t>
            </a:r>
            <a:r>
              <a:rPr lang="zh-CN" altLang="en-US" dirty="0"/>
              <a:t>简介</a:t>
            </a:r>
          </a:p>
        </p:txBody>
      </p:sp>
      <p:sp>
        <p:nvSpPr>
          <p:cNvPr id="20483" name="内容占位符 2"/>
          <p:cNvSpPr>
            <a:spLocks noGrp="1"/>
          </p:cNvSpPr>
          <p:nvPr>
            <p:ph idx="1"/>
          </p:nvPr>
        </p:nvSpPr>
        <p:spPr/>
        <p:txBody>
          <a:bodyPr/>
          <a:lstStyle/>
          <a:p>
            <a:pPr>
              <a:lnSpc>
                <a:spcPct val="150000"/>
              </a:lnSpc>
            </a:pPr>
            <a:r>
              <a:rPr lang="en-US" altLang="zh-CN" sz="2000" dirty="0" err="1"/>
              <a:t>HBase</a:t>
            </a:r>
            <a:r>
              <a:rPr lang="zh-CN" altLang="en-US" sz="2000" dirty="0"/>
              <a:t>主要依靠横向扩展，通过不断增加廉价的商用服务器，来增加计算和存储能力</a:t>
            </a:r>
            <a:endParaRPr lang="en-US" altLang="zh-CN" sz="2000" dirty="0"/>
          </a:p>
          <a:p>
            <a:pPr>
              <a:lnSpc>
                <a:spcPct val="150000"/>
              </a:lnSpc>
            </a:pPr>
            <a:r>
              <a:rPr lang="en-US" altLang="zh-CN" sz="2000" dirty="0" err="1"/>
              <a:t>HBase</a:t>
            </a:r>
            <a:r>
              <a:rPr lang="zh-CN" altLang="en-US" sz="2000" dirty="0"/>
              <a:t>仅能通过主键</a:t>
            </a:r>
            <a:r>
              <a:rPr lang="en-US" altLang="zh-CN" sz="2000" dirty="0"/>
              <a:t>(row key)</a:t>
            </a:r>
            <a:r>
              <a:rPr lang="zh-CN" altLang="en-US" sz="2000" dirty="0"/>
              <a:t>和主键的</a:t>
            </a:r>
            <a:r>
              <a:rPr lang="en-US" altLang="zh-CN" sz="2000" dirty="0"/>
              <a:t>range</a:t>
            </a:r>
            <a:r>
              <a:rPr lang="zh-CN" altLang="en-US" sz="2000" dirty="0"/>
              <a:t>来检索数据，仅支持单行事务</a:t>
            </a:r>
            <a:r>
              <a:rPr lang="en-US" altLang="zh-CN" sz="2000" dirty="0"/>
              <a:t>(</a:t>
            </a:r>
            <a:r>
              <a:rPr lang="zh-CN" altLang="en-US" sz="2000" dirty="0"/>
              <a:t>可通过</a:t>
            </a:r>
            <a:r>
              <a:rPr lang="en-US" altLang="zh-CN" sz="2000" dirty="0"/>
              <a:t>Hive</a:t>
            </a:r>
            <a:r>
              <a:rPr lang="zh-CN" altLang="en-US" sz="2000" dirty="0"/>
              <a:t>支持来实现多表连接等复杂操作</a:t>
            </a:r>
            <a:r>
              <a:rPr lang="en-US" altLang="zh-CN" sz="2000" dirty="0"/>
              <a:t>)</a:t>
            </a:r>
          </a:p>
          <a:p>
            <a:pPr>
              <a:lnSpc>
                <a:spcPct val="150000"/>
              </a:lnSpc>
            </a:pPr>
            <a:r>
              <a:rPr lang="zh-CN" altLang="en-US" sz="2000" dirty="0"/>
              <a:t>主要用来存储非结构化和半结构化的松散数据</a:t>
            </a:r>
            <a:endParaRPr lang="en-US" altLang="zh-CN" sz="2000" dirty="0"/>
          </a:p>
          <a:p>
            <a:pPr>
              <a:lnSpc>
                <a:spcPct val="150000"/>
              </a:lnSpc>
            </a:pPr>
            <a:r>
              <a:rPr lang="en-US" altLang="zh-CN" sz="2000" dirty="0" err="1"/>
              <a:t>HBase</a:t>
            </a:r>
            <a:r>
              <a:rPr lang="zh-CN" altLang="en-US" sz="2000" dirty="0"/>
              <a:t>的目标是处理非常庞大的表，可以用普通的计算机处理超过</a:t>
            </a:r>
            <a:r>
              <a:rPr lang="en-US" altLang="zh-CN" sz="2000" dirty="0"/>
              <a:t>10</a:t>
            </a:r>
            <a:r>
              <a:rPr lang="zh-CN" altLang="en-US" sz="2000" dirty="0"/>
              <a:t>亿行数据，并且有数百万列元素组成的数据表</a:t>
            </a:r>
          </a:p>
          <a:p>
            <a:pPr>
              <a:lnSpc>
                <a:spcPct val="150000"/>
              </a:lnSpc>
            </a:pPr>
            <a:endParaRPr lang="zh-CN" altLang="en-US" sz="2000" dirty="0"/>
          </a:p>
          <a:p>
            <a:pPr>
              <a:lnSpc>
                <a:spcPct val="150000"/>
              </a:lnSpc>
            </a:pPr>
            <a:endParaRPr lang="zh-CN" altLang="en-US" sz="2000" dirty="0"/>
          </a:p>
        </p:txBody>
      </p:sp>
      <p:sp>
        <p:nvSpPr>
          <p:cNvPr id="4" name="日期占位符 3"/>
          <p:cNvSpPr>
            <a:spLocks noGrp="1"/>
          </p:cNvSpPr>
          <p:nvPr>
            <p:ph type="dt" sz="quarter" idx="10"/>
          </p:nvPr>
        </p:nvSpPr>
        <p:spPr/>
        <p:txBody>
          <a:bodyPr/>
          <a:lstStyle/>
          <a:p>
            <a:pPr>
              <a:defRPr/>
            </a:pPr>
            <a:fld id="{77AB41CE-6A62-49C1-9FD6-42EE28920D0C}" type="datetime3">
              <a:rPr lang="zh-CN" altLang="en-US" smtClean="0"/>
              <a:pPr>
                <a:defRPr/>
              </a:pPr>
              <a:t>2021年12月8日星期三</a:t>
            </a:fld>
            <a:endParaRPr lang="en-US" altLang="zh-CN"/>
          </a:p>
        </p:txBody>
      </p:sp>
      <p:sp>
        <p:nvSpPr>
          <p:cNvPr id="20485"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25566840-8942-40B0-8E14-A3A290EC5093}" type="slidenum">
              <a:rPr lang="zh-CN" altLang="en-US" sz="2400" smtClean="0">
                <a:solidFill>
                  <a:schemeClr val="accent2"/>
                </a:solidFill>
                <a:latin typeface="Times New Roman" panose="02020603050405020304" pitchFamily="18" charset="0"/>
              </a:rPr>
              <a:pPr>
                <a:spcBef>
                  <a:spcPct val="0"/>
                </a:spcBef>
                <a:buClrTx/>
                <a:buSzTx/>
                <a:buFontTx/>
                <a:buNone/>
              </a:pPr>
              <a:t>13</a:t>
            </a:fld>
            <a:endParaRPr lang="en-US" altLang="zh-CN" sz="2400">
              <a:solidFill>
                <a:schemeClr val="accent2"/>
              </a:solidFill>
              <a:latin typeface="Times New Roman" panose="02020603050405020304" pitchFamily="18" charset="0"/>
            </a:endParaRPr>
          </a:p>
        </p:txBody>
      </p:sp>
      <p:sp>
        <p:nvSpPr>
          <p:cNvPr id="20486"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a:xfrm>
            <a:off x="685800" y="6453188"/>
            <a:ext cx="2230438" cy="328612"/>
          </a:xfrm>
        </p:spPr>
        <p:txBody>
          <a:bodyPr/>
          <a:lstStyle/>
          <a:p>
            <a:pPr>
              <a:defRPr/>
            </a:pPr>
            <a:fld id="{6016008E-B822-4E56-9781-415381F4395F}" type="datetime3">
              <a:rPr lang="zh-CN" altLang="en-US"/>
              <a:pPr>
                <a:defRPr/>
              </a:pPr>
              <a:t>2021年12月8日星期三</a:t>
            </a:fld>
            <a:endParaRPr lang="en-US" altLang="zh-CN" dirty="0"/>
          </a:p>
        </p:txBody>
      </p:sp>
      <p:sp>
        <p:nvSpPr>
          <p:cNvPr id="116739"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C8EC1A48-37AE-482D-9DA1-FD9FA1ED988A}" type="slidenum">
              <a:rPr lang="zh-CN" altLang="en-US" sz="2400" smtClean="0">
                <a:solidFill>
                  <a:schemeClr val="accent2"/>
                </a:solidFill>
                <a:latin typeface="Times New Roman" panose="02020603050405020304" pitchFamily="18" charset="0"/>
              </a:rPr>
              <a:pPr>
                <a:spcBef>
                  <a:spcPct val="0"/>
                </a:spcBef>
                <a:buClrTx/>
                <a:buSzTx/>
                <a:buFontTx/>
                <a:buNone/>
              </a:pPr>
              <a:t>130</a:t>
            </a:fld>
            <a:endParaRPr lang="en-US" altLang="zh-CN" sz="2400">
              <a:solidFill>
                <a:schemeClr val="accent2"/>
              </a:solidFill>
              <a:latin typeface="Times New Roman" panose="02020603050405020304" pitchFamily="18" charset="0"/>
            </a:endParaRPr>
          </a:p>
        </p:txBody>
      </p:sp>
      <p:sp>
        <p:nvSpPr>
          <p:cNvPr id="116740" name="页脚占位符 5"/>
          <p:cNvSpPr>
            <a:spLocks noGrp="1"/>
          </p:cNvSpPr>
          <p:nvPr>
            <p:ph type="ftr" sz="quarter" idx="12"/>
          </p:nvPr>
        </p:nvSpPr>
        <p:spPr bwMode="auto">
          <a:xfrm>
            <a:off x="3132138" y="6524625"/>
            <a:ext cx="4248150" cy="257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endParaRPr lang="zh-CN" altLang="zh-CN" sz="2400">
              <a:solidFill>
                <a:schemeClr val="tx1"/>
              </a:solidFill>
              <a:latin typeface="Times New Roman" panose="02020603050405020304" pitchFamily="18" charset="0"/>
              <a:ea typeface="宋体" panose="02010600030101010101" pitchFamily="2" charset="-122"/>
            </a:endParaRPr>
          </a:p>
        </p:txBody>
      </p:sp>
      <p:sp>
        <p:nvSpPr>
          <p:cNvPr id="6149" name="Rectangle 2"/>
          <p:cNvSpPr>
            <a:spLocks noGrp="1" noChangeArrowheads="1"/>
          </p:cNvSpPr>
          <p:nvPr>
            <p:ph type="title"/>
          </p:nvPr>
        </p:nvSpPr>
        <p:spPr/>
        <p:txBody>
          <a:bodyPr/>
          <a:lstStyle/>
          <a:p>
            <a:pPr eaLnBrk="1" hangingPunct="1">
              <a:defRPr/>
            </a:pPr>
            <a:r>
              <a:rPr lang="zh-CN" altLang="en-US" sz="3200" b="0" dirty="0">
                <a:latin typeface="+mj-ea"/>
              </a:rPr>
              <a:t>使用</a:t>
            </a:r>
            <a:r>
              <a:rPr lang="en-US" altLang="zh-CN" sz="3200" b="0" dirty="0" err="1">
                <a:latin typeface="+mj-ea"/>
              </a:rPr>
              <a:t>MapReduce</a:t>
            </a:r>
            <a:r>
              <a:rPr lang="zh-CN" altLang="en-US" sz="3200" b="0" dirty="0">
                <a:latin typeface="+mj-ea"/>
              </a:rPr>
              <a:t>进行数据分析的例子</a:t>
            </a:r>
            <a:endParaRPr lang="zh-CN" altLang="zh-CN" sz="3200" dirty="0">
              <a:latin typeface="+mn-ea"/>
              <a:ea typeface="+mn-ea"/>
            </a:endParaRPr>
          </a:p>
        </p:txBody>
      </p:sp>
      <p:sp>
        <p:nvSpPr>
          <p:cNvPr id="6150" name="Rectangle 3"/>
          <p:cNvSpPr>
            <a:spLocks noGrp="1" noChangeArrowheads="1"/>
          </p:cNvSpPr>
          <p:nvPr>
            <p:ph type="body" idx="1"/>
          </p:nvPr>
        </p:nvSpPr>
        <p:spPr>
          <a:xfrm>
            <a:off x="323850" y="1484313"/>
            <a:ext cx="8382000" cy="4724400"/>
          </a:xfrm>
        </p:spPr>
        <p:txBody>
          <a:bodyPr/>
          <a:lstStyle/>
          <a:p>
            <a:pPr algn="just">
              <a:lnSpc>
                <a:spcPct val="150000"/>
              </a:lnSpc>
              <a:defRPr/>
            </a:pPr>
            <a:r>
              <a:rPr lang="en-US" altLang="zh-CN" sz="2400" dirty="0"/>
              <a:t>map</a:t>
            </a:r>
            <a:r>
              <a:rPr lang="zh-CN" altLang="zh-CN" sz="2400" dirty="0"/>
              <a:t>函数的输出先由</a:t>
            </a:r>
            <a:r>
              <a:rPr lang="en-US" altLang="zh-CN" sz="2400" dirty="0" err="1"/>
              <a:t>MapReduce</a:t>
            </a:r>
            <a:r>
              <a:rPr lang="zh-CN" altLang="zh-CN" sz="2400" dirty="0"/>
              <a:t>框架处理，</a:t>
            </a:r>
            <a:r>
              <a:rPr lang="zh-CN" altLang="en-US" sz="2400" dirty="0"/>
              <a:t>进行</a:t>
            </a:r>
            <a:r>
              <a:rPr lang="en-US" altLang="zh-CN" sz="2400" dirty="0"/>
              <a:t>shuffle</a:t>
            </a:r>
            <a:r>
              <a:rPr lang="zh-CN" altLang="en-US" sz="2400" dirty="0"/>
              <a:t>的过程，</a:t>
            </a:r>
            <a:r>
              <a:rPr lang="zh-CN" altLang="zh-CN" sz="2400" dirty="0"/>
              <a:t>然后再被发送到</a:t>
            </a:r>
            <a:r>
              <a:rPr lang="en-US" altLang="zh-CN" sz="2400" dirty="0"/>
              <a:t>reduce</a:t>
            </a:r>
            <a:r>
              <a:rPr lang="zh-CN" altLang="zh-CN" sz="2400" dirty="0"/>
              <a:t>函数。</a:t>
            </a:r>
            <a:r>
              <a:rPr lang="en-US" altLang="zh-CN" sz="2400" dirty="0"/>
              <a:t>shuffle</a:t>
            </a:r>
            <a:r>
              <a:rPr lang="zh-CN" altLang="zh-CN" sz="2400" dirty="0"/>
              <a:t>过程根据键来对键</a:t>
            </a:r>
            <a:r>
              <a:rPr lang="en-US" altLang="zh-CN" sz="2400" dirty="0"/>
              <a:t>/</a:t>
            </a:r>
            <a:r>
              <a:rPr lang="zh-CN" altLang="zh-CN" sz="2400" dirty="0"/>
              <a:t>值对进行排序和分组。</a:t>
            </a:r>
            <a:r>
              <a:rPr lang="en-US" altLang="zh-CN" sz="2400" dirty="0"/>
              <a:t>shuffle</a:t>
            </a:r>
            <a:r>
              <a:rPr lang="zh-CN" altLang="en-US" sz="2400" dirty="0"/>
              <a:t>过程的输出为</a:t>
            </a:r>
            <a:r>
              <a:rPr lang="en-US" altLang="zh-CN" sz="2400" dirty="0"/>
              <a:t>reduce</a:t>
            </a:r>
            <a:r>
              <a:rPr lang="zh-CN" altLang="zh-CN" sz="2400" dirty="0"/>
              <a:t>函数</a:t>
            </a:r>
            <a:r>
              <a:rPr lang="zh-CN" altLang="en-US" sz="2400" dirty="0"/>
              <a:t>的输入，在本例中为</a:t>
            </a:r>
            <a:endParaRPr lang="zh-CN" altLang="zh-CN" sz="2400" dirty="0"/>
          </a:p>
          <a:p>
            <a:pPr marL="514350" indent="-514350" algn="just">
              <a:lnSpc>
                <a:spcPct val="150000"/>
              </a:lnSpc>
              <a:buFont typeface="+mj-lt"/>
              <a:buAutoNum type="arabicPeriod"/>
              <a:defRPr/>
            </a:pPr>
            <a:r>
              <a:rPr lang="en-US" altLang="zh-CN" sz="2400" dirty="0"/>
              <a:t>(1949, [111, 78])  </a:t>
            </a:r>
            <a:endParaRPr lang="zh-CN" altLang="zh-CN" sz="2400" dirty="0"/>
          </a:p>
          <a:p>
            <a:pPr marL="514350" indent="-514350" algn="just">
              <a:lnSpc>
                <a:spcPct val="150000"/>
              </a:lnSpc>
              <a:buFont typeface="+mj-lt"/>
              <a:buAutoNum type="arabicPeriod"/>
              <a:defRPr/>
            </a:pPr>
            <a:r>
              <a:rPr lang="en-US" altLang="zh-CN" sz="2400" dirty="0"/>
              <a:t>(1950, [0, 22, -11]) </a:t>
            </a:r>
          </a:p>
          <a:p>
            <a:pPr marL="514350" indent="-514350" algn="just">
              <a:lnSpc>
                <a:spcPct val="150000"/>
              </a:lnSpc>
              <a:buFont typeface="Wingdings" panose="05000000000000000000" pitchFamily="2" charset="2"/>
              <a:buNone/>
              <a:defRPr/>
            </a:pPr>
            <a:r>
              <a:rPr lang="zh-CN" altLang="en-US" sz="2400" dirty="0"/>
              <a:t>每年的年份后都有一系列气温读数</a:t>
            </a:r>
            <a:endParaRPr lang="zh-CN" altLang="zh-CN" sz="2400"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a:xfrm>
            <a:off x="685800" y="6453188"/>
            <a:ext cx="2230438" cy="328612"/>
          </a:xfrm>
        </p:spPr>
        <p:txBody>
          <a:bodyPr/>
          <a:lstStyle/>
          <a:p>
            <a:pPr>
              <a:defRPr/>
            </a:pPr>
            <a:fld id="{6016008E-B822-4E56-9781-415381F4395F}" type="datetime3">
              <a:rPr lang="zh-CN" altLang="en-US"/>
              <a:pPr>
                <a:defRPr/>
              </a:pPr>
              <a:t>2021年12月8日星期三</a:t>
            </a:fld>
            <a:endParaRPr lang="en-US" altLang="zh-CN" dirty="0"/>
          </a:p>
        </p:txBody>
      </p:sp>
      <p:sp>
        <p:nvSpPr>
          <p:cNvPr id="117763"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FDE86390-5BDE-4B81-97FD-5069D7F06A32}" type="slidenum">
              <a:rPr lang="zh-CN" altLang="en-US" sz="2400" smtClean="0">
                <a:solidFill>
                  <a:schemeClr val="accent2"/>
                </a:solidFill>
                <a:latin typeface="Times New Roman" panose="02020603050405020304" pitchFamily="18" charset="0"/>
              </a:rPr>
              <a:pPr>
                <a:spcBef>
                  <a:spcPct val="0"/>
                </a:spcBef>
                <a:buClrTx/>
                <a:buSzTx/>
                <a:buFontTx/>
                <a:buNone/>
              </a:pPr>
              <a:t>131</a:t>
            </a:fld>
            <a:endParaRPr lang="en-US" altLang="zh-CN" sz="2400">
              <a:solidFill>
                <a:schemeClr val="accent2"/>
              </a:solidFill>
              <a:latin typeface="Times New Roman" panose="02020603050405020304" pitchFamily="18" charset="0"/>
            </a:endParaRPr>
          </a:p>
        </p:txBody>
      </p:sp>
      <p:sp>
        <p:nvSpPr>
          <p:cNvPr id="117764" name="页脚占位符 5"/>
          <p:cNvSpPr>
            <a:spLocks noGrp="1"/>
          </p:cNvSpPr>
          <p:nvPr>
            <p:ph type="ftr" sz="quarter" idx="12"/>
          </p:nvPr>
        </p:nvSpPr>
        <p:spPr bwMode="auto">
          <a:xfrm>
            <a:off x="3132138" y="6524625"/>
            <a:ext cx="4176712" cy="257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endParaRPr lang="zh-CN" altLang="zh-CN" sz="2400">
              <a:solidFill>
                <a:schemeClr val="tx1"/>
              </a:solidFill>
              <a:latin typeface="Times New Roman" panose="02020603050405020304" pitchFamily="18" charset="0"/>
              <a:ea typeface="宋体" panose="02010600030101010101" pitchFamily="2" charset="-122"/>
            </a:endParaRPr>
          </a:p>
        </p:txBody>
      </p:sp>
      <p:sp>
        <p:nvSpPr>
          <p:cNvPr id="6149" name="Rectangle 2"/>
          <p:cNvSpPr>
            <a:spLocks noGrp="1" noChangeArrowheads="1"/>
          </p:cNvSpPr>
          <p:nvPr>
            <p:ph type="title"/>
          </p:nvPr>
        </p:nvSpPr>
        <p:spPr/>
        <p:txBody>
          <a:bodyPr/>
          <a:lstStyle/>
          <a:p>
            <a:pPr eaLnBrk="1" hangingPunct="1">
              <a:defRPr/>
            </a:pPr>
            <a:r>
              <a:rPr lang="zh-CN" altLang="en-US" sz="3200" b="0" dirty="0">
                <a:latin typeface="+mj-ea"/>
              </a:rPr>
              <a:t>使用</a:t>
            </a:r>
            <a:r>
              <a:rPr lang="en-US" altLang="zh-CN" sz="3200" b="0" dirty="0" err="1">
                <a:latin typeface="+mj-ea"/>
              </a:rPr>
              <a:t>MapReduce</a:t>
            </a:r>
            <a:r>
              <a:rPr lang="zh-CN" altLang="en-US" sz="3200" b="0" dirty="0">
                <a:latin typeface="+mj-ea"/>
              </a:rPr>
              <a:t>进行数据分析的例子</a:t>
            </a:r>
            <a:endParaRPr lang="zh-CN" altLang="zh-CN" sz="3200" dirty="0">
              <a:latin typeface="+mn-ea"/>
              <a:ea typeface="+mn-ea"/>
            </a:endParaRPr>
          </a:p>
        </p:txBody>
      </p:sp>
      <p:sp>
        <p:nvSpPr>
          <p:cNvPr id="6150" name="Rectangle 3"/>
          <p:cNvSpPr>
            <a:spLocks noGrp="1" noChangeArrowheads="1"/>
          </p:cNvSpPr>
          <p:nvPr>
            <p:ph type="body" idx="1"/>
          </p:nvPr>
        </p:nvSpPr>
        <p:spPr>
          <a:xfrm>
            <a:off x="323850" y="1484313"/>
            <a:ext cx="8382000" cy="4724400"/>
          </a:xfrm>
        </p:spPr>
        <p:txBody>
          <a:bodyPr/>
          <a:lstStyle/>
          <a:p>
            <a:pPr>
              <a:lnSpc>
                <a:spcPct val="150000"/>
              </a:lnSpc>
              <a:defRPr/>
            </a:pPr>
            <a:r>
              <a:rPr lang="en-US" altLang="zh-CN" sz="2400" dirty="0"/>
              <a:t>reduce</a:t>
            </a:r>
            <a:r>
              <a:rPr lang="zh-CN" altLang="en-US" sz="2400" dirty="0"/>
              <a:t>函数读取每个列表并从中找出最大的读数，</a:t>
            </a:r>
            <a:r>
              <a:rPr lang="en-US" altLang="zh-CN" sz="2400" dirty="0"/>
              <a:t> reduce </a:t>
            </a:r>
            <a:r>
              <a:rPr lang="zh-CN" altLang="en-US" sz="2400" dirty="0"/>
              <a:t>函数的输出为</a:t>
            </a:r>
          </a:p>
          <a:p>
            <a:pPr marL="514350" indent="-514350">
              <a:lnSpc>
                <a:spcPct val="150000"/>
              </a:lnSpc>
              <a:buFont typeface="+mj-lt"/>
              <a:buAutoNum type="arabicPeriod"/>
              <a:defRPr/>
            </a:pPr>
            <a:r>
              <a:rPr lang="en-US" altLang="zh-CN" sz="2400" dirty="0"/>
              <a:t>(1949, 111)  </a:t>
            </a:r>
          </a:p>
          <a:p>
            <a:pPr marL="514350" indent="-514350">
              <a:lnSpc>
                <a:spcPct val="150000"/>
              </a:lnSpc>
              <a:buFont typeface="+mj-lt"/>
              <a:buAutoNum type="arabicPeriod"/>
              <a:defRPr/>
            </a:pPr>
            <a:r>
              <a:rPr lang="en-US" altLang="zh-CN" sz="2400" dirty="0"/>
              <a:t>(1950, 22) </a:t>
            </a:r>
          </a:p>
          <a:p>
            <a:pPr>
              <a:lnSpc>
                <a:spcPct val="150000"/>
              </a:lnSpc>
              <a:buFont typeface="Wingdings" panose="05000000000000000000" pitchFamily="2" charset="2"/>
              <a:buNone/>
              <a:defRPr/>
            </a:pPr>
            <a:r>
              <a:rPr lang="zh-CN" altLang="en-US" sz="2400" dirty="0"/>
              <a:t>   这也是最后的输出：全球气温记录中每年的最高气温</a:t>
            </a:r>
            <a:endParaRPr lang="en-US" altLang="zh-CN" sz="2400" dirty="0">
              <a:latin typeface="+mn-ea"/>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a:xfrm>
            <a:off x="685800" y="6453188"/>
            <a:ext cx="2230438" cy="328612"/>
          </a:xfrm>
        </p:spPr>
        <p:txBody>
          <a:bodyPr/>
          <a:lstStyle/>
          <a:p>
            <a:pPr>
              <a:defRPr/>
            </a:pPr>
            <a:fld id="{6016008E-B822-4E56-9781-415381F4395F}" type="datetime3">
              <a:rPr lang="zh-CN" altLang="en-US"/>
              <a:pPr>
                <a:defRPr/>
              </a:pPr>
              <a:t>2021年12月8日星期三</a:t>
            </a:fld>
            <a:endParaRPr lang="en-US" altLang="zh-CN" dirty="0"/>
          </a:p>
        </p:txBody>
      </p:sp>
      <p:sp>
        <p:nvSpPr>
          <p:cNvPr id="118787"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98011644-E3D1-47DE-A410-7E52106E3F04}" type="slidenum">
              <a:rPr lang="zh-CN" altLang="en-US" sz="2400" smtClean="0">
                <a:solidFill>
                  <a:schemeClr val="accent2"/>
                </a:solidFill>
                <a:latin typeface="Times New Roman" panose="02020603050405020304" pitchFamily="18" charset="0"/>
              </a:rPr>
              <a:pPr>
                <a:spcBef>
                  <a:spcPct val="0"/>
                </a:spcBef>
                <a:buClrTx/>
                <a:buSzTx/>
                <a:buFontTx/>
                <a:buNone/>
              </a:pPr>
              <a:t>132</a:t>
            </a:fld>
            <a:endParaRPr lang="en-US" altLang="zh-CN" sz="2400">
              <a:solidFill>
                <a:schemeClr val="accent2"/>
              </a:solidFill>
              <a:latin typeface="Times New Roman" panose="02020603050405020304" pitchFamily="18" charset="0"/>
            </a:endParaRPr>
          </a:p>
        </p:txBody>
      </p:sp>
      <p:sp>
        <p:nvSpPr>
          <p:cNvPr id="118788" name="页脚占位符 5"/>
          <p:cNvSpPr>
            <a:spLocks noGrp="1"/>
          </p:cNvSpPr>
          <p:nvPr>
            <p:ph type="ftr" sz="quarter" idx="12"/>
          </p:nvPr>
        </p:nvSpPr>
        <p:spPr bwMode="auto">
          <a:xfrm>
            <a:off x="3132138" y="6524625"/>
            <a:ext cx="4248150" cy="257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endParaRPr lang="zh-CN" altLang="zh-CN" sz="2400">
              <a:solidFill>
                <a:schemeClr val="tx1"/>
              </a:solidFill>
              <a:latin typeface="Times New Roman" panose="02020603050405020304" pitchFamily="18" charset="0"/>
              <a:ea typeface="宋体" panose="02010600030101010101" pitchFamily="2" charset="-122"/>
            </a:endParaRPr>
          </a:p>
        </p:txBody>
      </p:sp>
      <p:sp>
        <p:nvSpPr>
          <p:cNvPr id="6149" name="Rectangle 2"/>
          <p:cNvSpPr>
            <a:spLocks noGrp="1" noChangeArrowheads="1"/>
          </p:cNvSpPr>
          <p:nvPr>
            <p:ph type="title"/>
          </p:nvPr>
        </p:nvSpPr>
        <p:spPr/>
        <p:txBody>
          <a:bodyPr/>
          <a:lstStyle/>
          <a:p>
            <a:pPr eaLnBrk="1" hangingPunct="1">
              <a:defRPr/>
            </a:pPr>
            <a:r>
              <a:rPr lang="zh-CN" altLang="en-US" sz="3200" b="0" dirty="0">
                <a:latin typeface="+mj-ea"/>
              </a:rPr>
              <a:t>使用</a:t>
            </a:r>
            <a:r>
              <a:rPr lang="en-US" altLang="zh-CN" sz="3200" b="0" dirty="0" err="1">
                <a:latin typeface="+mj-ea"/>
              </a:rPr>
              <a:t>MapReduce</a:t>
            </a:r>
            <a:r>
              <a:rPr lang="zh-CN" altLang="en-US" sz="3200" b="0" dirty="0">
                <a:latin typeface="+mj-ea"/>
              </a:rPr>
              <a:t>进行数据分析的例子</a:t>
            </a:r>
            <a:endParaRPr lang="zh-CN" altLang="zh-CN" sz="3200" dirty="0">
              <a:latin typeface="+mn-ea"/>
              <a:ea typeface="+mn-ea"/>
            </a:endParaRPr>
          </a:p>
        </p:txBody>
      </p:sp>
      <p:sp>
        <p:nvSpPr>
          <p:cNvPr id="6150" name="Rectangle 3"/>
          <p:cNvSpPr>
            <a:spLocks noGrp="1" noChangeArrowheads="1"/>
          </p:cNvSpPr>
          <p:nvPr>
            <p:ph type="body" idx="1"/>
          </p:nvPr>
        </p:nvSpPr>
        <p:spPr>
          <a:xfrm>
            <a:off x="323850" y="1484313"/>
            <a:ext cx="8382000" cy="4724400"/>
          </a:xfrm>
        </p:spPr>
        <p:txBody>
          <a:bodyPr/>
          <a:lstStyle/>
          <a:p>
            <a:pPr>
              <a:defRPr/>
            </a:pPr>
            <a:r>
              <a:rPr lang="zh-CN" altLang="en-US" dirty="0"/>
              <a:t>整个</a:t>
            </a:r>
            <a:r>
              <a:rPr lang="en-US" altLang="zh-CN" dirty="0" err="1"/>
              <a:t>MapReduce</a:t>
            </a:r>
            <a:r>
              <a:rPr lang="zh-CN" altLang="en-US" dirty="0"/>
              <a:t>的逻辑数据流如图所示</a:t>
            </a:r>
            <a:endParaRPr lang="en-US" altLang="zh-CN" dirty="0"/>
          </a:p>
          <a:p>
            <a:pPr>
              <a:buFont typeface="Wingdings" panose="05000000000000000000" pitchFamily="2" charset="2"/>
              <a:buNone/>
              <a:defRPr/>
            </a:pPr>
            <a:r>
              <a:rPr lang="zh-CN" altLang="en-US" dirty="0"/>
              <a:t> </a:t>
            </a:r>
          </a:p>
          <a:p>
            <a:pPr eaLnBrk="1" hangingPunct="1">
              <a:defRPr/>
            </a:pPr>
            <a:endParaRPr lang="en-US" altLang="zh-CN" dirty="0">
              <a:latin typeface="+mn-ea"/>
            </a:endParaRPr>
          </a:p>
        </p:txBody>
      </p:sp>
      <p:pic>
        <p:nvPicPr>
          <p:cNvPr id="118791" name="Picture 7" descr="C:\Documents and Settings\weiwei\桌面\t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3141663"/>
            <a:ext cx="8399463" cy="189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850" y="152400"/>
            <a:ext cx="8820150" cy="838200"/>
          </a:xfrm>
        </p:spPr>
        <p:txBody>
          <a:bodyPr/>
          <a:lstStyle/>
          <a:p>
            <a:pPr>
              <a:defRPr/>
            </a:pPr>
            <a:r>
              <a:rPr lang="es-ES" altLang="zh-CN" b="0" dirty="0"/>
              <a:t>MapReduce</a:t>
            </a:r>
            <a:r>
              <a:rPr lang="zh-CN" altLang="es-ES" b="0" dirty="0"/>
              <a:t>工作流程概述</a:t>
            </a:r>
            <a:endParaRPr lang="zh-CN" altLang="en-US" dirty="0"/>
          </a:p>
        </p:txBody>
      </p:sp>
      <p:sp>
        <p:nvSpPr>
          <p:cNvPr id="40963" name="内容占位符 2"/>
          <p:cNvSpPr>
            <a:spLocks noGrp="1"/>
          </p:cNvSpPr>
          <p:nvPr>
            <p:ph idx="1"/>
          </p:nvPr>
        </p:nvSpPr>
        <p:spPr>
          <a:xfrm>
            <a:off x="685800" y="1412875"/>
            <a:ext cx="7772400" cy="4824413"/>
          </a:xfrm>
        </p:spPr>
        <p:txBody>
          <a:bodyPr/>
          <a:lstStyle/>
          <a:p>
            <a:r>
              <a:rPr lang="zh-CN" altLang="en-US" sz="2400" dirty="0"/>
              <a:t>下图说明了用</a:t>
            </a:r>
            <a:r>
              <a:rPr lang="en-US" altLang="zh-CN" sz="2400" dirty="0" err="1"/>
              <a:t>MapReduce</a:t>
            </a:r>
            <a:r>
              <a:rPr lang="zh-CN" altLang="en-US" sz="2400" dirty="0"/>
              <a:t>来处理大数据集的过程，就是将大数据集分解为成百上千的小数据集，每个</a:t>
            </a:r>
            <a:r>
              <a:rPr lang="en-US" altLang="zh-CN" sz="2400" dirty="0"/>
              <a:t>(</a:t>
            </a:r>
            <a:r>
              <a:rPr lang="zh-CN" altLang="en-US" sz="2400" dirty="0"/>
              <a:t>或若干个</a:t>
            </a:r>
            <a:r>
              <a:rPr lang="en-US" altLang="zh-CN" sz="2400" dirty="0"/>
              <a:t>)</a:t>
            </a:r>
            <a:r>
              <a:rPr lang="zh-CN" altLang="en-US" sz="2400" dirty="0"/>
              <a:t>数据集分别由集群中的一个结点</a:t>
            </a:r>
            <a:r>
              <a:rPr lang="en-US" altLang="zh-CN" sz="2400" dirty="0"/>
              <a:t>(</a:t>
            </a:r>
            <a:r>
              <a:rPr lang="zh-CN" altLang="en-US" sz="2400" dirty="0"/>
              <a:t>一般就是一台普通的计算机</a:t>
            </a:r>
            <a:r>
              <a:rPr lang="en-US" altLang="zh-CN" sz="2400" dirty="0"/>
              <a:t>)</a:t>
            </a:r>
            <a:r>
              <a:rPr lang="zh-CN" altLang="en-US" sz="2400" dirty="0"/>
              <a:t>进行处理并生成中间结果，然后这些中间结果又由大量的结点进行合并，形成最终结果</a:t>
            </a:r>
          </a:p>
          <a:p>
            <a:endParaRPr lang="zh-CN" altLang="en-US" sz="2400" dirty="0"/>
          </a:p>
        </p:txBody>
      </p:sp>
      <p:sp>
        <p:nvSpPr>
          <p:cNvPr id="4" name="日期占位符 3"/>
          <p:cNvSpPr>
            <a:spLocks noGrp="1"/>
          </p:cNvSpPr>
          <p:nvPr>
            <p:ph type="dt" sz="quarter" idx="10"/>
          </p:nvPr>
        </p:nvSpPr>
        <p:spPr/>
        <p:txBody>
          <a:bodyPr/>
          <a:lstStyle/>
          <a:p>
            <a:pPr>
              <a:defRPr/>
            </a:pPr>
            <a:fld id="{334318E9-9C9D-4887-8221-DF948DF62EDA}" type="datetime3">
              <a:rPr lang="zh-CN" altLang="en-US" smtClean="0"/>
              <a:pPr>
                <a:defRPr/>
              </a:pPr>
              <a:t>2021年12月8日星期三</a:t>
            </a:fld>
            <a:endParaRPr lang="en-US" altLang="zh-CN"/>
          </a:p>
        </p:txBody>
      </p:sp>
      <p:sp>
        <p:nvSpPr>
          <p:cNvPr id="40965"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9CB1F0FE-7A16-4190-8854-60F6C50693F2}" type="slidenum">
              <a:rPr lang="zh-CN" altLang="en-US" sz="2400" smtClean="0">
                <a:solidFill>
                  <a:schemeClr val="accent2"/>
                </a:solidFill>
                <a:latin typeface="Times New Roman" panose="02020603050405020304" pitchFamily="18" charset="0"/>
              </a:rPr>
              <a:pPr>
                <a:spcBef>
                  <a:spcPct val="0"/>
                </a:spcBef>
                <a:buClrTx/>
                <a:buSzTx/>
                <a:buFontTx/>
                <a:buNone/>
              </a:pPr>
              <a:t>133</a:t>
            </a:fld>
            <a:endParaRPr lang="en-US" altLang="zh-CN" sz="2400">
              <a:solidFill>
                <a:schemeClr val="accent2"/>
              </a:solidFill>
              <a:latin typeface="Times New Roman" panose="02020603050405020304" pitchFamily="18" charset="0"/>
            </a:endParaRPr>
          </a:p>
        </p:txBody>
      </p:sp>
      <p:sp>
        <p:nvSpPr>
          <p:cNvPr id="40966" name="页脚占位符 5"/>
          <p:cNvSpPr>
            <a:spLocks noGrp="1"/>
          </p:cNvSpPr>
          <p:nvPr>
            <p:ph type="ftr" sz="quarter" idx="4294967295"/>
          </p:nvPr>
        </p:nvSpPr>
        <p:spPr bwMode="auto">
          <a:xfrm>
            <a:off x="3505200" y="6477000"/>
            <a:ext cx="37338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eaLnBrk="1" hangingPunct="1">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4096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3357563"/>
            <a:ext cx="6910387" cy="2892425"/>
          </a:xfrm>
          <a:prstGeom prst="rect">
            <a:avLst/>
          </a:prstGeom>
          <a:noFill/>
          <a:ln>
            <a:noFill/>
          </a:ln>
          <a:extLst>
            <a:ext uri="{909E8E84-426E-40DD-AFC4-6F175D3DCCD1}">
              <a14:hiddenFill xmlns:a14="http://schemas.microsoft.com/office/drawing/2010/main">
                <a:solidFill>
                  <a:srgbClr val="333300"/>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83418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850" y="152400"/>
            <a:ext cx="8820150" cy="838200"/>
          </a:xfrm>
        </p:spPr>
        <p:txBody>
          <a:bodyPr/>
          <a:lstStyle/>
          <a:p>
            <a:pPr>
              <a:defRPr/>
            </a:pPr>
            <a:r>
              <a:rPr lang="es-ES" altLang="zh-CN" b="0" dirty="0"/>
              <a:t>MapReduce</a:t>
            </a:r>
            <a:r>
              <a:rPr lang="zh-CN" altLang="es-ES" b="0" dirty="0"/>
              <a:t>工作流程概述</a:t>
            </a:r>
            <a:endParaRPr lang="zh-CN" altLang="en-US" dirty="0"/>
          </a:p>
        </p:txBody>
      </p:sp>
      <p:sp>
        <p:nvSpPr>
          <p:cNvPr id="41987" name="内容占位符 2"/>
          <p:cNvSpPr>
            <a:spLocks noGrp="1"/>
          </p:cNvSpPr>
          <p:nvPr>
            <p:ph idx="1"/>
          </p:nvPr>
        </p:nvSpPr>
        <p:spPr>
          <a:xfrm>
            <a:off x="395288" y="1412875"/>
            <a:ext cx="8569325" cy="4824413"/>
          </a:xfrm>
        </p:spPr>
        <p:txBody>
          <a:bodyPr/>
          <a:lstStyle/>
          <a:p>
            <a:r>
              <a:rPr lang="en-US" altLang="zh-CN" sz="2400" dirty="0" err="1"/>
              <a:t>MapReduce</a:t>
            </a:r>
            <a:r>
              <a:rPr lang="zh-CN" altLang="en-US" sz="2400" dirty="0"/>
              <a:t>的输入一般来自</a:t>
            </a:r>
            <a:r>
              <a:rPr lang="en-US" altLang="zh-CN" sz="2400" dirty="0"/>
              <a:t>HDFS</a:t>
            </a:r>
            <a:r>
              <a:rPr lang="zh-CN" altLang="en-US" sz="2400" dirty="0"/>
              <a:t>中的文件，这些文件分布存储在集群内的节点上。运行一个</a:t>
            </a:r>
            <a:r>
              <a:rPr lang="en-US" altLang="zh-CN" sz="2400" dirty="0" err="1"/>
              <a:t>MapReduce</a:t>
            </a:r>
            <a:r>
              <a:rPr lang="zh-CN" altLang="en-US" sz="2400" dirty="0"/>
              <a:t>程序会在集群的许多节点甚至所有节点上运行</a:t>
            </a:r>
            <a:r>
              <a:rPr lang="en-US" altLang="zh-CN" sz="2400" dirty="0"/>
              <a:t>mapping</a:t>
            </a:r>
            <a:r>
              <a:rPr lang="zh-CN" altLang="en-US" sz="2400" dirty="0"/>
              <a:t>任务，任意的</a:t>
            </a:r>
            <a:r>
              <a:rPr lang="en-US" altLang="zh-CN" sz="2400" dirty="0"/>
              <a:t>mapper</a:t>
            </a:r>
            <a:r>
              <a:rPr lang="zh-CN" altLang="en-US" sz="2400" dirty="0"/>
              <a:t>都可以处理任意的输入文件</a:t>
            </a:r>
          </a:p>
          <a:p>
            <a:r>
              <a:rPr lang="zh-CN" altLang="en-US" sz="2400" dirty="0"/>
              <a:t>当</a:t>
            </a:r>
            <a:r>
              <a:rPr lang="en-US" altLang="zh-CN" sz="2400" dirty="0"/>
              <a:t>mapping</a:t>
            </a:r>
            <a:r>
              <a:rPr lang="zh-CN" altLang="en-US" sz="2400" dirty="0"/>
              <a:t>阶段完成后，这阶段所生成的中间键值对数据必须在节点间进行交换，把具有相同键的数值发送到同一个</a:t>
            </a:r>
            <a:r>
              <a:rPr lang="en-US" altLang="zh-CN" sz="2400" dirty="0"/>
              <a:t>reducer</a:t>
            </a:r>
            <a:r>
              <a:rPr lang="zh-CN" altLang="en-US" sz="2400" dirty="0"/>
              <a:t>。</a:t>
            </a:r>
            <a:r>
              <a:rPr lang="en-US" altLang="zh-CN" sz="2400" dirty="0"/>
              <a:t>Reduce</a:t>
            </a:r>
            <a:r>
              <a:rPr lang="zh-CN" altLang="en-US" sz="2400" dirty="0"/>
              <a:t>任务在集群内的分布节点同</a:t>
            </a:r>
            <a:r>
              <a:rPr lang="en-US" altLang="zh-CN" sz="2400" dirty="0"/>
              <a:t>mappers</a:t>
            </a:r>
            <a:r>
              <a:rPr lang="zh-CN" altLang="en-US" sz="2400" dirty="0"/>
              <a:t>的一样。这是</a:t>
            </a:r>
            <a:r>
              <a:rPr lang="en-US" altLang="zh-CN" sz="2400" dirty="0" err="1"/>
              <a:t>MapReduce</a:t>
            </a:r>
            <a:r>
              <a:rPr lang="zh-CN" altLang="en-US" sz="2400" dirty="0"/>
              <a:t>中唯一的任务节点间的通信过程</a:t>
            </a:r>
          </a:p>
          <a:p>
            <a:r>
              <a:rPr lang="zh-CN" altLang="en-US" sz="2400" dirty="0"/>
              <a:t>所有数据传送都是由</a:t>
            </a:r>
            <a:r>
              <a:rPr lang="en-US" altLang="zh-CN" sz="2400" dirty="0"/>
              <a:t>Hadoop </a:t>
            </a:r>
            <a:r>
              <a:rPr lang="en-US" altLang="zh-CN" sz="2400" dirty="0" err="1"/>
              <a:t>MapReduce</a:t>
            </a:r>
            <a:r>
              <a:rPr lang="zh-CN" altLang="en-US" sz="2400" dirty="0"/>
              <a:t>平台自身去做的，是通过关联到数值上的不同键来隐式引导的。这是</a:t>
            </a:r>
            <a:r>
              <a:rPr lang="en-US" altLang="zh-CN" sz="2400" dirty="0"/>
              <a:t>Hadoop </a:t>
            </a:r>
            <a:r>
              <a:rPr lang="en-US" altLang="zh-CN" sz="2400" dirty="0" err="1"/>
              <a:t>MapReduce</a:t>
            </a:r>
            <a:r>
              <a:rPr lang="zh-CN" altLang="en-US" sz="2400" dirty="0"/>
              <a:t>的可靠性的基础元素。如果集群中的节点失效了，任务必须可以被重新启动</a:t>
            </a:r>
          </a:p>
          <a:p>
            <a:endParaRPr lang="zh-CN" altLang="en-US" sz="2400" dirty="0"/>
          </a:p>
        </p:txBody>
      </p:sp>
      <p:sp>
        <p:nvSpPr>
          <p:cNvPr id="4" name="日期占位符 3"/>
          <p:cNvSpPr>
            <a:spLocks noGrp="1"/>
          </p:cNvSpPr>
          <p:nvPr>
            <p:ph type="dt" sz="quarter" idx="10"/>
          </p:nvPr>
        </p:nvSpPr>
        <p:spPr/>
        <p:txBody>
          <a:bodyPr/>
          <a:lstStyle/>
          <a:p>
            <a:pPr>
              <a:defRPr/>
            </a:pPr>
            <a:fld id="{334318E9-9C9D-4887-8221-DF948DF62EDA}" type="datetime3">
              <a:rPr lang="zh-CN" altLang="en-US" smtClean="0"/>
              <a:pPr>
                <a:defRPr/>
              </a:pPr>
              <a:t>2021年12月8日星期三</a:t>
            </a:fld>
            <a:endParaRPr lang="en-US" altLang="zh-CN"/>
          </a:p>
        </p:txBody>
      </p:sp>
      <p:sp>
        <p:nvSpPr>
          <p:cNvPr id="41989"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7DD03FC5-9A1D-4574-A2F5-2D801A0F2AD7}" type="slidenum">
              <a:rPr lang="zh-CN" altLang="en-US" sz="2400" smtClean="0">
                <a:solidFill>
                  <a:schemeClr val="accent2"/>
                </a:solidFill>
                <a:latin typeface="Times New Roman" panose="02020603050405020304" pitchFamily="18" charset="0"/>
              </a:rPr>
              <a:pPr>
                <a:spcBef>
                  <a:spcPct val="0"/>
                </a:spcBef>
                <a:buClrTx/>
                <a:buSzTx/>
                <a:buFontTx/>
                <a:buNone/>
              </a:pPr>
              <a:t>134</a:t>
            </a:fld>
            <a:endParaRPr lang="en-US" altLang="zh-CN" sz="2400">
              <a:solidFill>
                <a:schemeClr val="accent2"/>
              </a:solidFill>
              <a:latin typeface="Times New Roman" panose="02020603050405020304" pitchFamily="18" charset="0"/>
            </a:endParaRPr>
          </a:p>
        </p:txBody>
      </p:sp>
      <p:sp>
        <p:nvSpPr>
          <p:cNvPr id="41990" name="页脚占位符 5"/>
          <p:cNvSpPr>
            <a:spLocks noGrp="1"/>
          </p:cNvSpPr>
          <p:nvPr>
            <p:ph type="ftr" sz="quarter" idx="4294967295"/>
          </p:nvPr>
        </p:nvSpPr>
        <p:spPr bwMode="auto">
          <a:xfrm>
            <a:off x="3505200" y="6477000"/>
            <a:ext cx="37338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eaLnBrk="1" hangingPunct="1">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14252668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850" y="152400"/>
            <a:ext cx="8820150" cy="838200"/>
          </a:xfrm>
        </p:spPr>
        <p:txBody>
          <a:bodyPr/>
          <a:lstStyle/>
          <a:p>
            <a:pPr>
              <a:defRPr/>
            </a:pPr>
            <a:r>
              <a:rPr lang="en-US" altLang="zh-CN" b="0" dirty="0" err="1"/>
              <a:t>MapReduce</a:t>
            </a:r>
            <a:r>
              <a:rPr lang="zh-CN" altLang="en-US" b="0" dirty="0"/>
              <a:t>各个执行阶段</a:t>
            </a:r>
            <a:endParaRPr lang="zh-CN" altLang="en-US" dirty="0"/>
          </a:p>
        </p:txBody>
      </p:sp>
      <p:sp>
        <p:nvSpPr>
          <p:cNvPr id="43011" name="内容占位符 2"/>
          <p:cNvSpPr>
            <a:spLocks noGrp="1"/>
          </p:cNvSpPr>
          <p:nvPr>
            <p:ph idx="1"/>
          </p:nvPr>
        </p:nvSpPr>
        <p:spPr>
          <a:xfrm>
            <a:off x="685800" y="1412875"/>
            <a:ext cx="7772400" cy="4824413"/>
          </a:xfrm>
        </p:spPr>
        <p:txBody>
          <a:bodyPr/>
          <a:lstStyle/>
          <a:p>
            <a:r>
              <a:rPr lang="zh-CN" altLang="en-US" sz="2400" dirty="0"/>
              <a:t>一般而言，</a:t>
            </a:r>
            <a:r>
              <a:rPr lang="en-US" altLang="zh-CN" sz="2400" dirty="0"/>
              <a:t>Hadoop</a:t>
            </a:r>
            <a:r>
              <a:rPr lang="zh-CN" altLang="en-US" sz="2400" dirty="0"/>
              <a:t>的一个简单的</a:t>
            </a:r>
            <a:r>
              <a:rPr lang="en-US" altLang="zh-CN" sz="2400" dirty="0" err="1"/>
              <a:t>MapReduce</a:t>
            </a:r>
            <a:r>
              <a:rPr lang="zh-CN" altLang="en-US" sz="2400" dirty="0"/>
              <a:t>任务执行流程如下</a:t>
            </a:r>
          </a:p>
          <a:p>
            <a:pPr lvl="1"/>
            <a:r>
              <a:rPr lang="en-US" altLang="zh-CN" sz="2200" dirty="0"/>
              <a:t>1)</a:t>
            </a:r>
            <a:r>
              <a:rPr lang="en-US" altLang="zh-CN" sz="2200" dirty="0" err="1"/>
              <a:t>JobTracker</a:t>
            </a:r>
            <a:r>
              <a:rPr lang="zh-CN" altLang="en-US" sz="2200" dirty="0"/>
              <a:t>负责分布式环境中实现客户端创建任务并提交</a:t>
            </a:r>
          </a:p>
          <a:p>
            <a:pPr lvl="1"/>
            <a:r>
              <a:rPr lang="en-US" altLang="zh-CN" sz="2200" dirty="0"/>
              <a:t>2)</a:t>
            </a:r>
            <a:r>
              <a:rPr lang="en-US" altLang="zh-CN" sz="2200" dirty="0" err="1"/>
              <a:t>InputFormat</a:t>
            </a:r>
            <a:r>
              <a:rPr lang="zh-CN" altLang="en-US" sz="2200" dirty="0"/>
              <a:t>模块负责做</a:t>
            </a:r>
            <a:r>
              <a:rPr lang="en-US" altLang="zh-CN" sz="2200" dirty="0"/>
              <a:t>Map</a:t>
            </a:r>
            <a:r>
              <a:rPr lang="zh-CN" altLang="en-US" sz="2200" dirty="0"/>
              <a:t>前的预处理</a:t>
            </a:r>
          </a:p>
          <a:p>
            <a:pPr lvl="1"/>
            <a:r>
              <a:rPr lang="en-US" altLang="zh-CN" sz="2200" dirty="0"/>
              <a:t>3)</a:t>
            </a:r>
            <a:r>
              <a:rPr lang="zh-CN" altLang="en-US" sz="2200" dirty="0"/>
              <a:t>将</a:t>
            </a:r>
            <a:r>
              <a:rPr lang="en-US" altLang="zh-CN" sz="2200" dirty="0" err="1"/>
              <a:t>RecordReader</a:t>
            </a:r>
            <a:r>
              <a:rPr lang="zh-CN" altLang="en-US" sz="2200" dirty="0"/>
              <a:t>处理后的结果作为</a:t>
            </a:r>
            <a:r>
              <a:rPr lang="en-US" altLang="zh-CN" sz="2200" dirty="0"/>
              <a:t>Map</a:t>
            </a:r>
            <a:r>
              <a:rPr lang="zh-CN" altLang="en-US" sz="2200" dirty="0"/>
              <a:t>的输入，然后</a:t>
            </a:r>
            <a:r>
              <a:rPr lang="en-US" altLang="zh-CN" sz="2200" dirty="0"/>
              <a:t>Map</a:t>
            </a:r>
            <a:r>
              <a:rPr lang="zh-CN" altLang="en-US" sz="2200" dirty="0"/>
              <a:t>执行定义的</a:t>
            </a:r>
            <a:r>
              <a:rPr lang="en-US" altLang="zh-CN" sz="2200" dirty="0"/>
              <a:t>Map</a:t>
            </a:r>
            <a:r>
              <a:rPr lang="zh-CN" altLang="en-US" sz="2200" dirty="0"/>
              <a:t>逻辑，输出处理后的</a:t>
            </a:r>
            <a:r>
              <a:rPr lang="en-US" altLang="zh-CN" sz="2200" dirty="0"/>
              <a:t>(</a:t>
            </a:r>
            <a:r>
              <a:rPr lang="en-US" altLang="zh-CN" sz="2200" dirty="0" err="1"/>
              <a:t>key,value</a:t>
            </a:r>
            <a:r>
              <a:rPr lang="en-US" altLang="zh-CN" sz="2200" dirty="0"/>
              <a:t>)</a:t>
            </a:r>
            <a:r>
              <a:rPr lang="zh-CN" altLang="en-US" sz="2200" dirty="0"/>
              <a:t>对到临时中间文件</a:t>
            </a:r>
          </a:p>
        </p:txBody>
      </p:sp>
      <p:sp>
        <p:nvSpPr>
          <p:cNvPr id="4" name="日期占位符 3"/>
          <p:cNvSpPr>
            <a:spLocks noGrp="1"/>
          </p:cNvSpPr>
          <p:nvPr>
            <p:ph type="dt" sz="quarter" idx="10"/>
          </p:nvPr>
        </p:nvSpPr>
        <p:spPr/>
        <p:txBody>
          <a:bodyPr/>
          <a:lstStyle/>
          <a:p>
            <a:pPr>
              <a:defRPr/>
            </a:pPr>
            <a:fld id="{334318E9-9C9D-4887-8221-DF948DF62EDA}" type="datetime3">
              <a:rPr lang="zh-CN" altLang="en-US" smtClean="0"/>
              <a:pPr>
                <a:defRPr/>
              </a:pPr>
              <a:t>2021年12月8日星期三</a:t>
            </a:fld>
            <a:endParaRPr lang="en-US" altLang="zh-CN"/>
          </a:p>
        </p:txBody>
      </p:sp>
      <p:sp>
        <p:nvSpPr>
          <p:cNvPr id="43013"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060ECCF7-3BC1-45B5-A79A-CB211BE4B908}" type="slidenum">
              <a:rPr lang="zh-CN" altLang="en-US" sz="2400" smtClean="0">
                <a:solidFill>
                  <a:schemeClr val="accent2"/>
                </a:solidFill>
                <a:latin typeface="Times New Roman" panose="02020603050405020304" pitchFamily="18" charset="0"/>
              </a:rPr>
              <a:pPr>
                <a:spcBef>
                  <a:spcPct val="0"/>
                </a:spcBef>
                <a:buClrTx/>
                <a:buSzTx/>
                <a:buFontTx/>
                <a:buNone/>
              </a:pPr>
              <a:t>135</a:t>
            </a:fld>
            <a:endParaRPr lang="en-US" altLang="zh-CN" sz="2400">
              <a:solidFill>
                <a:schemeClr val="accent2"/>
              </a:solidFill>
              <a:latin typeface="Times New Roman" panose="02020603050405020304" pitchFamily="18" charset="0"/>
            </a:endParaRPr>
          </a:p>
        </p:txBody>
      </p:sp>
      <p:sp>
        <p:nvSpPr>
          <p:cNvPr id="43014" name="页脚占位符 5"/>
          <p:cNvSpPr>
            <a:spLocks noGrp="1"/>
          </p:cNvSpPr>
          <p:nvPr>
            <p:ph type="ftr" sz="quarter" idx="4294967295"/>
          </p:nvPr>
        </p:nvSpPr>
        <p:spPr bwMode="auto">
          <a:xfrm>
            <a:off x="3505200" y="6477000"/>
            <a:ext cx="37338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eaLnBrk="1" hangingPunct="1">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10910754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850" y="152400"/>
            <a:ext cx="8820150" cy="838200"/>
          </a:xfrm>
        </p:spPr>
        <p:txBody>
          <a:bodyPr/>
          <a:lstStyle/>
          <a:p>
            <a:pPr>
              <a:defRPr/>
            </a:pPr>
            <a:r>
              <a:rPr lang="en-US" altLang="zh-CN" b="0" dirty="0" err="1"/>
              <a:t>MapReduce</a:t>
            </a:r>
            <a:r>
              <a:rPr lang="zh-CN" altLang="en-US" b="0" dirty="0"/>
              <a:t>各个执行阶段</a:t>
            </a:r>
            <a:endParaRPr lang="zh-CN" altLang="en-US" dirty="0"/>
          </a:p>
        </p:txBody>
      </p:sp>
      <p:sp>
        <p:nvSpPr>
          <p:cNvPr id="44035" name="内容占位符 2"/>
          <p:cNvSpPr>
            <a:spLocks noGrp="1"/>
          </p:cNvSpPr>
          <p:nvPr>
            <p:ph idx="1"/>
          </p:nvPr>
        </p:nvSpPr>
        <p:spPr>
          <a:xfrm>
            <a:off x="685800" y="1412875"/>
            <a:ext cx="7772400" cy="4824413"/>
          </a:xfrm>
        </p:spPr>
        <p:txBody>
          <a:bodyPr/>
          <a:lstStyle/>
          <a:p>
            <a:pPr lvl="1"/>
            <a:r>
              <a:rPr lang="en-US" altLang="zh-CN" sz="2200" dirty="0"/>
              <a:t>4)</a:t>
            </a:r>
            <a:r>
              <a:rPr lang="en-US" altLang="zh-CN" sz="2200" dirty="0" err="1"/>
              <a:t>Shuffle&amp;Partitioner</a:t>
            </a:r>
            <a:r>
              <a:rPr lang="zh-CN" altLang="en-US" sz="2200" dirty="0"/>
              <a:t>：在</a:t>
            </a:r>
            <a:r>
              <a:rPr lang="en-US" altLang="zh-CN" sz="2200" dirty="0" err="1"/>
              <a:t>MapReduce</a:t>
            </a:r>
            <a:r>
              <a:rPr lang="zh-CN" altLang="en-US" sz="2200" dirty="0"/>
              <a:t>流程中，为了让</a:t>
            </a:r>
            <a:r>
              <a:rPr lang="en-US" altLang="zh-CN" sz="2200" dirty="0"/>
              <a:t>reduce</a:t>
            </a:r>
            <a:r>
              <a:rPr lang="zh-CN" altLang="en-US" sz="2200" dirty="0"/>
              <a:t>可以并行处理</a:t>
            </a:r>
            <a:r>
              <a:rPr lang="en-US" altLang="zh-CN" sz="2200" dirty="0"/>
              <a:t>map</a:t>
            </a:r>
            <a:r>
              <a:rPr lang="zh-CN" altLang="en-US" sz="2200" dirty="0"/>
              <a:t>结果，必须对</a:t>
            </a:r>
            <a:r>
              <a:rPr lang="en-US" altLang="zh-CN" sz="2200" dirty="0"/>
              <a:t>map</a:t>
            </a:r>
            <a:r>
              <a:rPr lang="zh-CN" altLang="en-US" sz="2200" dirty="0"/>
              <a:t>的输出进行一定的排序和分割，然后再交给对应的</a:t>
            </a:r>
            <a:r>
              <a:rPr lang="en-US" altLang="zh-CN" sz="2200" dirty="0"/>
              <a:t>reduce</a:t>
            </a:r>
            <a:r>
              <a:rPr lang="zh-CN" altLang="en-US" sz="2200" dirty="0"/>
              <a:t>。这个将</a:t>
            </a:r>
            <a:r>
              <a:rPr lang="en-US" altLang="zh-CN" sz="2200" dirty="0"/>
              <a:t>map</a:t>
            </a:r>
            <a:r>
              <a:rPr lang="zh-CN" altLang="en-US" sz="2200" dirty="0"/>
              <a:t>输出进行进一步整理并交给</a:t>
            </a:r>
            <a:r>
              <a:rPr lang="en-US" altLang="zh-CN" sz="2200" dirty="0"/>
              <a:t>reduce</a:t>
            </a:r>
            <a:r>
              <a:rPr lang="zh-CN" altLang="en-US" sz="2200" dirty="0"/>
              <a:t>的过程，就称为</a:t>
            </a:r>
            <a:r>
              <a:rPr lang="en-US" altLang="zh-CN" sz="2200" dirty="0"/>
              <a:t>shuffle</a:t>
            </a:r>
            <a:r>
              <a:rPr lang="zh-CN" altLang="en-US" sz="2200" dirty="0"/>
              <a:t>。</a:t>
            </a:r>
            <a:r>
              <a:rPr lang="en-US" altLang="zh-CN" sz="2200" dirty="0" err="1"/>
              <a:t>Partitioner</a:t>
            </a:r>
            <a:r>
              <a:rPr lang="zh-CN" altLang="en-US" sz="2200" dirty="0"/>
              <a:t>是选择配置，主要作用是在多个</a:t>
            </a:r>
            <a:r>
              <a:rPr lang="en-US" altLang="zh-CN" sz="2200" dirty="0"/>
              <a:t>Reduce</a:t>
            </a:r>
            <a:r>
              <a:rPr lang="zh-CN" altLang="en-US" sz="2200" dirty="0"/>
              <a:t>的情况下，指定</a:t>
            </a:r>
            <a:r>
              <a:rPr lang="en-US" altLang="zh-CN" sz="2200" dirty="0"/>
              <a:t>Map</a:t>
            </a:r>
            <a:r>
              <a:rPr lang="zh-CN" altLang="en-US" sz="2200" dirty="0"/>
              <a:t>的结果由某一个</a:t>
            </a:r>
            <a:r>
              <a:rPr lang="en-US" altLang="zh-CN" sz="2200" dirty="0"/>
              <a:t>Reduce</a:t>
            </a:r>
            <a:r>
              <a:rPr lang="zh-CN" altLang="en-US" sz="2200" dirty="0"/>
              <a:t>处理，每一个</a:t>
            </a:r>
            <a:r>
              <a:rPr lang="en-US" altLang="zh-CN" sz="2200" dirty="0"/>
              <a:t>Reduce</a:t>
            </a:r>
            <a:r>
              <a:rPr lang="zh-CN" altLang="en-US" sz="2200" dirty="0"/>
              <a:t>都会有单独的输出文件</a:t>
            </a:r>
          </a:p>
          <a:p>
            <a:pPr lvl="1"/>
            <a:r>
              <a:rPr lang="en-US" altLang="zh-CN" sz="2200" dirty="0"/>
              <a:t>5)Reduce</a:t>
            </a:r>
            <a:r>
              <a:rPr lang="zh-CN" altLang="en-US" sz="2200" dirty="0"/>
              <a:t>执行具体的业务逻辑，即处理数据以得到结果的业务，并且将处理结果输出给</a:t>
            </a:r>
            <a:r>
              <a:rPr lang="en-US" altLang="zh-CN" sz="2200" dirty="0" err="1"/>
              <a:t>OutputFormat</a:t>
            </a:r>
            <a:endParaRPr lang="zh-CN" altLang="en-US" sz="2200" dirty="0"/>
          </a:p>
          <a:p>
            <a:pPr lvl="1"/>
            <a:r>
              <a:rPr lang="en-US" altLang="zh-CN" sz="2200" dirty="0"/>
              <a:t>6)</a:t>
            </a:r>
            <a:r>
              <a:rPr lang="en-US" altLang="zh-CN" sz="2200" dirty="0" err="1"/>
              <a:t>OutputFormat</a:t>
            </a:r>
            <a:r>
              <a:rPr lang="zh-CN" altLang="en-US" sz="2200" dirty="0"/>
              <a:t>的作用是，验证输出目录是否已经存在和输出结果类型是否符合</a:t>
            </a:r>
            <a:r>
              <a:rPr lang="en-US" altLang="zh-CN" sz="2200" dirty="0" err="1"/>
              <a:t>Config</a:t>
            </a:r>
            <a:r>
              <a:rPr lang="zh-CN" altLang="en-US" sz="2200" dirty="0"/>
              <a:t>中配置类型，若成立则输出</a:t>
            </a:r>
            <a:r>
              <a:rPr lang="en-US" altLang="zh-CN" sz="2200" dirty="0"/>
              <a:t>Reduce</a:t>
            </a:r>
            <a:r>
              <a:rPr lang="zh-CN" altLang="en-US" sz="2200" dirty="0"/>
              <a:t>汇总后的结果</a:t>
            </a:r>
          </a:p>
          <a:p>
            <a:endParaRPr lang="zh-CN" altLang="en-US" sz="2400" dirty="0"/>
          </a:p>
        </p:txBody>
      </p:sp>
      <p:sp>
        <p:nvSpPr>
          <p:cNvPr id="4" name="日期占位符 3"/>
          <p:cNvSpPr>
            <a:spLocks noGrp="1"/>
          </p:cNvSpPr>
          <p:nvPr>
            <p:ph type="dt" sz="quarter" idx="10"/>
          </p:nvPr>
        </p:nvSpPr>
        <p:spPr/>
        <p:txBody>
          <a:bodyPr/>
          <a:lstStyle/>
          <a:p>
            <a:pPr>
              <a:defRPr/>
            </a:pPr>
            <a:fld id="{334318E9-9C9D-4887-8221-DF948DF62EDA}" type="datetime3">
              <a:rPr lang="zh-CN" altLang="en-US" smtClean="0"/>
              <a:pPr>
                <a:defRPr/>
              </a:pPr>
              <a:t>2021年12月8日星期三</a:t>
            </a:fld>
            <a:endParaRPr lang="en-US" altLang="zh-CN"/>
          </a:p>
        </p:txBody>
      </p:sp>
      <p:sp>
        <p:nvSpPr>
          <p:cNvPr id="44037"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55719196-FFE1-40F4-967A-09FE76B3F032}" type="slidenum">
              <a:rPr lang="zh-CN" altLang="en-US" sz="2400" smtClean="0">
                <a:solidFill>
                  <a:schemeClr val="accent2"/>
                </a:solidFill>
                <a:latin typeface="Times New Roman" panose="02020603050405020304" pitchFamily="18" charset="0"/>
              </a:rPr>
              <a:pPr>
                <a:spcBef>
                  <a:spcPct val="0"/>
                </a:spcBef>
                <a:buClrTx/>
                <a:buSzTx/>
                <a:buFontTx/>
                <a:buNone/>
              </a:pPr>
              <a:t>136</a:t>
            </a:fld>
            <a:endParaRPr lang="en-US" altLang="zh-CN" sz="2400">
              <a:solidFill>
                <a:schemeClr val="accent2"/>
              </a:solidFill>
              <a:latin typeface="Times New Roman" panose="02020603050405020304" pitchFamily="18" charset="0"/>
            </a:endParaRPr>
          </a:p>
        </p:txBody>
      </p:sp>
      <p:sp>
        <p:nvSpPr>
          <p:cNvPr id="44038" name="页脚占位符 5"/>
          <p:cNvSpPr>
            <a:spLocks noGrp="1"/>
          </p:cNvSpPr>
          <p:nvPr>
            <p:ph type="ftr" sz="quarter" idx="4294967295"/>
          </p:nvPr>
        </p:nvSpPr>
        <p:spPr bwMode="auto">
          <a:xfrm>
            <a:off x="3505200" y="6477000"/>
            <a:ext cx="37338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eaLnBrk="1" hangingPunct="1">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37121695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850" y="152400"/>
            <a:ext cx="8820150" cy="838200"/>
          </a:xfrm>
        </p:spPr>
        <p:txBody>
          <a:bodyPr/>
          <a:lstStyle/>
          <a:p>
            <a:pPr>
              <a:defRPr/>
            </a:pPr>
            <a:r>
              <a:rPr lang="en-US" altLang="zh-CN" b="0" dirty="0" err="1"/>
              <a:t>MapReduce</a:t>
            </a:r>
            <a:r>
              <a:rPr lang="zh-CN" altLang="en-US" b="0" dirty="0"/>
              <a:t>执行阶段</a:t>
            </a:r>
            <a:endParaRPr lang="zh-CN" altLang="en-US" dirty="0"/>
          </a:p>
        </p:txBody>
      </p:sp>
      <p:sp>
        <p:nvSpPr>
          <p:cNvPr id="45059" name="内容占位符 2"/>
          <p:cNvSpPr>
            <a:spLocks noGrp="1"/>
          </p:cNvSpPr>
          <p:nvPr>
            <p:ph idx="1"/>
          </p:nvPr>
        </p:nvSpPr>
        <p:spPr>
          <a:xfrm>
            <a:off x="685800" y="1412875"/>
            <a:ext cx="7772400" cy="4824413"/>
          </a:xfrm>
        </p:spPr>
        <p:txBody>
          <a:bodyPr/>
          <a:lstStyle/>
          <a:p>
            <a:endParaRPr lang="zh-CN" altLang="en-US" sz="2400"/>
          </a:p>
        </p:txBody>
      </p:sp>
      <p:sp>
        <p:nvSpPr>
          <p:cNvPr id="4" name="日期占位符 3"/>
          <p:cNvSpPr>
            <a:spLocks noGrp="1"/>
          </p:cNvSpPr>
          <p:nvPr>
            <p:ph type="dt" sz="quarter" idx="10"/>
          </p:nvPr>
        </p:nvSpPr>
        <p:spPr/>
        <p:txBody>
          <a:bodyPr/>
          <a:lstStyle/>
          <a:p>
            <a:pPr>
              <a:defRPr/>
            </a:pPr>
            <a:fld id="{334318E9-9C9D-4887-8221-DF948DF62EDA}" type="datetime3">
              <a:rPr lang="zh-CN" altLang="en-US" smtClean="0"/>
              <a:pPr>
                <a:defRPr/>
              </a:pPr>
              <a:t>2021年12月8日星期三</a:t>
            </a:fld>
            <a:endParaRPr lang="en-US" altLang="zh-CN"/>
          </a:p>
        </p:txBody>
      </p:sp>
      <p:sp>
        <p:nvSpPr>
          <p:cNvPr id="45061"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D4CE8ECE-0703-45BC-B563-56AB7B35E623}" type="slidenum">
              <a:rPr lang="zh-CN" altLang="en-US" sz="2400" smtClean="0">
                <a:solidFill>
                  <a:schemeClr val="accent2"/>
                </a:solidFill>
                <a:latin typeface="Times New Roman" panose="02020603050405020304" pitchFamily="18" charset="0"/>
              </a:rPr>
              <a:pPr>
                <a:spcBef>
                  <a:spcPct val="0"/>
                </a:spcBef>
                <a:buClrTx/>
                <a:buSzTx/>
                <a:buFontTx/>
                <a:buNone/>
              </a:pPr>
              <a:t>137</a:t>
            </a:fld>
            <a:endParaRPr lang="en-US" altLang="zh-CN" sz="2400">
              <a:solidFill>
                <a:schemeClr val="accent2"/>
              </a:solidFill>
              <a:latin typeface="Times New Roman" panose="02020603050405020304" pitchFamily="18" charset="0"/>
            </a:endParaRPr>
          </a:p>
        </p:txBody>
      </p:sp>
      <p:sp>
        <p:nvSpPr>
          <p:cNvPr id="45062" name="页脚占位符 5"/>
          <p:cNvSpPr>
            <a:spLocks noGrp="1"/>
          </p:cNvSpPr>
          <p:nvPr>
            <p:ph type="ftr" sz="quarter" idx="4294967295"/>
          </p:nvPr>
        </p:nvSpPr>
        <p:spPr bwMode="auto">
          <a:xfrm>
            <a:off x="3505200" y="6477000"/>
            <a:ext cx="37338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eaLnBrk="1" hangingPunct="1">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4506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1341438"/>
            <a:ext cx="6451600" cy="5256212"/>
          </a:xfrm>
          <a:prstGeom prst="rect">
            <a:avLst/>
          </a:prstGeom>
          <a:noFill/>
          <a:ln>
            <a:noFill/>
          </a:ln>
          <a:extLst>
            <a:ext uri="{909E8E84-426E-40DD-AFC4-6F175D3DCCD1}">
              <a14:hiddenFill xmlns:a14="http://schemas.microsoft.com/office/drawing/2010/main">
                <a:solidFill>
                  <a:srgbClr val="333300"/>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09359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850" y="152400"/>
            <a:ext cx="8820150" cy="838200"/>
          </a:xfrm>
        </p:spPr>
        <p:txBody>
          <a:bodyPr/>
          <a:lstStyle/>
          <a:p>
            <a:pPr>
              <a:defRPr/>
            </a:pPr>
            <a:r>
              <a:rPr lang="en-US" altLang="zh-CN" b="0" dirty="0"/>
              <a:t>Shuffle</a:t>
            </a:r>
            <a:r>
              <a:rPr lang="zh-CN" altLang="en-US" b="0" dirty="0"/>
              <a:t>过程详解</a:t>
            </a:r>
            <a:endParaRPr lang="zh-CN" altLang="en-US" dirty="0"/>
          </a:p>
        </p:txBody>
      </p:sp>
      <p:sp>
        <p:nvSpPr>
          <p:cNvPr id="46083" name="内容占位符 2"/>
          <p:cNvSpPr>
            <a:spLocks noGrp="1"/>
          </p:cNvSpPr>
          <p:nvPr>
            <p:ph idx="1"/>
          </p:nvPr>
        </p:nvSpPr>
        <p:spPr>
          <a:xfrm>
            <a:off x="685800" y="1412875"/>
            <a:ext cx="7772400" cy="4824413"/>
          </a:xfrm>
        </p:spPr>
        <p:txBody>
          <a:bodyPr/>
          <a:lstStyle/>
          <a:p>
            <a:r>
              <a:rPr lang="en-US" altLang="zh-CN" sz="2400" dirty="0"/>
              <a:t>Shuffle</a:t>
            </a:r>
            <a:r>
              <a:rPr lang="zh-CN" altLang="en-US" sz="2400" dirty="0"/>
              <a:t>：将</a:t>
            </a:r>
            <a:r>
              <a:rPr lang="en-US" altLang="zh-CN" sz="2400" dirty="0"/>
              <a:t>Map</a:t>
            </a:r>
            <a:r>
              <a:rPr lang="zh-CN" altLang="en-US" sz="2400" dirty="0"/>
              <a:t>输出进行进一步整理并交给</a:t>
            </a:r>
            <a:r>
              <a:rPr lang="en-US" altLang="zh-CN" sz="2400" dirty="0"/>
              <a:t>reduce</a:t>
            </a:r>
            <a:r>
              <a:rPr lang="zh-CN" altLang="en-US" sz="2400" dirty="0"/>
              <a:t>的过程</a:t>
            </a:r>
          </a:p>
          <a:p>
            <a:r>
              <a:rPr lang="en-US" altLang="zh-CN" sz="2400" dirty="0"/>
              <a:t>Shuffle</a:t>
            </a:r>
            <a:r>
              <a:rPr lang="zh-CN" altLang="en-US" sz="2400" dirty="0"/>
              <a:t>过程是</a:t>
            </a:r>
            <a:r>
              <a:rPr lang="en-US" altLang="zh-CN" sz="2400" dirty="0" err="1"/>
              <a:t>MapReduce</a:t>
            </a:r>
            <a:r>
              <a:rPr lang="zh-CN" altLang="en-US" sz="2400" dirty="0"/>
              <a:t>工作流程的核心，也被称为奇迹发生的地方。要想理解</a:t>
            </a:r>
            <a:r>
              <a:rPr lang="en-US" altLang="zh-CN" sz="2400" dirty="0" err="1"/>
              <a:t>MapReduce</a:t>
            </a:r>
            <a:r>
              <a:rPr lang="zh-CN" altLang="en-US" sz="2400" dirty="0"/>
              <a:t>，</a:t>
            </a:r>
            <a:r>
              <a:rPr lang="en-US" altLang="zh-CN" sz="2400" dirty="0"/>
              <a:t>Shuffle</a:t>
            </a:r>
            <a:r>
              <a:rPr lang="zh-CN" altLang="en-US" sz="2400" dirty="0"/>
              <a:t>是必须要了解的</a:t>
            </a:r>
          </a:p>
          <a:p>
            <a:r>
              <a:rPr lang="en-US" altLang="zh-CN" sz="2400" dirty="0"/>
              <a:t>Shuffle</a:t>
            </a:r>
            <a:r>
              <a:rPr lang="zh-CN" altLang="en-US" sz="2400" dirty="0"/>
              <a:t>过程包含在</a:t>
            </a:r>
            <a:r>
              <a:rPr lang="en-US" altLang="zh-CN" sz="2400" dirty="0"/>
              <a:t>map</a:t>
            </a:r>
            <a:r>
              <a:rPr lang="zh-CN" altLang="en-US" sz="2400" dirty="0"/>
              <a:t>和</a:t>
            </a:r>
            <a:r>
              <a:rPr lang="en-US" altLang="zh-CN" sz="2400" dirty="0"/>
              <a:t>reduce</a:t>
            </a:r>
            <a:r>
              <a:rPr lang="zh-CN" altLang="en-US" sz="2400" dirty="0"/>
              <a:t>两端中，描述着数据从</a:t>
            </a:r>
            <a:r>
              <a:rPr lang="en-US" altLang="zh-CN" sz="2400" dirty="0"/>
              <a:t>map task</a:t>
            </a:r>
            <a:r>
              <a:rPr lang="zh-CN" altLang="en-US" sz="2400" dirty="0"/>
              <a:t>输出到</a:t>
            </a:r>
            <a:r>
              <a:rPr lang="en-US" altLang="zh-CN" sz="2400" dirty="0"/>
              <a:t>reduce task</a:t>
            </a:r>
            <a:r>
              <a:rPr lang="zh-CN" altLang="en-US" sz="2400" dirty="0"/>
              <a:t>输入的这段过程</a:t>
            </a:r>
          </a:p>
          <a:p>
            <a:endParaRPr lang="zh-CN" altLang="en-US" sz="2400" dirty="0"/>
          </a:p>
        </p:txBody>
      </p:sp>
      <p:sp>
        <p:nvSpPr>
          <p:cNvPr id="4" name="日期占位符 3"/>
          <p:cNvSpPr>
            <a:spLocks noGrp="1"/>
          </p:cNvSpPr>
          <p:nvPr>
            <p:ph type="dt" sz="quarter" idx="10"/>
          </p:nvPr>
        </p:nvSpPr>
        <p:spPr/>
        <p:txBody>
          <a:bodyPr/>
          <a:lstStyle/>
          <a:p>
            <a:pPr>
              <a:defRPr/>
            </a:pPr>
            <a:fld id="{334318E9-9C9D-4887-8221-DF948DF62EDA}" type="datetime3">
              <a:rPr lang="zh-CN" altLang="en-US" smtClean="0"/>
              <a:pPr>
                <a:defRPr/>
              </a:pPr>
              <a:t>2021年12月8日星期三</a:t>
            </a:fld>
            <a:endParaRPr lang="en-US" altLang="zh-CN"/>
          </a:p>
        </p:txBody>
      </p:sp>
      <p:sp>
        <p:nvSpPr>
          <p:cNvPr id="46085"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41FE3E4C-6E29-4D9A-B232-67B13636E4E7}" type="slidenum">
              <a:rPr lang="zh-CN" altLang="en-US" sz="2400" smtClean="0">
                <a:solidFill>
                  <a:schemeClr val="accent2"/>
                </a:solidFill>
                <a:latin typeface="Times New Roman" panose="02020603050405020304" pitchFamily="18" charset="0"/>
              </a:rPr>
              <a:pPr>
                <a:spcBef>
                  <a:spcPct val="0"/>
                </a:spcBef>
                <a:buClrTx/>
                <a:buSzTx/>
                <a:buFontTx/>
                <a:buNone/>
              </a:pPr>
              <a:t>138</a:t>
            </a:fld>
            <a:endParaRPr lang="en-US" altLang="zh-CN" sz="2400">
              <a:solidFill>
                <a:schemeClr val="accent2"/>
              </a:solidFill>
              <a:latin typeface="Times New Roman" panose="02020603050405020304" pitchFamily="18" charset="0"/>
            </a:endParaRPr>
          </a:p>
        </p:txBody>
      </p:sp>
      <p:sp>
        <p:nvSpPr>
          <p:cNvPr id="46086" name="页脚占位符 5"/>
          <p:cNvSpPr>
            <a:spLocks noGrp="1"/>
          </p:cNvSpPr>
          <p:nvPr>
            <p:ph type="ftr" sz="quarter" idx="4294967295"/>
          </p:nvPr>
        </p:nvSpPr>
        <p:spPr bwMode="auto">
          <a:xfrm>
            <a:off x="3505200" y="6477000"/>
            <a:ext cx="37338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eaLnBrk="1" hangingPunct="1">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73124272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3863975"/>
            <a:ext cx="6553200" cy="2994025"/>
          </a:xfrm>
          <a:prstGeom prst="rect">
            <a:avLst/>
          </a:prstGeom>
          <a:noFill/>
          <a:ln>
            <a:noFill/>
          </a:ln>
          <a:extLst>
            <a:ext uri="{909E8E84-426E-40DD-AFC4-6F175D3DCCD1}">
              <a14:hiddenFill xmlns:a14="http://schemas.microsoft.com/office/drawing/2010/main">
                <a:solidFill>
                  <a:srgbClr val="333300"/>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323850" y="152400"/>
            <a:ext cx="8820150" cy="838200"/>
          </a:xfrm>
        </p:spPr>
        <p:txBody>
          <a:bodyPr/>
          <a:lstStyle/>
          <a:p>
            <a:pPr>
              <a:defRPr/>
            </a:pPr>
            <a:r>
              <a:rPr lang="en-US" altLang="zh-CN" b="0" dirty="0"/>
              <a:t>Shuffle</a:t>
            </a:r>
            <a:r>
              <a:rPr lang="zh-CN" altLang="en-US" b="0" dirty="0"/>
              <a:t>过程详解</a:t>
            </a:r>
            <a:endParaRPr lang="zh-CN" altLang="en-US" dirty="0"/>
          </a:p>
        </p:txBody>
      </p:sp>
      <p:sp>
        <p:nvSpPr>
          <p:cNvPr id="47108" name="内容占位符 2"/>
          <p:cNvSpPr>
            <a:spLocks noGrp="1"/>
          </p:cNvSpPr>
          <p:nvPr>
            <p:ph idx="1"/>
          </p:nvPr>
        </p:nvSpPr>
        <p:spPr>
          <a:xfrm>
            <a:off x="107950" y="1412875"/>
            <a:ext cx="8856538" cy="4824413"/>
          </a:xfrm>
        </p:spPr>
        <p:txBody>
          <a:bodyPr/>
          <a:lstStyle/>
          <a:p>
            <a:pPr algn="just"/>
            <a:r>
              <a:rPr lang="zh-CN" altLang="en-US" sz="2400" dirty="0"/>
              <a:t>在</a:t>
            </a:r>
            <a:r>
              <a:rPr lang="en-US" altLang="zh-CN" sz="2400" dirty="0"/>
              <a:t>map</a:t>
            </a:r>
            <a:r>
              <a:rPr lang="zh-CN" altLang="en-US" sz="2400" dirty="0"/>
              <a:t>端的</a:t>
            </a:r>
            <a:r>
              <a:rPr lang="en-US" altLang="zh-CN" sz="2400" dirty="0"/>
              <a:t>shuffle</a:t>
            </a:r>
            <a:r>
              <a:rPr lang="zh-CN" altLang="en-US" sz="2400" dirty="0"/>
              <a:t>过程是对</a:t>
            </a:r>
            <a:r>
              <a:rPr lang="en-US" altLang="zh-CN" sz="2400" dirty="0"/>
              <a:t>map</a:t>
            </a:r>
            <a:r>
              <a:rPr lang="zh-CN" altLang="en-US" sz="2400" dirty="0"/>
              <a:t>的结果进行划分（</a:t>
            </a:r>
            <a:r>
              <a:rPr lang="en-US" altLang="zh-CN" sz="2400" dirty="0"/>
              <a:t>partition</a:t>
            </a:r>
            <a:r>
              <a:rPr lang="zh-CN" altLang="en-US" sz="2400" dirty="0"/>
              <a:t>）、排序（</a:t>
            </a:r>
            <a:r>
              <a:rPr lang="en-US" altLang="zh-CN" sz="2400" dirty="0"/>
              <a:t>sort</a:t>
            </a:r>
            <a:r>
              <a:rPr lang="zh-CN" altLang="en-US" sz="2400" dirty="0"/>
              <a:t>）和</a:t>
            </a:r>
            <a:r>
              <a:rPr lang="en-US" altLang="zh-CN" sz="2400" dirty="0"/>
              <a:t>spill</a:t>
            </a:r>
            <a:r>
              <a:rPr lang="zh-CN" altLang="en-US" sz="2400" dirty="0"/>
              <a:t>（溢写），然后将属于同一个划分的输出合并在一起，并写到磁盘上，同时按照不同的划分将结果发送给对应的</a:t>
            </a:r>
            <a:r>
              <a:rPr lang="en-US" altLang="zh-CN" sz="2400" dirty="0"/>
              <a:t>reduce</a:t>
            </a:r>
            <a:r>
              <a:rPr lang="zh-CN" altLang="en-US" sz="2400" dirty="0"/>
              <a:t>（</a:t>
            </a:r>
            <a:r>
              <a:rPr lang="en-US" altLang="zh-CN" sz="2400" dirty="0"/>
              <a:t>map</a:t>
            </a:r>
            <a:r>
              <a:rPr lang="zh-CN" altLang="en-US" sz="2400" dirty="0"/>
              <a:t>输出的划分与</a:t>
            </a:r>
            <a:r>
              <a:rPr lang="en-US" altLang="zh-CN" sz="2400" dirty="0"/>
              <a:t>reduce</a:t>
            </a:r>
            <a:r>
              <a:rPr lang="zh-CN" altLang="en-US" sz="2400" dirty="0"/>
              <a:t>的对应关系由</a:t>
            </a:r>
            <a:r>
              <a:rPr lang="en-US" altLang="zh-CN" sz="2400" dirty="0" err="1"/>
              <a:t>JobTracker</a:t>
            </a:r>
            <a:r>
              <a:rPr lang="zh-CN" altLang="en-US" sz="2400" dirty="0"/>
              <a:t>确定）。</a:t>
            </a:r>
            <a:r>
              <a:rPr lang="en-US" altLang="zh-CN" sz="2400" dirty="0"/>
              <a:t>Reduce</a:t>
            </a:r>
            <a:r>
              <a:rPr lang="zh-CN" altLang="en-US" sz="2400" dirty="0"/>
              <a:t>端又会将各个</a:t>
            </a:r>
            <a:r>
              <a:rPr lang="en-US" altLang="zh-CN" sz="2400" dirty="0"/>
              <a:t>map</a:t>
            </a:r>
            <a:r>
              <a:rPr lang="zh-CN" altLang="en-US" sz="2400" dirty="0"/>
              <a:t>送来的属于同一个划分的输出进行合并（</a:t>
            </a:r>
            <a:r>
              <a:rPr lang="en-US" altLang="zh-CN" sz="2400" dirty="0"/>
              <a:t>merge</a:t>
            </a:r>
            <a:r>
              <a:rPr lang="zh-CN" altLang="en-US" sz="2400" dirty="0"/>
              <a:t>），然后对</a:t>
            </a:r>
            <a:r>
              <a:rPr lang="en-US" altLang="zh-CN" sz="2400" dirty="0"/>
              <a:t>merge</a:t>
            </a:r>
            <a:r>
              <a:rPr lang="zh-CN" altLang="en-US" sz="2400" dirty="0"/>
              <a:t>的结果进行排序，最后交给</a:t>
            </a:r>
            <a:r>
              <a:rPr lang="en-US" altLang="zh-CN" sz="2400" dirty="0"/>
              <a:t>reduce</a:t>
            </a:r>
            <a:r>
              <a:rPr lang="zh-CN" altLang="en-US" sz="2400" dirty="0"/>
              <a:t>处理</a:t>
            </a:r>
          </a:p>
          <a:p>
            <a:endParaRPr lang="zh-CN" altLang="en-US" sz="2400" dirty="0"/>
          </a:p>
        </p:txBody>
      </p:sp>
      <p:sp>
        <p:nvSpPr>
          <p:cNvPr id="4" name="日期占位符 3"/>
          <p:cNvSpPr>
            <a:spLocks noGrp="1"/>
          </p:cNvSpPr>
          <p:nvPr>
            <p:ph type="dt" sz="quarter" idx="10"/>
          </p:nvPr>
        </p:nvSpPr>
        <p:spPr/>
        <p:txBody>
          <a:bodyPr/>
          <a:lstStyle/>
          <a:p>
            <a:pPr>
              <a:defRPr/>
            </a:pPr>
            <a:fld id="{334318E9-9C9D-4887-8221-DF948DF62EDA}" type="datetime3">
              <a:rPr lang="zh-CN" altLang="en-US" smtClean="0"/>
              <a:pPr>
                <a:defRPr/>
              </a:pPr>
              <a:t>2021年12月8日星期三</a:t>
            </a:fld>
            <a:endParaRPr lang="en-US" altLang="zh-CN"/>
          </a:p>
        </p:txBody>
      </p:sp>
      <p:sp>
        <p:nvSpPr>
          <p:cNvPr id="47110"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4A5EA1FC-84E0-4E70-8A66-B1AF16636BDC}" type="slidenum">
              <a:rPr lang="zh-CN" altLang="en-US" sz="2400" smtClean="0">
                <a:solidFill>
                  <a:schemeClr val="accent2"/>
                </a:solidFill>
                <a:latin typeface="Times New Roman" panose="02020603050405020304" pitchFamily="18" charset="0"/>
              </a:rPr>
              <a:pPr>
                <a:spcBef>
                  <a:spcPct val="0"/>
                </a:spcBef>
                <a:buClrTx/>
                <a:buSzTx/>
                <a:buFontTx/>
                <a:buNone/>
              </a:pPr>
              <a:t>139</a:t>
            </a:fld>
            <a:endParaRPr lang="en-US" altLang="zh-CN" sz="2400">
              <a:solidFill>
                <a:schemeClr val="accent2"/>
              </a:solidFill>
              <a:latin typeface="Times New Roman" panose="02020603050405020304" pitchFamily="18" charset="0"/>
            </a:endParaRPr>
          </a:p>
        </p:txBody>
      </p:sp>
    </p:spTree>
    <p:extLst>
      <p:ext uri="{BB962C8B-B14F-4D97-AF65-F5344CB8AC3E}">
        <p14:creationId xmlns:p14="http://schemas.microsoft.com/office/powerpoint/2010/main" val="3108903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err="1"/>
              <a:t>HBase</a:t>
            </a:r>
            <a:r>
              <a:rPr lang="zh-CN" altLang="en-US" dirty="0"/>
              <a:t>简介</a:t>
            </a:r>
          </a:p>
        </p:txBody>
      </p:sp>
      <p:sp>
        <p:nvSpPr>
          <p:cNvPr id="21507" name="内容占位符 2"/>
          <p:cNvSpPr>
            <a:spLocks noGrp="1"/>
          </p:cNvSpPr>
          <p:nvPr>
            <p:ph idx="1"/>
          </p:nvPr>
        </p:nvSpPr>
        <p:spPr>
          <a:xfrm>
            <a:off x="468313" y="1371600"/>
            <a:ext cx="8496300" cy="4876800"/>
          </a:xfrm>
        </p:spPr>
        <p:txBody>
          <a:bodyPr/>
          <a:lstStyle/>
          <a:p>
            <a:pPr>
              <a:lnSpc>
                <a:spcPct val="150000"/>
              </a:lnSpc>
            </a:pPr>
            <a:r>
              <a:rPr lang="en-US" altLang="zh-CN" sz="2400" dirty="0"/>
              <a:t>HBase</a:t>
            </a:r>
            <a:r>
              <a:rPr lang="zh-CN" altLang="en-US" sz="2400" dirty="0"/>
              <a:t>中表的特点</a:t>
            </a:r>
          </a:p>
          <a:p>
            <a:pPr lvl="1">
              <a:lnSpc>
                <a:spcPct val="150000"/>
              </a:lnSpc>
            </a:pPr>
            <a:r>
              <a:rPr lang="zh-CN" altLang="en-US" sz="2400" dirty="0"/>
              <a:t>大：一个表可以有上亿行，上百万列</a:t>
            </a:r>
          </a:p>
          <a:p>
            <a:pPr lvl="1">
              <a:lnSpc>
                <a:spcPct val="150000"/>
              </a:lnSpc>
            </a:pPr>
            <a:r>
              <a:rPr lang="zh-CN" altLang="en-US" sz="2400" dirty="0"/>
              <a:t>面向列：面向列</a:t>
            </a:r>
            <a:r>
              <a:rPr lang="en-US" altLang="zh-CN" sz="2400" dirty="0"/>
              <a:t>(</a:t>
            </a:r>
            <a:r>
              <a:rPr lang="zh-CN" altLang="en-US" sz="2400" dirty="0"/>
              <a:t>族</a:t>
            </a:r>
            <a:r>
              <a:rPr lang="en-US" altLang="zh-CN" sz="2400" dirty="0"/>
              <a:t>)</a:t>
            </a:r>
            <a:r>
              <a:rPr lang="zh-CN" altLang="en-US" sz="2400" dirty="0"/>
              <a:t>的存储和权限控制，列</a:t>
            </a:r>
            <a:r>
              <a:rPr lang="en-US" altLang="zh-CN" sz="2400" dirty="0"/>
              <a:t>(</a:t>
            </a:r>
            <a:r>
              <a:rPr lang="zh-CN" altLang="en-US" sz="2400" dirty="0"/>
              <a:t>族</a:t>
            </a:r>
            <a:r>
              <a:rPr lang="en-US" altLang="zh-CN" sz="2400" dirty="0"/>
              <a:t>)</a:t>
            </a:r>
            <a:r>
              <a:rPr lang="zh-CN" altLang="en-US" sz="2400" dirty="0"/>
              <a:t>独立检索</a:t>
            </a:r>
          </a:p>
          <a:p>
            <a:pPr lvl="1">
              <a:lnSpc>
                <a:spcPct val="150000"/>
              </a:lnSpc>
            </a:pPr>
            <a:r>
              <a:rPr lang="zh-CN" altLang="en-US" sz="2400" dirty="0"/>
              <a:t>稀疏：对于为空</a:t>
            </a:r>
            <a:r>
              <a:rPr lang="en-US" altLang="zh-CN" sz="2400" dirty="0"/>
              <a:t>(null)</a:t>
            </a:r>
            <a:r>
              <a:rPr lang="zh-CN" altLang="en-US" sz="2400" dirty="0"/>
              <a:t>的列，并不占用存储空间，因此表可以设计的非常稀疏</a:t>
            </a:r>
          </a:p>
          <a:p>
            <a:pPr>
              <a:lnSpc>
                <a:spcPct val="150000"/>
              </a:lnSpc>
            </a:pPr>
            <a:endParaRPr lang="zh-CN" altLang="en-US" sz="2400" dirty="0"/>
          </a:p>
        </p:txBody>
      </p:sp>
      <p:sp>
        <p:nvSpPr>
          <p:cNvPr id="4" name="日期占位符 3"/>
          <p:cNvSpPr>
            <a:spLocks noGrp="1"/>
          </p:cNvSpPr>
          <p:nvPr>
            <p:ph type="dt" sz="quarter" idx="10"/>
          </p:nvPr>
        </p:nvSpPr>
        <p:spPr/>
        <p:txBody>
          <a:bodyPr/>
          <a:lstStyle/>
          <a:p>
            <a:pPr>
              <a:defRPr/>
            </a:pPr>
            <a:fld id="{77AB41CE-6A62-49C1-9FD6-42EE28920D0C}" type="datetime3">
              <a:rPr lang="zh-CN" altLang="en-US" smtClean="0"/>
              <a:pPr>
                <a:defRPr/>
              </a:pPr>
              <a:t>2021年12月8日星期三</a:t>
            </a:fld>
            <a:endParaRPr lang="en-US" altLang="zh-CN" dirty="0"/>
          </a:p>
        </p:txBody>
      </p:sp>
      <p:sp>
        <p:nvSpPr>
          <p:cNvPr id="21509"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00640A04-0A9D-4B37-A7F0-93182C1B6ACF}" type="slidenum">
              <a:rPr lang="zh-CN" altLang="en-US" sz="2400" smtClean="0">
                <a:solidFill>
                  <a:schemeClr val="accent2"/>
                </a:solidFill>
                <a:latin typeface="Times New Roman" panose="02020603050405020304" pitchFamily="18" charset="0"/>
              </a:rPr>
              <a:pPr>
                <a:spcBef>
                  <a:spcPct val="0"/>
                </a:spcBef>
                <a:buClrTx/>
                <a:buSzTx/>
                <a:buFontTx/>
                <a:buNone/>
              </a:pPr>
              <a:t>14</a:t>
            </a:fld>
            <a:endParaRPr lang="en-US" altLang="zh-CN" sz="2400">
              <a:solidFill>
                <a:schemeClr val="accent2"/>
              </a:solidFill>
              <a:latin typeface="Times New Roman" panose="02020603050405020304" pitchFamily="18" charset="0"/>
            </a:endParaRPr>
          </a:p>
        </p:txBody>
      </p:sp>
      <p:sp>
        <p:nvSpPr>
          <p:cNvPr id="21510"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2138" y="2420938"/>
            <a:ext cx="3630612" cy="4297362"/>
          </a:xfrm>
          <a:prstGeom prst="rect">
            <a:avLst/>
          </a:prstGeom>
          <a:noFill/>
          <a:ln>
            <a:noFill/>
          </a:ln>
          <a:extLst>
            <a:ext uri="{909E8E84-426E-40DD-AFC4-6F175D3DCCD1}">
              <a14:hiddenFill xmlns:a14="http://schemas.microsoft.com/office/drawing/2010/main">
                <a:solidFill>
                  <a:srgbClr val="333300"/>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323850" y="152400"/>
            <a:ext cx="8820150" cy="838200"/>
          </a:xfrm>
        </p:spPr>
        <p:txBody>
          <a:bodyPr/>
          <a:lstStyle/>
          <a:p>
            <a:pPr>
              <a:defRPr/>
            </a:pPr>
            <a:r>
              <a:rPr lang="en-US" altLang="zh-CN" b="0" dirty="0"/>
              <a:t>Shuffle</a:t>
            </a:r>
            <a:r>
              <a:rPr lang="zh-CN" altLang="en-US" b="0" dirty="0"/>
              <a:t>过程详解</a:t>
            </a:r>
            <a:r>
              <a:rPr lang="en-US" altLang="zh-CN" b="0" dirty="0"/>
              <a:t>–Map</a:t>
            </a:r>
            <a:r>
              <a:rPr lang="zh-CN" altLang="en-US" b="0" dirty="0"/>
              <a:t>端</a:t>
            </a:r>
            <a:endParaRPr lang="zh-CN" altLang="en-US" dirty="0"/>
          </a:p>
        </p:txBody>
      </p:sp>
      <p:sp>
        <p:nvSpPr>
          <p:cNvPr id="48132" name="内容占位符 2"/>
          <p:cNvSpPr>
            <a:spLocks noGrp="1"/>
          </p:cNvSpPr>
          <p:nvPr>
            <p:ph idx="1"/>
          </p:nvPr>
        </p:nvSpPr>
        <p:spPr>
          <a:xfrm>
            <a:off x="685800" y="1412875"/>
            <a:ext cx="7772400" cy="4824413"/>
          </a:xfrm>
        </p:spPr>
        <p:txBody>
          <a:bodyPr/>
          <a:lstStyle/>
          <a:p>
            <a:pPr algn="just"/>
            <a:r>
              <a:rPr lang="zh-CN" altLang="en-US" sz="2400" dirty="0"/>
              <a:t>下图是某个假想的</a:t>
            </a:r>
            <a:r>
              <a:rPr lang="en-US" altLang="zh-CN" sz="2400" dirty="0"/>
              <a:t>map task</a:t>
            </a:r>
            <a:r>
              <a:rPr lang="zh-CN" altLang="en-US" sz="2400" dirty="0"/>
              <a:t>的运行情况，可以清楚地说明划分（</a:t>
            </a:r>
            <a:r>
              <a:rPr lang="en-US" altLang="zh-CN" sz="2400" dirty="0"/>
              <a:t>partition</a:t>
            </a:r>
            <a:r>
              <a:rPr lang="zh-CN" altLang="en-US" sz="2400" dirty="0"/>
              <a:t>），排序（</a:t>
            </a:r>
            <a:r>
              <a:rPr lang="en-US" altLang="zh-CN" sz="2400" dirty="0"/>
              <a:t>sort</a:t>
            </a:r>
            <a:r>
              <a:rPr lang="zh-CN" altLang="en-US" sz="2400" dirty="0"/>
              <a:t>）与合并（</a:t>
            </a:r>
            <a:r>
              <a:rPr lang="en-US" altLang="zh-CN" sz="2400" dirty="0"/>
              <a:t>combiner</a:t>
            </a:r>
            <a:r>
              <a:rPr lang="zh-CN" altLang="en-US" sz="2400" dirty="0"/>
              <a:t>）作用在</a:t>
            </a:r>
            <a:r>
              <a:rPr lang="en-US" altLang="zh-CN" sz="2400" dirty="0" err="1"/>
              <a:t>MapReduce</a:t>
            </a:r>
            <a:r>
              <a:rPr lang="zh-CN" altLang="en-US" sz="2400" dirty="0"/>
              <a:t>工作流程的哪个阶段</a:t>
            </a:r>
          </a:p>
          <a:p>
            <a:endParaRPr lang="zh-CN" altLang="en-US" sz="2400" dirty="0"/>
          </a:p>
        </p:txBody>
      </p:sp>
      <p:sp>
        <p:nvSpPr>
          <p:cNvPr id="4" name="日期占位符 3"/>
          <p:cNvSpPr>
            <a:spLocks noGrp="1"/>
          </p:cNvSpPr>
          <p:nvPr>
            <p:ph type="dt" sz="quarter" idx="10"/>
          </p:nvPr>
        </p:nvSpPr>
        <p:spPr/>
        <p:txBody>
          <a:bodyPr/>
          <a:lstStyle/>
          <a:p>
            <a:pPr>
              <a:defRPr/>
            </a:pPr>
            <a:fld id="{334318E9-9C9D-4887-8221-DF948DF62EDA}" type="datetime3">
              <a:rPr lang="zh-CN" altLang="en-US" smtClean="0"/>
              <a:pPr>
                <a:defRPr/>
              </a:pPr>
              <a:t>2021年12月8日星期三</a:t>
            </a:fld>
            <a:endParaRPr lang="en-US" altLang="zh-CN" dirty="0"/>
          </a:p>
        </p:txBody>
      </p:sp>
      <p:sp>
        <p:nvSpPr>
          <p:cNvPr id="48134"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15DF6363-5CFE-4E60-BE80-5A65F0B28E08}" type="slidenum">
              <a:rPr lang="zh-CN" altLang="en-US" sz="2400" smtClean="0">
                <a:solidFill>
                  <a:schemeClr val="accent2"/>
                </a:solidFill>
                <a:latin typeface="Times New Roman" panose="02020603050405020304" pitchFamily="18" charset="0"/>
              </a:rPr>
              <a:pPr>
                <a:spcBef>
                  <a:spcPct val="0"/>
                </a:spcBef>
                <a:buClrTx/>
                <a:buSzTx/>
                <a:buFontTx/>
                <a:buNone/>
              </a:pPr>
              <a:t>140</a:t>
            </a:fld>
            <a:endParaRPr lang="en-US" altLang="zh-CN" sz="2400">
              <a:solidFill>
                <a:schemeClr val="accent2"/>
              </a:solidFill>
              <a:latin typeface="Times New Roman" panose="02020603050405020304" pitchFamily="18" charset="0"/>
            </a:endParaRPr>
          </a:p>
        </p:txBody>
      </p:sp>
      <p:sp>
        <p:nvSpPr>
          <p:cNvPr id="48135" name="页脚占位符 5"/>
          <p:cNvSpPr>
            <a:spLocks noGrp="1"/>
          </p:cNvSpPr>
          <p:nvPr>
            <p:ph type="ftr" sz="quarter" idx="4294967295"/>
          </p:nvPr>
        </p:nvSpPr>
        <p:spPr bwMode="auto">
          <a:xfrm>
            <a:off x="3505200" y="6477000"/>
            <a:ext cx="37338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eaLnBrk="1" hangingPunct="1">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0210352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850" y="152400"/>
            <a:ext cx="8820150" cy="838200"/>
          </a:xfrm>
        </p:spPr>
        <p:txBody>
          <a:bodyPr/>
          <a:lstStyle/>
          <a:p>
            <a:pPr>
              <a:defRPr/>
            </a:pPr>
            <a:r>
              <a:rPr lang="en-US" altLang="zh-CN" b="0" dirty="0"/>
              <a:t>Shuffle</a:t>
            </a:r>
            <a:r>
              <a:rPr lang="zh-CN" altLang="en-US" b="0" dirty="0"/>
              <a:t>过程详解</a:t>
            </a:r>
            <a:r>
              <a:rPr lang="en-US" altLang="zh-CN" b="0" dirty="0"/>
              <a:t>–Map</a:t>
            </a:r>
            <a:r>
              <a:rPr lang="zh-CN" altLang="en-US" b="0" dirty="0"/>
              <a:t>端</a:t>
            </a:r>
            <a:endParaRPr lang="zh-CN" altLang="en-US" dirty="0"/>
          </a:p>
        </p:txBody>
      </p:sp>
      <p:sp>
        <p:nvSpPr>
          <p:cNvPr id="49155" name="内容占位符 2"/>
          <p:cNvSpPr>
            <a:spLocks noGrp="1"/>
          </p:cNvSpPr>
          <p:nvPr>
            <p:ph idx="1"/>
          </p:nvPr>
        </p:nvSpPr>
        <p:spPr>
          <a:xfrm>
            <a:off x="685800" y="1412875"/>
            <a:ext cx="7772400" cy="4824413"/>
          </a:xfrm>
        </p:spPr>
        <p:txBody>
          <a:bodyPr/>
          <a:lstStyle/>
          <a:p>
            <a:pPr>
              <a:lnSpc>
                <a:spcPct val="150000"/>
              </a:lnSpc>
            </a:pPr>
            <a:r>
              <a:rPr lang="zh-CN" altLang="en-US" sz="2400" dirty="0"/>
              <a:t>简单地说，每个</a:t>
            </a:r>
            <a:r>
              <a:rPr lang="en-US" altLang="zh-CN" sz="2400" dirty="0"/>
              <a:t>map task</a:t>
            </a:r>
            <a:r>
              <a:rPr lang="zh-CN" altLang="en-US" sz="2400" dirty="0"/>
              <a:t>都有一个内存缓冲区，存储着</a:t>
            </a:r>
            <a:r>
              <a:rPr lang="en-US" altLang="zh-CN" sz="2400" dirty="0"/>
              <a:t>map</a:t>
            </a:r>
            <a:r>
              <a:rPr lang="zh-CN" altLang="en-US" sz="2400" dirty="0"/>
              <a:t>的输出结果，当缓冲区快满的时候，需要将缓冲区的数据以一个临时文件的方式存放到磁盘，当整个</a:t>
            </a:r>
            <a:r>
              <a:rPr lang="en-US" altLang="zh-CN" sz="2400" dirty="0"/>
              <a:t>map task</a:t>
            </a:r>
            <a:r>
              <a:rPr lang="zh-CN" altLang="en-US" sz="2400" dirty="0"/>
              <a:t>结束后，再对磁盘中这个</a:t>
            </a:r>
            <a:r>
              <a:rPr lang="en-US" altLang="zh-CN" sz="2400" dirty="0"/>
              <a:t>map task</a:t>
            </a:r>
            <a:r>
              <a:rPr lang="zh-CN" altLang="en-US" sz="2400" dirty="0"/>
              <a:t>产生的所有临时文件做合并，生成最终的正式输出文件，然后等待</a:t>
            </a:r>
            <a:r>
              <a:rPr lang="en-US" altLang="zh-CN" sz="2400" dirty="0"/>
              <a:t>reduce task</a:t>
            </a:r>
            <a:r>
              <a:rPr lang="zh-CN" altLang="en-US" sz="2400" dirty="0"/>
              <a:t>来拉数据</a:t>
            </a:r>
          </a:p>
          <a:p>
            <a:pPr>
              <a:lnSpc>
                <a:spcPct val="150000"/>
              </a:lnSpc>
            </a:pPr>
            <a:endParaRPr lang="zh-CN" altLang="en-US" sz="2400" dirty="0"/>
          </a:p>
        </p:txBody>
      </p:sp>
      <p:sp>
        <p:nvSpPr>
          <p:cNvPr id="4" name="日期占位符 3"/>
          <p:cNvSpPr>
            <a:spLocks noGrp="1"/>
          </p:cNvSpPr>
          <p:nvPr>
            <p:ph type="dt" sz="quarter" idx="10"/>
          </p:nvPr>
        </p:nvSpPr>
        <p:spPr/>
        <p:txBody>
          <a:bodyPr/>
          <a:lstStyle/>
          <a:p>
            <a:pPr>
              <a:defRPr/>
            </a:pPr>
            <a:fld id="{334318E9-9C9D-4887-8221-DF948DF62EDA}" type="datetime3">
              <a:rPr lang="zh-CN" altLang="en-US" smtClean="0"/>
              <a:pPr>
                <a:defRPr/>
              </a:pPr>
              <a:t>2021年12月8日星期三</a:t>
            </a:fld>
            <a:endParaRPr lang="en-US" altLang="zh-CN"/>
          </a:p>
        </p:txBody>
      </p:sp>
      <p:sp>
        <p:nvSpPr>
          <p:cNvPr id="49157"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410638AB-48E9-4E3D-8C5A-0487B2901774}" type="slidenum">
              <a:rPr lang="zh-CN" altLang="en-US" sz="2400" smtClean="0">
                <a:solidFill>
                  <a:schemeClr val="accent2"/>
                </a:solidFill>
                <a:latin typeface="Times New Roman" panose="02020603050405020304" pitchFamily="18" charset="0"/>
              </a:rPr>
              <a:pPr>
                <a:spcBef>
                  <a:spcPct val="0"/>
                </a:spcBef>
                <a:buClrTx/>
                <a:buSzTx/>
                <a:buFontTx/>
                <a:buNone/>
              </a:pPr>
              <a:t>141</a:t>
            </a:fld>
            <a:endParaRPr lang="en-US" altLang="zh-CN" sz="2400">
              <a:solidFill>
                <a:schemeClr val="accent2"/>
              </a:solidFill>
              <a:latin typeface="Times New Roman" panose="02020603050405020304" pitchFamily="18" charset="0"/>
            </a:endParaRPr>
          </a:p>
        </p:txBody>
      </p:sp>
      <p:sp>
        <p:nvSpPr>
          <p:cNvPr id="49158" name="页脚占位符 5"/>
          <p:cNvSpPr>
            <a:spLocks noGrp="1"/>
          </p:cNvSpPr>
          <p:nvPr>
            <p:ph type="ftr" sz="quarter" idx="4294967295"/>
          </p:nvPr>
        </p:nvSpPr>
        <p:spPr bwMode="auto">
          <a:xfrm>
            <a:off x="3505200" y="6477000"/>
            <a:ext cx="37338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eaLnBrk="1" hangingPunct="1">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78018562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850" y="152400"/>
            <a:ext cx="8820150" cy="838200"/>
          </a:xfrm>
        </p:spPr>
        <p:txBody>
          <a:bodyPr/>
          <a:lstStyle/>
          <a:p>
            <a:pPr>
              <a:defRPr/>
            </a:pPr>
            <a:r>
              <a:rPr lang="en-US" altLang="zh-CN" b="0" dirty="0"/>
              <a:t>Shuffle</a:t>
            </a:r>
            <a:r>
              <a:rPr lang="zh-CN" altLang="en-US" b="0" dirty="0"/>
              <a:t>过程详解</a:t>
            </a:r>
            <a:r>
              <a:rPr lang="en-US" altLang="zh-CN" b="0" dirty="0"/>
              <a:t>–Map</a:t>
            </a:r>
            <a:r>
              <a:rPr lang="zh-CN" altLang="en-US" b="0" dirty="0"/>
              <a:t>端</a:t>
            </a:r>
            <a:endParaRPr lang="zh-CN" altLang="en-US" dirty="0"/>
          </a:p>
        </p:txBody>
      </p:sp>
      <p:sp>
        <p:nvSpPr>
          <p:cNvPr id="50179" name="内容占位符 2"/>
          <p:cNvSpPr>
            <a:spLocks noGrp="1"/>
          </p:cNvSpPr>
          <p:nvPr>
            <p:ph idx="1"/>
          </p:nvPr>
        </p:nvSpPr>
        <p:spPr>
          <a:xfrm>
            <a:off x="395288" y="1412875"/>
            <a:ext cx="8640762" cy="4824413"/>
          </a:xfrm>
        </p:spPr>
        <p:txBody>
          <a:bodyPr/>
          <a:lstStyle/>
          <a:p>
            <a:r>
              <a:rPr lang="en-US" altLang="zh-CN" sz="2400" dirty="0"/>
              <a:t>Map</a:t>
            </a:r>
            <a:r>
              <a:rPr lang="zh-CN" altLang="en-US" sz="2400" dirty="0"/>
              <a:t>端的</a:t>
            </a:r>
            <a:r>
              <a:rPr lang="en-US" altLang="zh-CN" sz="2400" dirty="0"/>
              <a:t>shuffle</a:t>
            </a:r>
            <a:r>
              <a:rPr lang="zh-CN" altLang="en-US" sz="2400" dirty="0"/>
              <a:t>流程可分为四个步骤</a:t>
            </a:r>
          </a:p>
          <a:p>
            <a:pPr lvl="1"/>
            <a:r>
              <a:rPr lang="en-US" altLang="zh-CN" sz="2200" dirty="0"/>
              <a:t>Map task</a:t>
            </a:r>
            <a:r>
              <a:rPr lang="zh-CN" altLang="en-US" sz="2200" dirty="0"/>
              <a:t>执行：它的输入数据来源于</a:t>
            </a:r>
            <a:r>
              <a:rPr lang="en-US" altLang="zh-CN" sz="2200" dirty="0"/>
              <a:t>HDFS</a:t>
            </a:r>
            <a:r>
              <a:rPr lang="zh-CN" altLang="en-US" sz="2200" dirty="0"/>
              <a:t>的</a:t>
            </a:r>
            <a:r>
              <a:rPr lang="en-US" altLang="zh-CN" sz="2200" dirty="0"/>
              <a:t>block</a:t>
            </a:r>
          </a:p>
          <a:p>
            <a:pPr lvl="1"/>
            <a:r>
              <a:rPr lang="en-US" altLang="zh-CN" sz="2200" dirty="0"/>
              <a:t>Mapper</a:t>
            </a:r>
            <a:r>
              <a:rPr lang="zh-CN" altLang="en-US" sz="2200" dirty="0"/>
              <a:t>运行：</a:t>
            </a:r>
            <a:r>
              <a:rPr lang="en-US" altLang="zh-CN" sz="2200" dirty="0"/>
              <a:t>mapper</a:t>
            </a:r>
            <a:r>
              <a:rPr lang="zh-CN" altLang="en-US" sz="2200" dirty="0"/>
              <a:t>的输出是一个</a:t>
            </a:r>
            <a:r>
              <a:rPr lang="en-US" altLang="zh-CN" sz="2200" dirty="0"/>
              <a:t>key/value</a:t>
            </a:r>
            <a:r>
              <a:rPr lang="zh-CN" altLang="en-US" sz="2200" dirty="0"/>
              <a:t>对</a:t>
            </a:r>
          </a:p>
          <a:p>
            <a:pPr lvl="1"/>
            <a:r>
              <a:rPr lang="en-US" altLang="zh-CN" sz="2200" dirty="0"/>
              <a:t>Spill</a:t>
            </a:r>
            <a:r>
              <a:rPr lang="zh-CN" altLang="en-US" sz="2200" dirty="0"/>
              <a:t>：内存缓冲区是有大小限制的（默认是</a:t>
            </a:r>
            <a:r>
              <a:rPr lang="en-US" altLang="zh-CN" sz="2200" dirty="0"/>
              <a:t>100MB</a:t>
            </a:r>
            <a:r>
              <a:rPr lang="zh-CN" altLang="en-US" sz="2200" dirty="0"/>
              <a:t>）。当</a:t>
            </a:r>
            <a:r>
              <a:rPr lang="en-US" altLang="zh-CN" sz="2200" dirty="0"/>
              <a:t>map task</a:t>
            </a:r>
            <a:r>
              <a:rPr lang="zh-CN" altLang="en-US" sz="2200" dirty="0"/>
              <a:t>的输出结果很多时，就可能会撑爆内存，所以需要在一定条件下将缓冲区中的数据临时写入磁盘，然后重新利用这块缓冲区。这个从内存往磁盘写数据的过程被称为</a:t>
            </a:r>
            <a:r>
              <a:rPr lang="en-US" altLang="zh-CN" sz="2200" dirty="0"/>
              <a:t>Spill</a:t>
            </a:r>
            <a:endParaRPr lang="zh-CN" altLang="en-US" sz="2200" dirty="0"/>
          </a:p>
          <a:p>
            <a:pPr lvl="1"/>
            <a:r>
              <a:rPr lang="en-US" altLang="zh-CN" sz="2200" dirty="0"/>
              <a:t>Merge</a:t>
            </a:r>
            <a:r>
              <a:rPr lang="zh-CN" altLang="en-US" sz="2200" dirty="0"/>
              <a:t>：每次溢写会在磁盘上生成一个溢写文件，如果</a:t>
            </a:r>
            <a:r>
              <a:rPr lang="en-US" altLang="zh-CN" sz="2200" dirty="0"/>
              <a:t>map</a:t>
            </a:r>
            <a:r>
              <a:rPr lang="zh-CN" altLang="en-US" sz="2200" dirty="0"/>
              <a:t>的输出结果真的很大，有多次这样的溢写发生，磁盘上相应的就会有多个溢写文件存在。当</a:t>
            </a:r>
            <a:r>
              <a:rPr lang="en-US" altLang="zh-CN" sz="2200" dirty="0"/>
              <a:t>map task</a:t>
            </a:r>
            <a:r>
              <a:rPr lang="zh-CN" altLang="en-US" sz="2200" dirty="0"/>
              <a:t>真正完成时，内存缓冲区中的数据也全部溢写到磁盘中形成一个溢写文件。最终，磁盘中会至少有一个这样的溢写文件存在。因为最终的文件只有一个，所以需要将这些溢写文件归并到一起，这个过程就叫做</a:t>
            </a:r>
            <a:r>
              <a:rPr lang="en-US" altLang="zh-CN" sz="2200" dirty="0"/>
              <a:t>Merge</a:t>
            </a:r>
            <a:endParaRPr lang="zh-CN" altLang="en-US" sz="2200" dirty="0"/>
          </a:p>
          <a:p>
            <a:endParaRPr lang="zh-CN" altLang="en-US" sz="2400" dirty="0"/>
          </a:p>
        </p:txBody>
      </p:sp>
      <p:sp>
        <p:nvSpPr>
          <p:cNvPr id="4" name="日期占位符 3"/>
          <p:cNvSpPr>
            <a:spLocks noGrp="1"/>
          </p:cNvSpPr>
          <p:nvPr>
            <p:ph type="dt" sz="quarter" idx="10"/>
          </p:nvPr>
        </p:nvSpPr>
        <p:spPr/>
        <p:txBody>
          <a:bodyPr/>
          <a:lstStyle/>
          <a:p>
            <a:pPr>
              <a:defRPr/>
            </a:pPr>
            <a:fld id="{334318E9-9C9D-4887-8221-DF948DF62EDA}" type="datetime3">
              <a:rPr lang="zh-CN" altLang="en-US" smtClean="0"/>
              <a:pPr>
                <a:defRPr/>
              </a:pPr>
              <a:t>2021年12月8日星期三</a:t>
            </a:fld>
            <a:endParaRPr lang="en-US" altLang="zh-CN"/>
          </a:p>
        </p:txBody>
      </p:sp>
      <p:sp>
        <p:nvSpPr>
          <p:cNvPr id="50181"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01A6895F-D781-46A9-9901-B563721FADF6}" type="slidenum">
              <a:rPr lang="zh-CN" altLang="en-US" sz="2400" smtClean="0">
                <a:solidFill>
                  <a:schemeClr val="accent2"/>
                </a:solidFill>
                <a:latin typeface="Times New Roman" panose="02020603050405020304" pitchFamily="18" charset="0"/>
              </a:rPr>
              <a:pPr>
                <a:spcBef>
                  <a:spcPct val="0"/>
                </a:spcBef>
                <a:buClrTx/>
                <a:buSzTx/>
                <a:buFontTx/>
                <a:buNone/>
              </a:pPr>
              <a:t>142</a:t>
            </a:fld>
            <a:endParaRPr lang="en-US" altLang="zh-CN" sz="2400">
              <a:solidFill>
                <a:schemeClr val="accent2"/>
              </a:solidFill>
              <a:latin typeface="Times New Roman" panose="02020603050405020304" pitchFamily="18" charset="0"/>
            </a:endParaRPr>
          </a:p>
        </p:txBody>
      </p:sp>
      <p:sp>
        <p:nvSpPr>
          <p:cNvPr id="50182" name="页脚占位符 5"/>
          <p:cNvSpPr>
            <a:spLocks noGrp="1"/>
          </p:cNvSpPr>
          <p:nvPr>
            <p:ph type="ftr" sz="quarter" idx="4294967295"/>
          </p:nvPr>
        </p:nvSpPr>
        <p:spPr bwMode="auto">
          <a:xfrm>
            <a:off x="3505200" y="6477000"/>
            <a:ext cx="37338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eaLnBrk="1" hangingPunct="1">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69484871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2852738"/>
            <a:ext cx="8585200" cy="3933825"/>
          </a:xfrm>
          <a:prstGeom prst="rect">
            <a:avLst/>
          </a:prstGeom>
          <a:noFill/>
          <a:ln>
            <a:noFill/>
          </a:ln>
          <a:extLst>
            <a:ext uri="{909E8E84-426E-40DD-AFC4-6F175D3DCCD1}">
              <a14:hiddenFill xmlns:a14="http://schemas.microsoft.com/office/drawing/2010/main">
                <a:solidFill>
                  <a:srgbClr val="333300"/>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323850" y="152400"/>
            <a:ext cx="8820150" cy="838200"/>
          </a:xfrm>
        </p:spPr>
        <p:txBody>
          <a:bodyPr/>
          <a:lstStyle/>
          <a:p>
            <a:pPr>
              <a:defRPr/>
            </a:pPr>
            <a:r>
              <a:rPr lang="en-US" altLang="zh-CN" b="0" dirty="0"/>
              <a:t>Shuffle</a:t>
            </a:r>
            <a:r>
              <a:rPr lang="zh-CN" altLang="en-US" b="0" dirty="0"/>
              <a:t>过程详解</a:t>
            </a:r>
            <a:r>
              <a:rPr lang="en-US" altLang="zh-CN" b="0" dirty="0"/>
              <a:t>–Reduce</a:t>
            </a:r>
            <a:r>
              <a:rPr lang="zh-CN" altLang="en-US" b="0" dirty="0"/>
              <a:t>端</a:t>
            </a:r>
            <a:endParaRPr lang="zh-CN" altLang="en-US" dirty="0"/>
          </a:p>
        </p:txBody>
      </p:sp>
      <p:sp>
        <p:nvSpPr>
          <p:cNvPr id="51204" name="内容占位符 2"/>
          <p:cNvSpPr>
            <a:spLocks noGrp="1"/>
          </p:cNvSpPr>
          <p:nvPr>
            <p:ph idx="1"/>
          </p:nvPr>
        </p:nvSpPr>
        <p:spPr>
          <a:xfrm>
            <a:off x="250825" y="1412875"/>
            <a:ext cx="8893175" cy="4824413"/>
          </a:xfrm>
        </p:spPr>
        <p:txBody>
          <a:bodyPr/>
          <a:lstStyle/>
          <a:p>
            <a:r>
              <a:rPr lang="zh-CN" altLang="en-US" sz="2400" dirty="0"/>
              <a:t>当</a:t>
            </a:r>
            <a:r>
              <a:rPr lang="en-US" altLang="zh-CN" sz="2400" dirty="0"/>
              <a:t>map task</a:t>
            </a:r>
            <a:r>
              <a:rPr lang="zh-CN" altLang="en-US" sz="2400" dirty="0"/>
              <a:t>执行完成，</a:t>
            </a:r>
            <a:r>
              <a:rPr lang="en-US" altLang="zh-CN" sz="2400" dirty="0"/>
              <a:t>Shuffle</a:t>
            </a:r>
            <a:r>
              <a:rPr lang="zh-CN" altLang="en-US" sz="2400" dirty="0"/>
              <a:t>的后半段过程开始启动</a:t>
            </a:r>
          </a:p>
          <a:p>
            <a:r>
              <a:rPr lang="zh-CN" altLang="en-US" sz="2400" dirty="0"/>
              <a:t>简单地说，</a:t>
            </a:r>
            <a:r>
              <a:rPr lang="en-US" altLang="zh-CN" sz="2400" dirty="0"/>
              <a:t>reduce task</a:t>
            </a:r>
            <a:r>
              <a:rPr lang="zh-CN" altLang="en-US" sz="2400" dirty="0"/>
              <a:t>在执行之前的工作就是不断地拉取当前</a:t>
            </a:r>
            <a:r>
              <a:rPr lang="en-US" altLang="zh-CN" sz="2400" dirty="0"/>
              <a:t>job</a:t>
            </a:r>
            <a:r>
              <a:rPr lang="zh-CN" altLang="en-US" sz="2400" dirty="0"/>
              <a:t>里每个</a:t>
            </a:r>
            <a:r>
              <a:rPr lang="en-US" altLang="zh-CN" sz="2400" dirty="0"/>
              <a:t>map task</a:t>
            </a:r>
            <a:r>
              <a:rPr lang="zh-CN" altLang="en-US" sz="2400" dirty="0"/>
              <a:t>的最终结果，然后对从不同地方拉取过来的数据不断地做</a:t>
            </a:r>
            <a:r>
              <a:rPr lang="en-US" altLang="zh-CN" sz="2400" dirty="0"/>
              <a:t>merge</a:t>
            </a:r>
            <a:r>
              <a:rPr lang="zh-CN" altLang="en-US" sz="2400" dirty="0"/>
              <a:t>，也最终形成一个文件作为</a:t>
            </a:r>
            <a:r>
              <a:rPr lang="en-US" altLang="zh-CN" sz="2400" dirty="0"/>
              <a:t>reduce task</a:t>
            </a:r>
            <a:r>
              <a:rPr lang="zh-CN" altLang="en-US" sz="2400" dirty="0"/>
              <a:t>的输入文件</a:t>
            </a:r>
          </a:p>
          <a:p>
            <a:endParaRPr lang="zh-CN" altLang="en-US" sz="2400" dirty="0"/>
          </a:p>
        </p:txBody>
      </p:sp>
      <p:sp>
        <p:nvSpPr>
          <p:cNvPr id="4" name="日期占位符 3"/>
          <p:cNvSpPr>
            <a:spLocks noGrp="1"/>
          </p:cNvSpPr>
          <p:nvPr>
            <p:ph type="dt" sz="quarter" idx="10"/>
          </p:nvPr>
        </p:nvSpPr>
        <p:spPr/>
        <p:txBody>
          <a:bodyPr/>
          <a:lstStyle/>
          <a:p>
            <a:pPr>
              <a:defRPr/>
            </a:pPr>
            <a:fld id="{334318E9-9C9D-4887-8221-DF948DF62EDA}" type="datetime3">
              <a:rPr lang="zh-CN" altLang="en-US" smtClean="0"/>
              <a:pPr>
                <a:defRPr/>
              </a:pPr>
              <a:t>2021年12月8日星期三</a:t>
            </a:fld>
            <a:endParaRPr lang="en-US" altLang="zh-CN"/>
          </a:p>
        </p:txBody>
      </p:sp>
      <p:sp>
        <p:nvSpPr>
          <p:cNvPr id="51206"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DBAE9AA3-6A3C-4E1B-BABC-7EE2FE1303EA}" type="slidenum">
              <a:rPr lang="zh-CN" altLang="en-US" sz="2400" smtClean="0">
                <a:solidFill>
                  <a:schemeClr val="accent2"/>
                </a:solidFill>
                <a:latin typeface="Times New Roman" panose="02020603050405020304" pitchFamily="18" charset="0"/>
              </a:rPr>
              <a:pPr>
                <a:spcBef>
                  <a:spcPct val="0"/>
                </a:spcBef>
                <a:buClrTx/>
                <a:buSzTx/>
                <a:buFontTx/>
                <a:buNone/>
              </a:pPr>
              <a:t>143</a:t>
            </a:fld>
            <a:endParaRPr lang="en-US" altLang="zh-CN" sz="2400">
              <a:solidFill>
                <a:schemeClr val="accent2"/>
              </a:solidFill>
              <a:latin typeface="Times New Roman" panose="02020603050405020304" pitchFamily="18" charset="0"/>
            </a:endParaRPr>
          </a:p>
        </p:txBody>
      </p:sp>
      <p:sp>
        <p:nvSpPr>
          <p:cNvPr id="51207" name="页脚占位符 5"/>
          <p:cNvSpPr>
            <a:spLocks noGrp="1"/>
          </p:cNvSpPr>
          <p:nvPr>
            <p:ph type="ftr" sz="quarter" idx="4294967295"/>
          </p:nvPr>
        </p:nvSpPr>
        <p:spPr bwMode="auto">
          <a:xfrm>
            <a:off x="3505200" y="6477000"/>
            <a:ext cx="37338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eaLnBrk="1" hangingPunct="1">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91306284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850" y="152400"/>
            <a:ext cx="8820150" cy="838200"/>
          </a:xfrm>
        </p:spPr>
        <p:txBody>
          <a:bodyPr/>
          <a:lstStyle/>
          <a:p>
            <a:pPr>
              <a:defRPr/>
            </a:pPr>
            <a:r>
              <a:rPr lang="en-US" altLang="zh-CN" b="0" dirty="0"/>
              <a:t>Shuffle</a:t>
            </a:r>
            <a:r>
              <a:rPr lang="zh-CN" altLang="en-US" b="0" dirty="0"/>
              <a:t>过程详解</a:t>
            </a:r>
            <a:r>
              <a:rPr lang="en-US" altLang="zh-CN" b="0" dirty="0"/>
              <a:t>–Reduce</a:t>
            </a:r>
            <a:r>
              <a:rPr lang="zh-CN" altLang="en-US" b="0" dirty="0"/>
              <a:t>端</a:t>
            </a:r>
            <a:endParaRPr lang="zh-CN" altLang="en-US" dirty="0"/>
          </a:p>
        </p:txBody>
      </p:sp>
      <p:sp>
        <p:nvSpPr>
          <p:cNvPr id="52227" name="内容占位符 2"/>
          <p:cNvSpPr>
            <a:spLocks noGrp="1"/>
          </p:cNvSpPr>
          <p:nvPr>
            <p:ph idx="1"/>
          </p:nvPr>
        </p:nvSpPr>
        <p:spPr>
          <a:xfrm>
            <a:off x="250825" y="1412875"/>
            <a:ext cx="8642350" cy="4824413"/>
          </a:xfrm>
        </p:spPr>
        <p:txBody>
          <a:bodyPr/>
          <a:lstStyle/>
          <a:p>
            <a:pPr algn="just"/>
            <a:r>
              <a:rPr lang="zh-CN" altLang="en-US" sz="2400" dirty="0"/>
              <a:t>当前</a:t>
            </a:r>
            <a:r>
              <a:rPr lang="en-US" altLang="zh-CN" sz="2400" dirty="0"/>
              <a:t>reduce copy</a:t>
            </a:r>
            <a:r>
              <a:rPr lang="zh-CN" altLang="en-US" sz="2400" dirty="0"/>
              <a:t>数据的前提是，它要从</a:t>
            </a:r>
            <a:r>
              <a:rPr lang="en-US" altLang="zh-CN" sz="2400" dirty="0" err="1"/>
              <a:t>JobTracker</a:t>
            </a:r>
            <a:r>
              <a:rPr lang="zh-CN" altLang="en-US" sz="2400" dirty="0"/>
              <a:t>获得有哪些</a:t>
            </a:r>
            <a:r>
              <a:rPr lang="en-US" altLang="zh-CN" sz="2400" dirty="0"/>
              <a:t>map task</a:t>
            </a:r>
            <a:r>
              <a:rPr lang="zh-CN" altLang="en-US" sz="2400" dirty="0"/>
              <a:t>已执行结束。</a:t>
            </a:r>
            <a:r>
              <a:rPr lang="en-US" altLang="zh-CN" sz="2400" dirty="0"/>
              <a:t>Reducer</a:t>
            </a:r>
            <a:r>
              <a:rPr lang="zh-CN" altLang="en-US" sz="2400" dirty="0"/>
              <a:t>真正运行之前，所有的时间都是在拉取数据，做</a:t>
            </a:r>
            <a:r>
              <a:rPr lang="en-US" altLang="zh-CN" sz="2400" dirty="0"/>
              <a:t>merge</a:t>
            </a:r>
            <a:r>
              <a:rPr lang="zh-CN" altLang="en-US" sz="2400" dirty="0"/>
              <a:t>，且不断重复地在做</a:t>
            </a:r>
          </a:p>
          <a:p>
            <a:pPr algn="just"/>
            <a:r>
              <a:rPr lang="zh-CN" altLang="en-US" sz="2400" dirty="0"/>
              <a:t>下面分成</a:t>
            </a:r>
            <a:r>
              <a:rPr lang="en-US" altLang="zh-CN" sz="2400" dirty="0"/>
              <a:t>3</a:t>
            </a:r>
            <a:r>
              <a:rPr lang="zh-CN" altLang="en-US" sz="2400" dirty="0"/>
              <a:t>步描述</a:t>
            </a:r>
            <a:r>
              <a:rPr lang="en-US" altLang="zh-CN" sz="2400" dirty="0"/>
              <a:t>reduce</a:t>
            </a:r>
            <a:r>
              <a:rPr lang="zh-CN" altLang="en-US" sz="2400" dirty="0"/>
              <a:t>端的</a:t>
            </a:r>
            <a:r>
              <a:rPr lang="en-US" altLang="zh-CN" sz="2400" dirty="0"/>
              <a:t>Shuffle</a:t>
            </a:r>
            <a:r>
              <a:rPr lang="zh-CN" altLang="en-US" sz="2400" dirty="0"/>
              <a:t>细节</a:t>
            </a:r>
          </a:p>
          <a:p>
            <a:pPr lvl="1" algn="just"/>
            <a:r>
              <a:rPr lang="en-US" altLang="zh-CN" sz="2200" dirty="0"/>
              <a:t>Copy</a:t>
            </a:r>
            <a:r>
              <a:rPr lang="zh-CN" altLang="en-US" sz="2200" dirty="0"/>
              <a:t>过程，简单地拉取数据。</a:t>
            </a:r>
            <a:r>
              <a:rPr lang="en-US" altLang="zh-CN" sz="2200" dirty="0"/>
              <a:t>Reduce</a:t>
            </a:r>
            <a:r>
              <a:rPr lang="zh-CN" altLang="en-US" sz="2200" dirty="0"/>
              <a:t>进程启动一些数据</a:t>
            </a:r>
            <a:r>
              <a:rPr lang="en-US" altLang="zh-CN" sz="2200" dirty="0"/>
              <a:t>copy</a:t>
            </a:r>
            <a:r>
              <a:rPr lang="zh-CN" altLang="en-US" sz="2200" dirty="0"/>
              <a:t>线程</a:t>
            </a:r>
            <a:r>
              <a:rPr lang="en-US" altLang="zh-CN" sz="2200" dirty="0"/>
              <a:t>(Fetcher)</a:t>
            </a:r>
            <a:r>
              <a:rPr lang="zh-CN" altLang="en-US" sz="2200" dirty="0"/>
              <a:t>，通过</a:t>
            </a:r>
            <a:r>
              <a:rPr lang="en-US" altLang="zh-CN" sz="2200" dirty="0"/>
              <a:t>HTTP</a:t>
            </a:r>
            <a:r>
              <a:rPr lang="zh-CN" altLang="en-US" sz="2200" dirty="0"/>
              <a:t>方式请求</a:t>
            </a:r>
            <a:r>
              <a:rPr lang="en-US" altLang="zh-CN" sz="2200" dirty="0"/>
              <a:t>map task</a:t>
            </a:r>
            <a:r>
              <a:rPr lang="zh-CN" altLang="en-US" sz="2200" dirty="0"/>
              <a:t>所在的</a:t>
            </a:r>
            <a:r>
              <a:rPr lang="en-US" altLang="zh-CN" sz="2200" dirty="0" err="1"/>
              <a:t>TaskTracker</a:t>
            </a:r>
            <a:r>
              <a:rPr lang="zh-CN" altLang="en-US" sz="2200" dirty="0"/>
              <a:t>获取</a:t>
            </a:r>
            <a:r>
              <a:rPr lang="en-US" altLang="zh-CN" sz="2200" dirty="0"/>
              <a:t>map task</a:t>
            </a:r>
            <a:r>
              <a:rPr lang="zh-CN" altLang="en-US" sz="2200" dirty="0"/>
              <a:t>的输出文件。因为</a:t>
            </a:r>
            <a:r>
              <a:rPr lang="en-US" altLang="zh-CN" sz="2200" dirty="0"/>
              <a:t>map task</a:t>
            </a:r>
            <a:r>
              <a:rPr lang="zh-CN" altLang="en-US" sz="2200" dirty="0"/>
              <a:t>早已结束，这些文件就归</a:t>
            </a:r>
            <a:r>
              <a:rPr lang="en-US" altLang="zh-CN" sz="2200" dirty="0" err="1"/>
              <a:t>TaskTracker</a:t>
            </a:r>
            <a:r>
              <a:rPr lang="zh-CN" altLang="en-US" sz="2200" dirty="0"/>
              <a:t>管理在本地磁盘中</a:t>
            </a:r>
          </a:p>
          <a:p>
            <a:pPr lvl="1" algn="just"/>
            <a:r>
              <a:rPr lang="en-US" altLang="zh-CN" sz="2200" dirty="0"/>
              <a:t>Merge</a:t>
            </a:r>
            <a:r>
              <a:rPr lang="zh-CN" altLang="en-US" sz="2200" dirty="0"/>
              <a:t>阶段。这里的</a:t>
            </a:r>
            <a:r>
              <a:rPr lang="en-US" altLang="zh-CN" sz="2200" dirty="0"/>
              <a:t>merge</a:t>
            </a:r>
            <a:r>
              <a:rPr lang="zh-CN" altLang="en-US" sz="2200" dirty="0"/>
              <a:t>如</a:t>
            </a:r>
            <a:r>
              <a:rPr lang="en-US" altLang="zh-CN" sz="2200" dirty="0"/>
              <a:t>map</a:t>
            </a:r>
            <a:r>
              <a:rPr lang="zh-CN" altLang="en-US" sz="2200" dirty="0"/>
              <a:t>端的</a:t>
            </a:r>
            <a:r>
              <a:rPr lang="en-US" altLang="zh-CN" sz="2200" dirty="0"/>
              <a:t>merge</a:t>
            </a:r>
            <a:r>
              <a:rPr lang="zh-CN" altLang="en-US" sz="2200" dirty="0"/>
              <a:t>动作，只是数组中存放的是不同</a:t>
            </a:r>
            <a:r>
              <a:rPr lang="en-US" altLang="zh-CN" sz="2200" dirty="0"/>
              <a:t>map</a:t>
            </a:r>
            <a:r>
              <a:rPr lang="zh-CN" altLang="en-US" sz="2200" dirty="0"/>
              <a:t>端</a:t>
            </a:r>
            <a:r>
              <a:rPr lang="en-US" altLang="zh-CN" sz="2200" dirty="0"/>
              <a:t>copy</a:t>
            </a:r>
            <a:r>
              <a:rPr lang="zh-CN" altLang="en-US" sz="2200" dirty="0"/>
              <a:t>来的数值</a:t>
            </a:r>
          </a:p>
          <a:p>
            <a:pPr lvl="1" algn="just"/>
            <a:r>
              <a:rPr lang="en-US" altLang="zh-CN" sz="2200" dirty="0"/>
              <a:t>Reducer</a:t>
            </a:r>
            <a:r>
              <a:rPr lang="zh-CN" altLang="en-US" sz="2200" dirty="0"/>
              <a:t>的输入文件。不断地</a:t>
            </a:r>
            <a:r>
              <a:rPr lang="en-US" altLang="zh-CN" sz="2200" dirty="0"/>
              <a:t>merge</a:t>
            </a:r>
            <a:r>
              <a:rPr lang="zh-CN" altLang="en-US" sz="2200" dirty="0"/>
              <a:t>后，最后会生成一个“最终文件”（这个文件可能存在于磁盘上，也可能存在于内存中）。当</a:t>
            </a:r>
            <a:r>
              <a:rPr lang="en-US" altLang="zh-CN" sz="2200" dirty="0"/>
              <a:t>Reducer</a:t>
            </a:r>
            <a:r>
              <a:rPr lang="zh-CN" altLang="en-US" sz="2200" dirty="0"/>
              <a:t>的输入文件已定，整个</a:t>
            </a:r>
            <a:r>
              <a:rPr lang="en-US" altLang="zh-CN" sz="2200" dirty="0"/>
              <a:t>Shuffle</a:t>
            </a:r>
            <a:r>
              <a:rPr lang="zh-CN" altLang="en-US" sz="2200" dirty="0"/>
              <a:t>才最终结束。然后就是</a:t>
            </a:r>
            <a:r>
              <a:rPr lang="en-US" altLang="zh-CN" sz="2200" dirty="0"/>
              <a:t>Reducer</a:t>
            </a:r>
            <a:r>
              <a:rPr lang="zh-CN" altLang="en-US" sz="2200" dirty="0"/>
              <a:t>执行，把结果放到</a:t>
            </a:r>
            <a:r>
              <a:rPr lang="en-US" altLang="zh-CN" sz="2200" dirty="0"/>
              <a:t>HDFS</a:t>
            </a:r>
            <a:r>
              <a:rPr lang="zh-CN" altLang="en-US" sz="2200" dirty="0"/>
              <a:t>上</a:t>
            </a:r>
          </a:p>
          <a:p>
            <a:pPr algn="just"/>
            <a:endParaRPr lang="zh-CN" altLang="en-US" sz="2400" dirty="0"/>
          </a:p>
        </p:txBody>
      </p:sp>
      <p:sp>
        <p:nvSpPr>
          <p:cNvPr id="4" name="日期占位符 3"/>
          <p:cNvSpPr>
            <a:spLocks noGrp="1"/>
          </p:cNvSpPr>
          <p:nvPr>
            <p:ph type="dt" sz="quarter" idx="10"/>
          </p:nvPr>
        </p:nvSpPr>
        <p:spPr/>
        <p:txBody>
          <a:bodyPr/>
          <a:lstStyle/>
          <a:p>
            <a:pPr>
              <a:defRPr/>
            </a:pPr>
            <a:fld id="{334318E9-9C9D-4887-8221-DF948DF62EDA}" type="datetime3">
              <a:rPr lang="zh-CN" altLang="en-US" smtClean="0"/>
              <a:pPr>
                <a:defRPr/>
              </a:pPr>
              <a:t>2021年12月8日星期三</a:t>
            </a:fld>
            <a:endParaRPr lang="en-US" altLang="zh-CN"/>
          </a:p>
        </p:txBody>
      </p:sp>
      <p:sp>
        <p:nvSpPr>
          <p:cNvPr id="52229"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944D8882-DCA1-4257-8250-9A0E8D8ABD0A}" type="slidenum">
              <a:rPr lang="zh-CN" altLang="en-US" sz="2400" smtClean="0">
                <a:solidFill>
                  <a:schemeClr val="accent2"/>
                </a:solidFill>
                <a:latin typeface="Times New Roman" panose="02020603050405020304" pitchFamily="18" charset="0"/>
              </a:rPr>
              <a:pPr>
                <a:spcBef>
                  <a:spcPct val="0"/>
                </a:spcBef>
                <a:buClrTx/>
                <a:buSzTx/>
                <a:buFontTx/>
                <a:buNone/>
              </a:pPr>
              <a:t>144</a:t>
            </a:fld>
            <a:endParaRPr lang="en-US" altLang="zh-CN" sz="2400">
              <a:solidFill>
                <a:schemeClr val="accent2"/>
              </a:solidFill>
              <a:latin typeface="Times New Roman" panose="02020603050405020304" pitchFamily="18" charset="0"/>
            </a:endParaRPr>
          </a:p>
        </p:txBody>
      </p:sp>
      <p:sp>
        <p:nvSpPr>
          <p:cNvPr id="52230" name="页脚占位符 5"/>
          <p:cNvSpPr>
            <a:spLocks noGrp="1"/>
          </p:cNvSpPr>
          <p:nvPr>
            <p:ph type="ftr" sz="quarter" idx="4294967295"/>
          </p:nvPr>
        </p:nvSpPr>
        <p:spPr bwMode="auto">
          <a:xfrm>
            <a:off x="3505200" y="6477000"/>
            <a:ext cx="37338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eaLnBrk="1" hangingPunct="1">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95079594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874" y="2996952"/>
            <a:ext cx="7691639" cy="3861048"/>
          </a:xfrm>
          <a:prstGeom prst="rect">
            <a:avLst/>
          </a:prstGeom>
          <a:noFill/>
          <a:ln>
            <a:noFill/>
          </a:ln>
          <a:extLst>
            <a:ext uri="{909E8E84-426E-40DD-AFC4-6F175D3DCCD1}">
              <a14:hiddenFill xmlns:a14="http://schemas.microsoft.com/office/drawing/2010/main">
                <a:solidFill>
                  <a:srgbClr val="333300"/>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323850" y="152400"/>
            <a:ext cx="8820150" cy="838200"/>
          </a:xfrm>
        </p:spPr>
        <p:txBody>
          <a:bodyPr/>
          <a:lstStyle/>
          <a:p>
            <a:pPr>
              <a:defRPr/>
            </a:pPr>
            <a:r>
              <a:rPr lang="zh-CN" altLang="en-US" b="0" dirty="0"/>
              <a:t>并行计算的实现</a:t>
            </a:r>
            <a:endParaRPr lang="zh-CN" altLang="en-US" dirty="0"/>
          </a:p>
        </p:txBody>
      </p:sp>
      <p:sp>
        <p:nvSpPr>
          <p:cNvPr id="53252" name="内容占位符 2"/>
          <p:cNvSpPr>
            <a:spLocks noGrp="1"/>
          </p:cNvSpPr>
          <p:nvPr>
            <p:ph idx="1"/>
          </p:nvPr>
        </p:nvSpPr>
        <p:spPr>
          <a:xfrm>
            <a:off x="250825" y="1412875"/>
            <a:ext cx="8893175" cy="4824413"/>
          </a:xfrm>
        </p:spPr>
        <p:txBody>
          <a:bodyPr/>
          <a:lstStyle/>
          <a:p>
            <a:r>
              <a:rPr lang="en-US" altLang="zh-CN" sz="2000" dirty="0" err="1"/>
              <a:t>MapReduce</a:t>
            </a:r>
            <a:r>
              <a:rPr lang="zh-CN" altLang="en-US" sz="2000" dirty="0"/>
              <a:t>计算模型非常适合在大量计算机组成的大规模集群上并行运行</a:t>
            </a:r>
            <a:endParaRPr lang="en-US" altLang="zh-CN" sz="2000" dirty="0"/>
          </a:p>
          <a:p>
            <a:r>
              <a:rPr lang="zh-CN" altLang="en-US" sz="2000" dirty="0"/>
              <a:t>每一个</a:t>
            </a:r>
            <a:r>
              <a:rPr lang="en-US" altLang="zh-CN" sz="2000" dirty="0"/>
              <a:t>Map</a:t>
            </a:r>
            <a:r>
              <a:rPr lang="zh-CN" altLang="en-US" sz="2000" dirty="0"/>
              <a:t>任务和每一个</a:t>
            </a:r>
            <a:r>
              <a:rPr lang="en-US" altLang="zh-CN" sz="2000" dirty="0"/>
              <a:t>Reduce </a:t>
            </a:r>
            <a:r>
              <a:rPr lang="zh-CN" altLang="en-US" sz="2000" dirty="0"/>
              <a:t>任务均可以同时运行于一个单独的计算结点上，且运行效率高</a:t>
            </a:r>
            <a:endParaRPr lang="en-US" altLang="zh-CN" sz="2000" dirty="0"/>
          </a:p>
          <a:p>
            <a:r>
              <a:rPr lang="zh-CN" altLang="en-US" sz="2000" dirty="0"/>
              <a:t>这里涉及三方面内容，数据分布存储、分布式并行计算和本地计算，三者共同合作完成并行分布式计算的任务</a:t>
            </a:r>
          </a:p>
          <a:p>
            <a:endParaRPr lang="zh-CN" altLang="en-US" sz="2000" dirty="0"/>
          </a:p>
        </p:txBody>
      </p:sp>
      <p:sp>
        <p:nvSpPr>
          <p:cNvPr id="4" name="日期占位符 3"/>
          <p:cNvSpPr>
            <a:spLocks noGrp="1"/>
          </p:cNvSpPr>
          <p:nvPr>
            <p:ph type="dt" sz="quarter" idx="10"/>
          </p:nvPr>
        </p:nvSpPr>
        <p:spPr/>
        <p:txBody>
          <a:bodyPr/>
          <a:lstStyle/>
          <a:p>
            <a:pPr>
              <a:defRPr/>
            </a:pPr>
            <a:fld id="{334318E9-9C9D-4887-8221-DF948DF62EDA}" type="datetime3">
              <a:rPr lang="zh-CN" altLang="en-US" smtClean="0"/>
              <a:pPr>
                <a:defRPr/>
              </a:pPr>
              <a:t>2021年12月8日星期三</a:t>
            </a:fld>
            <a:endParaRPr lang="en-US" altLang="zh-CN"/>
          </a:p>
        </p:txBody>
      </p:sp>
      <p:sp>
        <p:nvSpPr>
          <p:cNvPr id="53254"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5DDB274D-2566-43A8-BC22-3099F5AB6620}" type="slidenum">
              <a:rPr lang="zh-CN" altLang="en-US" sz="2400" smtClean="0">
                <a:solidFill>
                  <a:schemeClr val="accent2"/>
                </a:solidFill>
                <a:latin typeface="Times New Roman" panose="02020603050405020304" pitchFamily="18" charset="0"/>
              </a:rPr>
              <a:pPr>
                <a:spcBef>
                  <a:spcPct val="0"/>
                </a:spcBef>
                <a:buClrTx/>
                <a:buSzTx/>
                <a:buFontTx/>
                <a:buNone/>
              </a:pPr>
              <a:t>145</a:t>
            </a:fld>
            <a:endParaRPr lang="en-US" altLang="zh-CN" sz="2400">
              <a:solidFill>
                <a:schemeClr val="accent2"/>
              </a:solidFill>
              <a:latin typeface="Times New Roman" panose="02020603050405020304" pitchFamily="18" charset="0"/>
            </a:endParaRPr>
          </a:p>
        </p:txBody>
      </p:sp>
    </p:spTree>
    <p:extLst>
      <p:ext uri="{BB962C8B-B14F-4D97-AF65-F5344CB8AC3E}">
        <p14:creationId xmlns:p14="http://schemas.microsoft.com/office/powerpoint/2010/main" val="5256327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标题 1"/>
          <p:cNvSpPr>
            <a:spLocks noGrp="1"/>
          </p:cNvSpPr>
          <p:nvPr>
            <p:ph type="title"/>
          </p:nvPr>
        </p:nvSpPr>
        <p:spPr/>
        <p:txBody>
          <a:bodyPr/>
          <a:lstStyle/>
          <a:p>
            <a:r>
              <a:rPr lang="en-US" altLang="zh-CN" b="0">
                <a:effectLst/>
              </a:rPr>
              <a:t>MapReduce on HBase</a:t>
            </a:r>
            <a:endParaRPr lang="zh-CN" altLang="en-US" b="0">
              <a:effectLst/>
            </a:endParaRPr>
          </a:p>
        </p:txBody>
      </p:sp>
      <p:sp>
        <p:nvSpPr>
          <p:cNvPr id="107523" name="内容占位符 2"/>
          <p:cNvSpPr>
            <a:spLocks noGrp="1"/>
          </p:cNvSpPr>
          <p:nvPr>
            <p:ph idx="1"/>
          </p:nvPr>
        </p:nvSpPr>
        <p:spPr>
          <a:xfrm>
            <a:off x="685800" y="1371600"/>
            <a:ext cx="7989888" cy="4876800"/>
          </a:xfrm>
        </p:spPr>
        <p:txBody>
          <a:bodyPr/>
          <a:lstStyle/>
          <a:p>
            <a:endParaRPr lang="zh-CN" altLang="en-US" sz="2200" dirty="0"/>
          </a:p>
        </p:txBody>
      </p:sp>
      <p:sp>
        <p:nvSpPr>
          <p:cNvPr id="4" name="日期占位符 3"/>
          <p:cNvSpPr>
            <a:spLocks noGrp="1"/>
          </p:cNvSpPr>
          <p:nvPr>
            <p:ph type="dt" sz="quarter" idx="10"/>
          </p:nvPr>
        </p:nvSpPr>
        <p:spPr/>
        <p:txBody>
          <a:bodyPr/>
          <a:lstStyle/>
          <a:p>
            <a:pPr>
              <a:defRPr/>
            </a:pPr>
            <a:fld id="{77AB41CE-6A62-49C1-9FD6-42EE28920D0C}" type="datetime3">
              <a:rPr lang="zh-CN" altLang="en-US" smtClean="0"/>
              <a:pPr>
                <a:defRPr/>
              </a:pPr>
              <a:t>2021年12月8日星期三</a:t>
            </a:fld>
            <a:endParaRPr lang="en-US" altLang="zh-CN"/>
          </a:p>
        </p:txBody>
      </p:sp>
      <p:sp>
        <p:nvSpPr>
          <p:cNvPr id="107525"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CCA75213-ED26-43F0-B410-D0679997D9BC}" type="slidenum">
              <a:rPr lang="zh-CN" altLang="en-US" sz="2400" smtClean="0">
                <a:solidFill>
                  <a:schemeClr val="accent2"/>
                </a:solidFill>
                <a:latin typeface="Times New Roman" panose="02020603050405020304" pitchFamily="18" charset="0"/>
              </a:rPr>
              <a:pPr>
                <a:spcBef>
                  <a:spcPct val="0"/>
                </a:spcBef>
                <a:buClrTx/>
                <a:buSzTx/>
                <a:buFontTx/>
                <a:buNone/>
              </a:pPr>
              <a:t>146</a:t>
            </a:fld>
            <a:endParaRPr lang="en-US" altLang="zh-CN" sz="2400">
              <a:solidFill>
                <a:schemeClr val="accent2"/>
              </a:solidFill>
              <a:latin typeface="Times New Roman" panose="02020603050405020304" pitchFamily="18" charset="0"/>
            </a:endParaRPr>
          </a:p>
        </p:txBody>
      </p:sp>
      <p:sp>
        <p:nvSpPr>
          <p:cNvPr id="107526"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10752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33" y="1371600"/>
            <a:ext cx="9260221" cy="4338241"/>
          </a:xfrm>
          <a:prstGeom prst="rect">
            <a:avLst/>
          </a:prstGeom>
          <a:noFill/>
          <a:ln>
            <a:noFill/>
          </a:ln>
          <a:extLst>
            <a:ext uri="{909E8E84-426E-40DD-AFC4-6F175D3DCCD1}">
              <a14:hiddenFill xmlns:a14="http://schemas.microsoft.com/office/drawing/2010/main">
                <a:solidFill>
                  <a:srgbClr val="333300"/>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66913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拓展</a:t>
            </a:r>
          </a:p>
        </p:txBody>
      </p:sp>
      <p:sp>
        <p:nvSpPr>
          <p:cNvPr id="18435" name="内容占位符 2"/>
          <p:cNvSpPr>
            <a:spLocks noGrp="1"/>
          </p:cNvSpPr>
          <p:nvPr>
            <p:ph idx="1"/>
          </p:nvPr>
        </p:nvSpPr>
        <p:spPr>
          <a:xfrm>
            <a:off x="685800" y="1412875"/>
            <a:ext cx="7772400" cy="4876800"/>
          </a:xfrm>
        </p:spPr>
        <p:txBody>
          <a:bodyPr/>
          <a:lstStyle/>
          <a:p>
            <a:pPr>
              <a:lnSpc>
                <a:spcPct val="150000"/>
              </a:lnSpc>
            </a:pPr>
            <a:r>
              <a:rPr lang="en-US" altLang="zh-CN" sz="2800" dirty="0" err="1"/>
              <a:t>Hbase</a:t>
            </a:r>
            <a:r>
              <a:rPr lang="zh-CN" altLang="en-US" sz="2800" dirty="0"/>
              <a:t>二级索引方案</a:t>
            </a:r>
            <a:endParaRPr lang="en-US" altLang="zh-CN" sz="2800" dirty="0"/>
          </a:p>
          <a:p>
            <a:pPr>
              <a:lnSpc>
                <a:spcPct val="150000"/>
              </a:lnSpc>
            </a:pPr>
            <a:endParaRPr lang="zh-CN" altLang="en-US" sz="2800" dirty="0"/>
          </a:p>
        </p:txBody>
      </p:sp>
      <p:sp>
        <p:nvSpPr>
          <p:cNvPr id="4" name="日期占位符 3"/>
          <p:cNvSpPr>
            <a:spLocks noGrp="1"/>
          </p:cNvSpPr>
          <p:nvPr>
            <p:ph type="dt" sz="quarter" idx="10"/>
          </p:nvPr>
        </p:nvSpPr>
        <p:spPr/>
        <p:txBody>
          <a:bodyPr/>
          <a:lstStyle/>
          <a:p>
            <a:pPr>
              <a:defRPr/>
            </a:pPr>
            <a:fld id="{3809799F-1DE9-4A06-947D-268105C138FD}" type="datetime3">
              <a:rPr lang="zh-CN" altLang="en-US" smtClean="0"/>
              <a:pPr>
                <a:defRPr/>
              </a:pPr>
              <a:t>2021年12月8日星期三</a:t>
            </a:fld>
            <a:endParaRPr lang="en-US" altLang="zh-CN"/>
          </a:p>
        </p:txBody>
      </p:sp>
      <p:sp>
        <p:nvSpPr>
          <p:cNvPr id="18437"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53F8F20D-EAD7-4D91-87E3-BFC153AB97B5}" type="slidenum">
              <a:rPr lang="zh-CN" altLang="en-US" sz="2400" smtClean="0">
                <a:solidFill>
                  <a:schemeClr val="accent2"/>
                </a:solidFill>
                <a:latin typeface="Times New Roman" panose="02020603050405020304" pitchFamily="18" charset="0"/>
              </a:rPr>
              <a:pPr>
                <a:spcBef>
                  <a:spcPct val="0"/>
                </a:spcBef>
                <a:buClrTx/>
                <a:buSzTx/>
                <a:buFontTx/>
                <a:buNone/>
              </a:pPr>
              <a:t>147</a:t>
            </a:fld>
            <a:endParaRPr lang="en-US" altLang="zh-CN" sz="2400">
              <a:solidFill>
                <a:schemeClr val="accent2"/>
              </a:solidFill>
              <a:latin typeface="Times New Roman" panose="02020603050405020304" pitchFamily="18" charset="0"/>
            </a:endParaRPr>
          </a:p>
        </p:txBody>
      </p:sp>
      <p:sp>
        <p:nvSpPr>
          <p:cNvPr id="18438"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7110256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232375-D05B-4D77-912A-A882C8218B31}"/>
              </a:ext>
            </a:extLst>
          </p:cNvPr>
          <p:cNvSpPr>
            <a:spLocks noGrp="1"/>
          </p:cNvSpPr>
          <p:nvPr>
            <p:ph type="title"/>
          </p:nvPr>
        </p:nvSpPr>
        <p:spPr/>
        <p:txBody>
          <a:bodyPr/>
          <a:lstStyle/>
          <a:p>
            <a:r>
              <a:rPr lang="zh-CN" altLang="en-US" dirty="0"/>
              <a:t>为什么需要</a:t>
            </a:r>
            <a:r>
              <a:rPr lang="en-US" altLang="zh-CN" dirty="0" err="1"/>
              <a:t>Hbase</a:t>
            </a:r>
            <a:r>
              <a:rPr lang="zh-CN" altLang="en-US" dirty="0"/>
              <a:t>二级索引？</a:t>
            </a:r>
          </a:p>
        </p:txBody>
      </p:sp>
      <p:sp>
        <p:nvSpPr>
          <p:cNvPr id="3" name="内容占位符 2">
            <a:extLst>
              <a:ext uri="{FF2B5EF4-FFF2-40B4-BE49-F238E27FC236}">
                <a16:creationId xmlns:a16="http://schemas.microsoft.com/office/drawing/2014/main" id="{15187ED1-6ADB-4FCF-8F7F-83F503BE3757}"/>
              </a:ext>
            </a:extLst>
          </p:cNvPr>
          <p:cNvSpPr>
            <a:spLocks noGrp="1"/>
          </p:cNvSpPr>
          <p:nvPr>
            <p:ph idx="1"/>
          </p:nvPr>
        </p:nvSpPr>
        <p:spPr/>
        <p:txBody>
          <a:bodyPr/>
          <a:lstStyle/>
          <a:p>
            <a:pPr marL="0" indent="0" algn="just">
              <a:buNone/>
            </a:pPr>
            <a:r>
              <a:rPr lang="en-US" altLang="zh-CN" sz="2400" b="0" i="0" dirty="0">
                <a:effectLst/>
                <a:latin typeface="+mn-ea"/>
              </a:rPr>
              <a:t>HBase</a:t>
            </a:r>
            <a:r>
              <a:rPr lang="zh-CN" altLang="en-US" sz="2400" b="0" i="0" dirty="0">
                <a:effectLst/>
                <a:latin typeface="+mn-ea"/>
              </a:rPr>
              <a:t>是一个构建在</a:t>
            </a:r>
            <a:r>
              <a:rPr lang="en-US" altLang="zh-CN" sz="2400" b="0" i="0" dirty="0">
                <a:effectLst/>
                <a:latin typeface="+mn-ea"/>
              </a:rPr>
              <a:t>HDFS</a:t>
            </a:r>
            <a:r>
              <a:rPr lang="zh-CN" altLang="en-US" sz="2400" b="0" i="0" dirty="0">
                <a:effectLst/>
                <a:latin typeface="+mn-ea"/>
              </a:rPr>
              <a:t>之上，用于海量数据存储分布式列存储系统。参见下图，由于在</a:t>
            </a:r>
            <a:r>
              <a:rPr lang="en-US" altLang="zh-CN" sz="2400" b="0" i="0" dirty="0">
                <a:effectLst/>
                <a:latin typeface="+mn-ea"/>
              </a:rPr>
              <a:t>HBase</a:t>
            </a:r>
            <a:r>
              <a:rPr lang="zh-CN" altLang="en-US" sz="2400" b="0" i="0" dirty="0">
                <a:effectLst/>
                <a:latin typeface="+mn-ea"/>
              </a:rPr>
              <a:t>中：表的每行都是按照</a:t>
            </a:r>
            <a:r>
              <a:rPr lang="en-US" altLang="zh-CN" sz="2400" b="0" i="0" dirty="0" err="1">
                <a:effectLst/>
                <a:latin typeface="+mn-ea"/>
              </a:rPr>
              <a:t>RowKey</a:t>
            </a:r>
            <a:r>
              <a:rPr lang="zh-CN" altLang="en-US" sz="2400" b="0" i="0" dirty="0">
                <a:effectLst/>
                <a:latin typeface="+mn-ea"/>
              </a:rPr>
              <a:t>的字典序排序存储表的数据是按照</a:t>
            </a:r>
            <a:r>
              <a:rPr lang="en-US" altLang="zh-CN" sz="2400" b="0" i="0" dirty="0" err="1">
                <a:effectLst/>
                <a:latin typeface="+mn-ea"/>
              </a:rPr>
              <a:t>RowKey</a:t>
            </a:r>
            <a:r>
              <a:rPr lang="zh-CN" altLang="en-US" sz="2400" b="0" i="0" dirty="0">
                <a:effectLst/>
                <a:latin typeface="+mn-ea"/>
              </a:rPr>
              <a:t>区间进行分割存储成多个</a:t>
            </a:r>
            <a:r>
              <a:rPr lang="en-US" altLang="zh-CN" sz="2400" b="0" i="0" dirty="0">
                <a:effectLst/>
                <a:latin typeface="+mn-ea"/>
              </a:rPr>
              <a:t>region</a:t>
            </a:r>
            <a:r>
              <a:rPr lang="zh-CN" altLang="en-US" sz="2400" b="0" i="0" dirty="0">
                <a:effectLst/>
                <a:latin typeface="+mn-ea"/>
              </a:rPr>
              <a:t>所以</a:t>
            </a:r>
            <a:r>
              <a:rPr lang="en-US" altLang="zh-CN" sz="2400" b="0" i="0" dirty="0">
                <a:effectLst/>
                <a:latin typeface="+mn-ea"/>
              </a:rPr>
              <a:t>HBase</a:t>
            </a:r>
            <a:r>
              <a:rPr lang="zh-CN" altLang="en-US" sz="2400" b="0" i="0" dirty="0">
                <a:effectLst/>
                <a:latin typeface="+mn-ea"/>
              </a:rPr>
              <a:t>主要适用下面这两种常见场景：适用于基于</a:t>
            </a:r>
            <a:r>
              <a:rPr lang="en-US" altLang="zh-CN" sz="2400" b="0" i="0" dirty="0" err="1">
                <a:effectLst/>
                <a:latin typeface="+mn-ea"/>
              </a:rPr>
              <a:t>rowkey</a:t>
            </a:r>
            <a:r>
              <a:rPr lang="zh-CN" altLang="en-US" sz="2400" b="0" i="0" dirty="0">
                <a:effectLst/>
                <a:latin typeface="+mn-ea"/>
              </a:rPr>
              <a:t>的单行数据快速随机读写适合基于</a:t>
            </a:r>
            <a:r>
              <a:rPr lang="en-US" altLang="zh-CN" sz="2400" b="0" i="0" dirty="0" err="1">
                <a:effectLst/>
                <a:latin typeface="+mn-ea"/>
              </a:rPr>
              <a:t>rowkey</a:t>
            </a:r>
            <a:r>
              <a:rPr lang="zh-CN" altLang="en-US" sz="2400" b="0" i="0" dirty="0">
                <a:effectLst/>
                <a:latin typeface="+mn-ea"/>
              </a:rPr>
              <a:t>前缀的范围扫描</a:t>
            </a:r>
          </a:p>
          <a:p>
            <a:endParaRPr lang="zh-CN" altLang="en-US" dirty="0">
              <a:latin typeface="+mn-ea"/>
            </a:endParaRPr>
          </a:p>
        </p:txBody>
      </p:sp>
      <p:sp>
        <p:nvSpPr>
          <p:cNvPr id="4" name="日期占位符 3">
            <a:extLst>
              <a:ext uri="{FF2B5EF4-FFF2-40B4-BE49-F238E27FC236}">
                <a16:creationId xmlns:a16="http://schemas.microsoft.com/office/drawing/2014/main" id="{E3396B35-EC9E-4191-AA4F-0A81DEE5A4E0}"/>
              </a:ext>
            </a:extLst>
          </p:cNvPr>
          <p:cNvSpPr>
            <a:spLocks noGrp="1"/>
          </p:cNvSpPr>
          <p:nvPr>
            <p:ph type="dt" sz="half" idx="10"/>
          </p:nvPr>
        </p:nvSpPr>
        <p:spPr/>
        <p:txBody>
          <a:bodyPr/>
          <a:lstStyle/>
          <a:p>
            <a:pPr>
              <a:defRPr/>
            </a:pPr>
            <a:fld id="{F2C852EB-FD68-42B5-8735-0EADA7A5DCD2}" type="datetime3">
              <a:rPr lang="zh-CN" altLang="en-US" smtClean="0"/>
              <a:pPr>
                <a:defRPr/>
              </a:pPr>
              <a:t>2021年12月8日星期三</a:t>
            </a:fld>
            <a:endParaRPr lang="en-US" altLang="zh-CN"/>
          </a:p>
        </p:txBody>
      </p:sp>
      <p:sp>
        <p:nvSpPr>
          <p:cNvPr id="5" name="灯片编号占位符 4">
            <a:extLst>
              <a:ext uri="{FF2B5EF4-FFF2-40B4-BE49-F238E27FC236}">
                <a16:creationId xmlns:a16="http://schemas.microsoft.com/office/drawing/2014/main" id="{7C00466E-58FF-48EE-8492-CDBDBABBFD5B}"/>
              </a:ext>
            </a:extLst>
          </p:cNvPr>
          <p:cNvSpPr>
            <a:spLocks noGrp="1"/>
          </p:cNvSpPr>
          <p:nvPr>
            <p:ph type="sldNum" sz="quarter" idx="11"/>
          </p:nvPr>
        </p:nvSpPr>
        <p:spPr/>
        <p:txBody>
          <a:bodyPr/>
          <a:lstStyle/>
          <a:p>
            <a:pPr>
              <a:defRPr/>
            </a:pPr>
            <a:fld id="{B9BD8F42-9452-43FF-ACDC-0140BD608DBF}" type="slidenum">
              <a:rPr lang="zh-CN" altLang="en-US" smtClean="0"/>
              <a:pPr>
                <a:defRPr/>
              </a:pPr>
              <a:t>148</a:t>
            </a:fld>
            <a:endParaRPr lang="en-US" altLang="zh-CN"/>
          </a:p>
        </p:txBody>
      </p:sp>
      <p:sp>
        <p:nvSpPr>
          <p:cNvPr id="6" name="页脚占位符 5">
            <a:extLst>
              <a:ext uri="{FF2B5EF4-FFF2-40B4-BE49-F238E27FC236}">
                <a16:creationId xmlns:a16="http://schemas.microsoft.com/office/drawing/2014/main" id="{E12C13AB-EBAA-47C9-AC1A-185B6E0089F3}"/>
              </a:ext>
            </a:extLst>
          </p:cNvPr>
          <p:cNvSpPr>
            <a:spLocks noGrp="1"/>
          </p:cNvSpPr>
          <p:nvPr>
            <p:ph type="ftr" sz="quarter" idx="12"/>
          </p:nvPr>
        </p:nvSpPr>
        <p:spPr/>
        <p:txBody>
          <a:bodyPr/>
          <a:lstStyle/>
          <a:p>
            <a:pPr>
              <a:defRPr/>
            </a:pPr>
            <a:r>
              <a:rPr lang="zh-CN" altLang="en-US"/>
              <a:t>大数据管理----前言</a:t>
            </a:r>
            <a:endParaRPr lang="zh-CN" altLang="zh-CN"/>
          </a:p>
        </p:txBody>
      </p:sp>
      <p:pic>
        <p:nvPicPr>
          <p:cNvPr id="8" name="图片 7">
            <a:extLst>
              <a:ext uri="{FF2B5EF4-FFF2-40B4-BE49-F238E27FC236}">
                <a16:creationId xmlns:a16="http://schemas.microsoft.com/office/drawing/2014/main" id="{74D399EB-FAA3-4FC5-B6DF-D678D1E806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3789040"/>
            <a:ext cx="4153365" cy="1966359"/>
          </a:xfrm>
          <a:prstGeom prst="rect">
            <a:avLst/>
          </a:prstGeom>
        </p:spPr>
      </p:pic>
      <p:pic>
        <p:nvPicPr>
          <p:cNvPr id="10" name="图片 9">
            <a:extLst>
              <a:ext uri="{FF2B5EF4-FFF2-40B4-BE49-F238E27FC236}">
                <a16:creationId xmlns:a16="http://schemas.microsoft.com/office/drawing/2014/main" id="{E309F2E5-D6C8-4553-9EA2-46D6A72B7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1792" y="3717032"/>
            <a:ext cx="3619500" cy="2397918"/>
          </a:xfrm>
          <a:prstGeom prst="rect">
            <a:avLst/>
          </a:prstGeom>
        </p:spPr>
      </p:pic>
    </p:spTree>
    <p:extLst>
      <p:ext uri="{BB962C8B-B14F-4D97-AF65-F5344CB8AC3E}">
        <p14:creationId xmlns:p14="http://schemas.microsoft.com/office/powerpoint/2010/main" val="181730734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FA458B-79D9-4883-BF0A-39CBD1E94D6E}"/>
              </a:ext>
            </a:extLst>
          </p:cNvPr>
          <p:cNvSpPr>
            <a:spLocks noGrp="1"/>
          </p:cNvSpPr>
          <p:nvPr>
            <p:ph type="title"/>
          </p:nvPr>
        </p:nvSpPr>
        <p:spPr/>
        <p:txBody>
          <a:bodyPr/>
          <a:lstStyle/>
          <a:p>
            <a:r>
              <a:rPr lang="zh-CN" altLang="en-US" dirty="0"/>
              <a:t>为什么需要</a:t>
            </a:r>
            <a:r>
              <a:rPr lang="en-US" altLang="zh-CN" dirty="0" err="1"/>
              <a:t>Hbase</a:t>
            </a:r>
            <a:r>
              <a:rPr lang="zh-CN" altLang="en-US" dirty="0"/>
              <a:t>二级索引？</a:t>
            </a:r>
          </a:p>
        </p:txBody>
      </p:sp>
      <p:sp>
        <p:nvSpPr>
          <p:cNvPr id="3" name="内容占位符 2">
            <a:extLst>
              <a:ext uri="{FF2B5EF4-FFF2-40B4-BE49-F238E27FC236}">
                <a16:creationId xmlns:a16="http://schemas.microsoft.com/office/drawing/2014/main" id="{42116B9D-8DC4-42B1-A02A-8948CDA7B367}"/>
              </a:ext>
            </a:extLst>
          </p:cNvPr>
          <p:cNvSpPr>
            <a:spLocks noGrp="1"/>
          </p:cNvSpPr>
          <p:nvPr>
            <p:ph idx="1"/>
          </p:nvPr>
        </p:nvSpPr>
        <p:spPr/>
        <p:txBody>
          <a:bodyPr/>
          <a:lstStyle/>
          <a:p>
            <a:pPr algn="just">
              <a:lnSpc>
                <a:spcPct val="150000"/>
              </a:lnSpc>
            </a:pPr>
            <a:r>
              <a:rPr lang="en-US" altLang="zh-CN" sz="2400" b="0" i="0" dirty="0">
                <a:effectLst/>
                <a:latin typeface="+mn-ea"/>
              </a:rPr>
              <a:t>HBase</a:t>
            </a:r>
            <a:r>
              <a:rPr lang="zh-CN" altLang="en-US" sz="2400" b="0" i="0" dirty="0">
                <a:effectLst/>
                <a:latin typeface="+mn-ea"/>
              </a:rPr>
              <a:t>里面只有</a:t>
            </a:r>
            <a:r>
              <a:rPr lang="en-US" altLang="zh-CN" sz="2400" b="0" i="0" dirty="0" err="1">
                <a:effectLst/>
                <a:latin typeface="+mn-ea"/>
              </a:rPr>
              <a:t>rowkey</a:t>
            </a:r>
            <a:r>
              <a:rPr lang="zh-CN" altLang="en-US" sz="2400" b="0" i="0" dirty="0">
                <a:effectLst/>
                <a:latin typeface="+mn-ea"/>
              </a:rPr>
              <a:t>作为一级索引，如果要对库里的非</a:t>
            </a:r>
            <a:r>
              <a:rPr lang="en-US" altLang="zh-CN" sz="2400" b="0" i="0" dirty="0" err="1">
                <a:effectLst/>
                <a:latin typeface="+mn-ea"/>
              </a:rPr>
              <a:t>rowkey</a:t>
            </a:r>
            <a:r>
              <a:rPr lang="zh-CN" altLang="en-US" sz="2400" b="0" i="0" dirty="0">
                <a:effectLst/>
                <a:latin typeface="+mn-ea"/>
              </a:rPr>
              <a:t>字段进行数据检索和查询，往往要通过</a:t>
            </a:r>
            <a:r>
              <a:rPr lang="en-US" altLang="zh-CN" sz="2400" b="0" i="0" dirty="0">
                <a:effectLst/>
                <a:latin typeface="+mn-ea"/>
              </a:rPr>
              <a:t>MapReduce/Spark</a:t>
            </a:r>
            <a:r>
              <a:rPr lang="zh-CN" altLang="en-US" sz="2400" b="0" i="0" dirty="0">
                <a:effectLst/>
                <a:latin typeface="+mn-ea"/>
              </a:rPr>
              <a:t>等分布式计算框架进行，硬件资源消耗和时间延迟都会比较高</a:t>
            </a:r>
          </a:p>
          <a:p>
            <a:pPr algn="just">
              <a:lnSpc>
                <a:spcPct val="150000"/>
              </a:lnSpc>
            </a:pPr>
            <a:r>
              <a:rPr lang="zh-CN" altLang="en-US" sz="2400" b="0" i="0" dirty="0">
                <a:effectLst/>
                <a:latin typeface="+mn-ea"/>
              </a:rPr>
              <a:t>为了</a:t>
            </a:r>
            <a:r>
              <a:rPr lang="en-US" altLang="zh-CN" sz="2400" b="0" i="0" dirty="0">
                <a:effectLst/>
                <a:latin typeface="+mn-ea"/>
              </a:rPr>
              <a:t>HBase</a:t>
            </a:r>
            <a:r>
              <a:rPr lang="zh-CN" altLang="en-US" sz="2400" b="0" i="0" dirty="0">
                <a:effectLst/>
                <a:latin typeface="+mn-ea"/>
              </a:rPr>
              <a:t>的数据查询更高效、适应更多的场景， 诸如使用非</a:t>
            </a:r>
            <a:r>
              <a:rPr lang="en-US" altLang="zh-CN" sz="2400" b="0" i="0" dirty="0" err="1">
                <a:effectLst/>
                <a:latin typeface="+mn-ea"/>
              </a:rPr>
              <a:t>rowkey</a:t>
            </a:r>
            <a:r>
              <a:rPr lang="zh-CN" altLang="en-US" sz="2400" b="0" i="0" dirty="0">
                <a:effectLst/>
                <a:latin typeface="+mn-ea"/>
              </a:rPr>
              <a:t>字段检索也能做到秒级响应，或者支持各个字段进行模糊查询和多字段组合查询等， 因此需要在</a:t>
            </a:r>
            <a:r>
              <a:rPr lang="en-US" altLang="zh-CN" sz="2400" b="0" i="0" dirty="0">
                <a:effectLst/>
                <a:latin typeface="+mn-ea"/>
              </a:rPr>
              <a:t>HBase</a:t>
            </a:r>
            <a:r>
              <a:rPr lang="zh-CN" altLang="en-US" sz="2400" b="0" i="0" dirty="0">
                <a:effectLst/>
                <a:latin typeface="+mn-ea"/>
              </a:rPr>
              <a:t>上面构建二级索引， 以满足现实中更复杂多样的业务需求</a:t>
            </a:r>
          </a:p>
          <a:p>
            <a:pPr algn="just">
              <a:lnSpc>
                <a:spcPct val="150000"/>
              </a:lnSpc>
            </a:pPr>
            <a:endParaRPr lang="zh-CN" altLang="en-US" sz="2400" dirty="0">
              <a:latin typeface="+mn-ea"/>
            </a:endParaRPr>
          </a:p>
        </p:txBody>
      </p:sp>
      <p:sp>
        <p:nvSpPr>
          <p:cNvPr id="4" name="日期占位符 3">
            <a:extLst>
              <a:ext uri="{FF2B5EF4-FFF2-40B4-BE49-F238E27FC236}">
                <a16:creationId xmlns:a16="http://schemas.microsoft.com/office/drawing/2014/main" id="{19FA7A8A-6123-4F76-BE3F-19091B41695D}"/>
              </a:ext>
            </a:extLst>
          </p:cNvPr>
          <p:cNvSpPr>
            <a:spLocks noGrp="1"/>
          </p:cNvSpPr>
          <p:nvPr>
            <p:ph type="dt" sz="half" idx="10"/>
          </p:nvPr>
        </p:nvSpPr>
        <p:spPr/>
        <p:txBody>
          <a:bodyPr/>
          <a:lstStyle/>
          <a:p>
            <a:pPr>
              <a:defRPr/>
            </a:pPr>
            <a:fld id="{F2C852EB-FD68-42B5-8735-0EADA7A5DCD2}" type="datetime3">
              <a:rPr lang="zh-CN" altLang="en-US" smtClean="0"/>
              <a:pPr>
                <a:defRPr/>
              </a:pPr>
              <a:t>2021年12月8日星期三</a:t>
            </a:fld>
            <a:endParaRPr lang="en-US" altLang="zh-CN"/>
          </a:p>
        </p:txBody>
      </p:sp>
      <p:sp>
        <p:nvSpPr>
          <p:cNvPr id="5" name="灯片编号占位符 4">
            <a:extLst>
              <a:ext uri="{FF2B5EF4-FFF2-40B4-BE49-F238E27FC236}">
                <a16:creationId xmlns:a16="http://schemas.microsoft.com/office/drawing/2014/main" id="{CE63297A-6C8D-4452-8755-AAE33FD0B895}"/>
              </a:ext>
            </a:extLst>
          </p:cNvPr>
          <p:cNvSpPr>
            <a:spLocks noGrp="1"/>
          </p:cNvSpPr>
          <p:nvPr>
            <p:ph type="sldNum" sz="quarter" idx="11"/>
          </p:nvPr>
        </p:nvSpPr>
        <p:spPr/>
        <p:txBody>
          <a:bodyPr/>
          <a:lstStyle/>
          <a:p>
            <a:pPr>
              <a:defRPr/>
            </a:pPr>
            <a:fld id="{B9BD8F42-9452-43FF-ACDC-0140BD608DBF}" type="slidenum">
              <a:rPr lang="zh-CN" altLang="en-US" smtClean="0"/>
              <a:pPr>
                <a:defRPr/>
              </a:pPr>
              <a:t>149</a:t>
            </a:fld>
            <a:endParaRPr lang="en-US" altLang="zh-CN"/>
          </a:p>
        </p:txBody>
      </p:sp>
      <p:sp>
        <p:nvSpPr>
          <p:cNvPr id="6" name="页脚占位符 5">
            <a:extLst>
              <a:ext uri="{FF2B5EF4-FFF2-40B4-BE49-F238E27FC236}">
                <a16:creationId xmlns:a16="http://schemas.microsoft.com/office/drawing/2014/main" id="{FECB968E-3D0C-4E47-B93B-BD8ADCD3E070}"/>
              </a:ext>
            </a:extLst>
          </p:cNvPr>
          <p:cNvSpPr>
            <a:spLocks noGrp="1"/>
          </p:cNvSpPr>
          <p:nvPr>
            <p:ph type="ftr" sz="quarter" idx="12"/>
          </p:nvPr>
        </p:nvSpPr>
        <p:spPr/>
        <p:txBody>
          <a:bodyPr/>
          <a:lstStyle/>
          <a:p>
            <a:pPr>
              <a:defRPr/>
            </a:pPr>
            <a:r>
              <a:rPr lang="zh-CN" altLang="en-US" dirty="0"/>
              <a:t>大数据管理----前言</a:t>
            </a:r>
            <a:endParaRPr lang="zh-CN" altLang="zh-CN" dirty="0"/>
          </a:p>
        </p:txBody>
      </p:sp>
    </p:spTree>
    <p:extLst>
      <p:ext uri="{BB962C8B-B14F-4D97-AF65-F5344CB8AC3E}">
        <p14:creationId xmlns:p14="http://schemas.microsoft.com/office/powerpoint/2010/main" val="941494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err="1"/>
              <a:t>HBase</a:t>
            </a:r>
            <a:r>
              <a:rPr lang="zh-CN" altLang="en-US" dirty="0"/>
              <a:t>简介</a:t>
            </a:r>
          </a:p>
        </p:txBody>
      </p:sp>
      <p:sp>
        <p:nvSpPr>
          <p:cNvPr id="22531" name="内容占位符 2"/>
          <p:cNvSpPr>
            <a:spLocks noGrp="1"/>
          </p:cNvSpPr>
          <p:nvPr>
            <p:ph idx="1"/>
          </p:nvPr>
        </p:nvSpPr>
        <p:spPr>
          <a:xfrm>
            <a:off x="468313" y="1216025"/>
            <a:ext cx="8496300" cy="4876800"/>
          </a:xfrm>
        </p:spPr>
        <p:txBody>
          <a:bodyPr/>
          <a:lstStyle/>
          <a:p>
            <a:r>
              <a:rPr lang="en-US" altLang="zh-CN" sz="2200" dirty="0"/>
              <a:t>Hadoop</a:t>
            </a:r>
            <a:r>
              <a:rPr lang="zh-CN" altLang="en-US" sz="2200" dirty="0"/>
              <a:t>生态系统中的各层系统</a:t>
            </a:r>
            <a:endParaRPr lang="en-US" altLang="zh-CN" sz="2200" dirty="0"/>
          </a:p>
          <a:p>
            <a:pPr lvl="1"/>
            <a:r>
              <a:rPr lang="en-US" altLang="zh-CN" sz="2000" dirty="0" err="1"/>
              <a:t>HBase</a:t>
            </a:r>
            <a:r>
              <a:rPr lang="zh-CN" altLang="en-US" sz="2000" dirty="0"/>
              <a:t>位于结构化存储层</a:t>
            </a:r>
            <a:endParaRPr lang="en-US" altLang="zh-CN" sz="2000" dirty="0"/>
          </a:p>
          <a:p>
            <a:pPr lvl="1"/>
            <a:r>
              <a:rPr lang="en-US" altLang="zh-CN" sz="2000" dirty="0"/>
              <a:t>HDFS</a:t>
            </a:r>
            <a:r>
              <a:rPr lang="zh-CN" altLang="en-US" sz="2000" dirty="0"/>
              <a:t>为</a:t>
            </a:r>
            <a:r>
              <a:rPr lang="en-US" altLang="zh-CN" sz="2000" dirty="0" err="1"/>
              <a:t>HBase</a:t>
            </a:r>
            <a:r>
              <a:rPr lang="zh-CN" altLang="en-US" sz="2000" dirty="0"/>
              <a:t>提供了高可靠性的底层存储支持</a:t>
            </a:r>
            <a:endParaRPr lang="en-US" altLang="zh-CN" sz="2000" dirty="0"/>
          </a:p>
          <a:p>
            <a:pPr lvl="1"/>
            <a:r>
              <a:rPr lang="en-US" altLang="zh-CN" sz="2000" dirty="0" err="1"/>
              <a:t>MapReduce</a:t>
            </a:r>
            <a:r>
              <a:rPr lang="zh-CN" altLang="en-US" sz="2000" dirty="0"/>
              <a:t>为</a:t>
            </a:r>
            <a:r>
              <a:rPr lang="en-US" altLang="zh-CN" sz="2000" dirty="0" err="1"/>
              <a:t>HBase</a:t>
            </a:r>
            <a:r>
              <a:rPr lang="zh-CN" altLang="en-US" sz="2000" dirty="0"/>
              <a:t>提供了高性能的计算能力</a:t>
            </a:r>
            <a:endParaRPr lang="en-US" altLang="zh-CN" sz="2000" dirty="0"/>
          </a:p>
          <a:p>
            <a:pPr lvl="1"/>
            <a:r>
              <a:rPr lang="en-US" altLang="zh-CN" sz="2000" dirty="0"/>
              <a:t>Zookeeper</a:t>
            </a:r>
            <a:r>
              <a:rPr lang="zh-CN" altLang="en-US" sz="2000" dirty="0"/>
              <a:t>为</a:t>
            </a:r>
            <a:r>
              <a:rPr lang="en-US" altLang="zh-CN" sz="2000" dirty="0" err="1"/>
              <a:t>HBase</a:t>
            </a:r>
            <a:r>
              <a:rPr lang="zh-CN" altLang="en-US" sz="2000" dirty="0"/>
              <a:t>提供了稳定服务和失败恢复机制</a:t>
            </a:r>
            <a:endParaRPr lang="en-US" altLang="zh-CN" sz="2000" dirty="0"/>
          </a:p>
        </p:txBody>
      </p:sp>
      <p:sp>
        <p:nvSpPr>
          <p:cNvPr id="4" name="日期占位符 3"/>
          <p:cNvSpPr>
            <a:spLocks noGrp="1"/>
          </p:cNvSpPr>
          <p:nvPr>
            <p:ph type="dt" sz="quarter" idx="10"/>
          </p:nvPr>
        </p:nvSpPr>
        <p:spPr/>
        <p:txBody>
          <a:bodyPr/>
          <a:lstStyle/>
          <a:p>
            <a:pPr>
              <a:defRPr/>
            </a:pPr>
            <a:fld id="{77AB41CE-6A62-49C1-9FD6-42EE28920D0C}" type="datetime3">
              <a:rPr lang="zh-CN" altLang="en-US" smtClean="0"/>
              <a:pPr>
                <a:defRPr/>
              </a:pPr>
              <a:t>2021年12月8日星期三</a:t>
            </a:fld>
            <a:endParaRPr lang="en-US" altLang="zh-CN" dirty="0"/>
          </a:p>
        </p:txBody>
      </p:sp>
      <p:sp>
        <p:nvSpPr>
          <p:cNvPr id="22533"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AA61DCD5-B5C2-4697-BEAA-7398C2A0F72B}" type="slidenum">
              <a:rPr lang="zh-CN" altLang="en-US" sz="2400" smtClean="0">
                <a:solidFill>
                  <a:schemeClr val="accent2"/>
                </a:solidFill>
                <a:latin typeface="Times New Roman" panose="02020603050405020304" pitchFamily="18" charset="0"/>
              </a:rPr>
              <a:pPr>
                <a:spcBef>
                  <a:spcPct val="0"/>
                </a:spcBef>
                <a:buClrTx/>
                <a:buSzTx/>
                <a:buFontTx/>
                <a:buNone/>
              </a:pPr>
              <a:t>15</a:t>
            </a:fld>
            <a:endParaRPr lang="en-US" altLang="zh-CN" sz="2400">
              <a:solidFill>
                <a:schemeClr val="accent2"/>
              </a:solidFill>
              <a:latin typeface="Times New Roman" panose="02020603050405020304" pitchFamily="18" charset="0"/>
            </a:endParaRPr>
          </a:p>
        </p:txBody>
      </p:sp>
      <p:sp>
        <p:nvSpPr>
          <p:cNvPr id="22534"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t="5749"/>
          <a:stretch/>
        </p:blipFill>
        <p:spPr>
          <a:xfrm>
            <a:off x="323528" y="3012949"/>
            <a:ext cx="8208912" cy="3772267"/>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DD686D-E61F-4E5F-ACE9-530B9A2FB44C}"/>
              </a:ext>
            </a:extLst>
          </p:cNvPr>
          <p:cNvSpPr>
            <a:spLocks noGrp="1"/>
          </p:cNvSpPr>
          <p:nvPr>
            <p:ph type="title"/>
          </p:nvPr>
        </p:nvSpPr>
        <p:spPr/>
        <p:txBody>
          <a:bodyPr/>
          <a:lstStyle/>
          <a:p>
            <a:r>
              <a:rPr lang="en-US" altLang="zh-CN" dirty="0" err="1"/>
              <a:t>Hbase</a:t>
            </a:r>
            <a:r>
              <a:rPr lang="zh-CN" altLang="en-US" dirty="0"/>
              <a:t>二级索引方案</a:t>
            </a:r>
          </a:p>
        </p:txBody>
      </p:sp>
      <p:sp>
        <p:nvSpPr>
          <p:cNvPr id="3" name="内容占位符 2">
            <a:extLst>
              <a:ext uri="{FF2B5EF4-FFF2-40B4-BE49-F238E27FC236}">
                <a16:creationId xmlns:a16="http://schemas.microsoft.com/office/drawing/2014/main" id="{C2F28DA3-8C14-4493-8471-DFDAF56D38A2}"/>
              </a:ext>
            </a:extLst>
          </p:cNvPr>
          <p:cNvSpPr>
            <a:spLocks noGrp="1"/>
          </p:cNvSpPr>
          <p:nvPr>
            <p:ph idx="1"/>
          </p:nvPr>
        </p:nvSpPr>
        <p:spPr/>
        <p:txBody>
          <a:bodyPr/>
          <a:lstStyle/>
          <a:p>
            <a:pPr marL="0" indent="0" algn="just">
              <a:lnSpc>
                <a:spcPct val="150000"/>
              </a:lnSpc>
              <a:buNone/>
            </a:pPr>
            <a:r>
              <a:rPr lang="zh-CN" altLang="en-US" sz="2400" dirty="0"/>
              <a:t>基于</a:t>
            </a:r>
            <a:r>
              <a:rPr lang="en-US" altLang="zh-CN" sz="2400" b="0" i="0" dirty="0">
                <a:effectLst/>
                <a:latin typeface="-apple-system"/>
              </a:rPr>
              <a:t>Coprocessor</a:t>
            </a:r>
            <a:r>
              <a:rPr lang="zh-CN" altLang="en-US" sz="2400" b="0" i="0" dirty="0">
                <a:effectLst/>
                <a:latin typeface="-apple-system"/>
              </a:rPr>
              <a:t>方案</a:t>
            </a:r>
            <a:endParaRPr lang="en-US" altLang="zh-CN" sz="2400" b="0" i="0" dirty="0">
              <a:effectLst/>
              <a:latin typeface="-apple-system"/>
            </a:endParaRPr>
          </a:p>
          <a:p>
            <a:pPr marL="0" indent="0" algn="just">
              <a:lnSpc>
                <a:spcPct val="150000"/>
              </a:lnSpc>
              <a:buNone/>
            </a:pPr>
            <a:r>
              <a:rPr lang="en-US" altLang="zh-CN" sz="2400" b="0" i="0" dirty="0">
                <a:effectLst/>
                <a:latin typeface="-apple-system"/>
              </a:rPr>
              <a:t>1</a:t>
            </a:r>
            <a:r>
              <a:rPr lang="zh-CN" altLang="en-US" sz="2400" b="0" i="0" dirty="0">
                <a:effectLst/>
                <a:latin typeface="-apple-system"/>
              </a:rPr>
              <a:t>、官方特性</a:t>
            </a:r>
          </a:p>
          <a:p>
            <a:pPr algn="just">
              <a:lnSpc>
                <a:spcPct val="150000"/>
              </a:lnSpc>
            </a:pPr>
            <a:r>
              <a:rPr lang="zh-CN" altLang="en-US" sz="2400" b="0" i="0" dirty="0">
                <a:effectLst/>
                <a:latin typeface="-apple-system"/>
              </a:rPr>
              <a:t>其实从</a:t>
            </a:r>
            <a:r>
              <a:rPr lang="en-US" altLang="zh-CN" sz="2400" b="0" i="0" dirty="0">
                <a:effectLst/>
                <a:latin typeface="-apple-system"/>
              </a:rPr>
              <a:t>0.94</a:t>
            </a:r>
            <a:r>
              <a:rPr lang="zh-CN" altLang="en-US" sz="2400" b="0" i="0" dirty="0">
                <a:effectLst/>
                <a:latin typeface="-apple-system"/>
              </a:rPr>
              <a:t>版本开始，</a:t>
            </a:r>
            <a:r>
              <a:rPr lang="en-US" altLang="zh-CN" sz="2400" b="0" i="0" dirty="0">
                <a:effectLst/>
                <a:latin typeface="-apple-system"/>
              </a:rPr>
              <a:t>HBase</a:t>
            </a:r>
            <a:r>
              <a:rPr lang="zh-CN" altLang="en-US" sz="2400" b="0" i="0" dirty="0">
                <a:effectLst/>
                <a:latin typeface="-apple-system"/>
              </a:rPr>
              <a:t>官方文档已经提出了</a:t>
            </a:r>
            <a:r>
              <a:rPr lang="en-US" altLang="zh-CN" sz="2400" b="0" i="0" dirty="0" err="1">
                <a:effectLst/>
                <a:latin typeface="-apple-system"/>
              </a:rPr>
              <a:t>hbase</a:t>
            </a:r>
            <a:r>
              <a:rPr lang="zh-CN" altLang="en-US" sz="2400" b="0" i="0" dirty="0">
                <a:effectLst/>
                <a:latin typeface="-apple-system"/>
              </a:rPr>
              <a:t>上面实现二级索引的一种路径</a:t>
            </a:r>
          </a:p>
          <a:p>
            <a:pPr algn="just">
              <a:lnSpc>
                <a:spcPct val="150000"/>
              </a:lnSpc>
            </a:pPr>
            <a:r>
              <a:rPr lang="zh-CN" altLang="en-US" sz="2400" b="0" i="0" dirty="0">
                <a:effectLst/>
                <a:latin typeface="-apple-system"/>
              </a:rPr>
              <a:t>基于</a:t>
            </a:r>
            <a:r>
              <a:rPr lang="en-US" altLang="zh-CN" sz="2400" b="0" i="0" dirty="0">
                <a:effectLst/>
                <a:latin typeface="-apple-system"/>
              </a:rPr>
              <a:t>Coprocessor</a:t>
            </a:r>
            <a:r>
              <a:rPr lang="zh-CN" altLang="en-US" sz="2400" b="0" i="0" dirty="0">
                <a:effectLst/>
                <a:latin typeface="-apple-system"/>
              </a:rPr>
              <a:t>（</a:t>
            </a:r>
            <a:r>
              <a:rPr lang="en-US" altLang="zh-CN" sz="2400" b="0" i="0" dirty="0">
                <a:effectLst/>
                <a:latin typeface="-apple-system"/>
              </a:rPr>
              <a:t>0.92</a:t>
            </a:r>
            <a:r>
              <a:rPr lang="zh-CN" altLang="en-US" sz="2400" b="0" i="0" dirty="0">
                <a:effectLst/>
                <a:latin typeface="-apple-system"/>
              </a:rPr>
              <a:t>版本开始引入，达到支持类似传统</a:t>
            </a:r>
            <a:r>
              <a:rPr lang="en-US" altLang="zh-CN" sz="2400" b="0" i="0" dirty="0">
                <a:effectLst/>
                <a:latin typeface="-apple-system"/>
              </a:rPr>
              <a:t>RDBMS</a:t>
            </a:r>
            <a:r>
              <a:rPr lang="zh-CN" altLang="en-US" sz="2400" b="0" i="0" dirty="0">
                <a:effectLst/>
                <a:latin typeface="-apple-system"/>
              </a:rPr>
              <a:t>的触发器的行为）开发自定义数据处理逻辑，采用数据“双写”（</a:t>
            </a:r>
            <a:r>
              <a:rPr lang="en-US" altLang="zh-CN" sz="2400" b="0" i="0" dirty="0">
                <a:effectLst/>
                <a:latin typeface="-apple-system"/>
              </a:rPr>
              <a:t>dual-write</a:t>
            </a:r>
            <a:r>
              <a:rPr lang="zh-CN" altLang="en-US" sz="2400" b="0" i="0" dirty="0">
                <a:effectLst/>
                <a:latin typeface="-apple-system"/>
              </a:rPr>
              <a:t>）策略，在有数据写入同时同步到二级索引表</a:t>
            </a:r>
          </a:p>
          <a:p>
            <a:pPr algn="just">
              <a:lnSpc>
                <a:spcPct val="150000"/>
              </a:lnSpc>
            </a:pPr>
            <a:endParaRPr lang="zh-CN" altLang="en-US" sz="2400" dirty="0"/>
          </a:p>
        </p:txBody>
      </p:sp>
      <p:sp>
        <p:nvSpPr>
          <p:cNvPr id="4" name="日期占位符 3">
            <a:extLst>
              <a:ext uri="{FF2B5EF4-FFF2-40B4-BE49-F238E27FC236}">
                <a16:creationId xmlns:a16="http://schemas.microsoft.com/office/drawing/2014/main" id="{807474D0-055D-4490-8981-99BFB7350DBF}"/>
              </a:ext>
            </a:extLst>
          </p:cNvPr>
          <p:cNvSpPr>
            <a:spLocks noGrp="1"/>
          </p:cNvSpPr>
          <p:nvPr>
            <p:ph type="dt" sz="half" idx="10"/>
          </p:nvPr>
        </p:nvSpPr>
        <p:spPr/>
        <p:txBody>
          <a:bodyPr/>
          <a:lstStyle/>
          <a:p>
            <a:pPr>
              <a:defRPr/>
            </a:pPr>
            <a:fld id="{F2C852EB-FD68-42B5-8735-0EADA7A5DCD2}" type="datetime3">
              <a:rPr lang="zh-CN" altLang="en-US" smtClean="0"/>
              <a:pPr>
                <a:defRPr/>
              </a:pPr>
              <a:t>2021年12月8日星期三</a:t>
            </a:fld>
            <a:endParaRPr lang="en-US" altLang="zh-CN"/>
          </a:p>
        </p:txBody>
      </p:sp>
      <p:sp>
        <p:nvSpPr>
          <p:cNvPr id="5" name="灯片编号占位符 4">
            <a:extLst>
              <a:ext uri="{FF2B5EF4-FFF2-40B4-BE49-F238E27FC236}">
                <a16:creationId xmlns:a16="http://schemas.microsoft.com/office/drawing/2014/main" id="{1E2EE078-3E6C-415B-B4E8-08067A8BA716}"/>
              </a:ext>
            </a:extLst>
          </p:cNvPr>
          <p:cNvSpPr>
            <a:spLocks noGrp="1"/>
          </p:cNvSpPr>
          <p:nvPr>
            <p:ph type="sldNum" sz="quarter" idx="11"/>
          </p:nvPr>
        </p:nvSpPr>
        <p:spPr/>
        <p:txBody>
          <a:bodyPr/>
          <a:lstStyle/>
          <a:p>
            <a:pPr>
              <a:defRPr/>
            </a:pPr>
            <a:fld id="{B9BD8F42-9452-43FF-ACDC-0140BD608DBF}" type="slidenum">
              <a:rPr lang="zh-CN" altLang="en-US" smtClean="0"/>
              <a:pPr>
                <a:defRPr/>
              </a:pPr>
              <a:t>150</a:t>
            </a:fld>
            <a:endParaRPr lang="en-US" altLang="zh-CN"/>
          </a:p>
        </p:txBody>
      </p:sp>
      <p:sp>
        <p:nvSpPr>
          <p:cNvPr id="6" name="页脚占位符 5">
            <a:extLst>
              <a:ext uri="{FF2B5EF4-FFF2-40B4-BE49-F238E27FC236}">
                <a16:creationId xmlns:a16="http://schemas.microsoft.com/office/drawing/2014/main" id="{C503B560-1DE5-495F-A435-9C3400076438}"/>
              </a:ext>
            </a:extLst>
          </p:cNvPr>
          <p:cNvSpPr>
            <a:spLocks noGrp="1"/>
          </p:cNvSpPr>
          <p:nvPr>
            <p:ph type="ftr" sz="quarter" idx="12"/>
          </p:nvPr>
        </p:nvSpPr>
        <p:spPr/>
        <p:txBody>
          <a:bodyPr/>
          <a:lstStyle/>
          <a:p>
            <a:pPr>
              <a:defRPr/>
            </a:pPr>
            <a:r>
              <a:rPr lang="zh-CN" altLang="en-US" dirty="0"/>
              <a:t>大数据管理----前言</a:t>
            </a:r>
            <a:endParaRPr lang="zh-CN" altLang="zh-CN" dirty="0"/>
          </a:p>
        </p:txBody>
      </p:sp>
    </p:spTree>
    <p:extLst>
      <p:ext uri="{BB962C8B-B14F-4D97-AF65-F5344CB8AC3E}">
        <p14:creationId xmlns:p14="http://schemas.microsoft.com/office/powerpoint/2010/main" val="164506536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7005F5-BDAD-4BFB-B77C-4A5EB4A5636B}"/>
              </a:ext>
            </a:extLst>
          </p:cNvPr>
          <p:cNvSpPr>
            <a:spLocks noGrp="1"/>
          </p:cNvSpPr>
          <p:nvPr>
            <p:ph type="title"/>
          </p:nvPr>
        </p:nvSpPr>
        <p:spPr/>
        <p:txBody>
          <a:bodyPr/>
          <a:lstStyle/>
          <a:p>
            <a:r>
              <a:rPr lang="en-US" altLang="zh-CN" dirty="0" err="1"/>
              <a:t>Hbase</a:t>
            </a:r>
            <a:r>
              <a:rPr lang="zh-CN" altLang="en-US" dirty="0"/>
              <a:t>二级索引方案</a:t>
            </a:r>
          </a:p>
        </p:txBody>
      </p:sp>
      <p:sp>
        <p:nvSpPr>
          <p:cNvPr id="3" name="内容占位符 2">
            <a:extLst>
              <a:ext uri="{FF2B5EF4-FFF2-40B4-BE49-F238E27FC236}">
                <a16:creationId xmlns:a16="http://schemas.microsoft.com/office/drawing/2014/main" id="{C53FD87D-C5C9-4312-BD4D-8E360B8E4C6A}"/>
              </a:ext>
            </a:extLst>
          </p:cNvPr>
          <p:cNvSpPr>
            <a:spLocks noGrp="1"/>
          </p:cNvSpPr>
          <p:nvPr>
            <p:ph idx="1"/>
          </p:nvPr>
        </p:nvSpPr>
        <p:spPr/>
        <p:txBody>
          <a:bodyPr/>
          <a:lstStyle/>
          <a:p>
            <a:pPr marL="0" indent="0" algn="just">
              <a:lnSpc>
                <a:spcPct val="150000"/>
              </a:lnSpc>
              <a:buNone/>
            </a:pPr>
            <a:r>
              <a:rPr lang="en-US" altLang="zh-CN" sz="2400" b="0" i="0" dirty="0">
                <a:effectLst/>
                <a:latin typeface="-apple-system"/>
              </a:rPr>
              <a:t>2</a:t>
            </a:r>
            <a:r>
              <a:rPr lang="zh-CN" altLang="en-US" sz="2400" b="0" i="0" dirty="0">
                <a:effectLst/>
                <a:latin typeface="-apple-system"/>
              </a:rPr>
              <a:t>、开源方案：</a:t>
            </a:r>
          </a:p>
          <a:p>
            <a:pPr marL="0" indent="0" algn="just">
              <a:lnSpc>
                <a:spcPct val="150000"/>
              </a:lnSpc>
              <a:buNone/>
            </a:pPr>
            <a:r>
              <a:rPr lang="zh-CN" altLang="en-US" sz="2000" b="0" i="0" dirty="0">
                <a:effectLst/>
                <a:latin typeface="-apple-system"/>
              </a:rPr>
              <a:t>虽然官方一直也没提供内置的支持二级索引的工具， 不过业界也有些比较知名的基于</a:t>
            </a:r>
            <a:r>
              <a:rPr lang="en-US" altLang="zh-CN" sz="2000" b="0" i="0" dirty="0">
                <a:effectLst/>
                <a:latin typeface="-apple-system"/>
              </a:rPr>
              <a:t>Coprocessor</a:t>
            </a:r>
            <a:r>
              <a:rPr lang="zh-CN" altLang="en-US" sz="2000" b="0" i="0" dirty="0">
                <a:effectLst/>
                <a:latin typeface="-apple-system"/>
              </a:rPr>
              <a:t>的开源方案：</a:t>
            </a:r>
          </a:p>
          <a:p>
            <a:pPr marL="0" indent="0" algn="just">
              <a:lnSpc>
                <a:spcPct val="150000"/>
              </a:lnSpc>
              <a:buNone/>
            </a:pPr>
            <a:r>
              <a:rPr lang="zh-CN" altLang="en-US" sz="2000" b="0" i="0" dirty="0">
                <a:effectLst/>
                <a:latin typeface="-apple-system"/>
              </a:rPr>
              <a:t>华为的</a:t>
            </a:r>
            <a:r>
              <a:rPr lang="en-US" altLang="zh-CN" sz="2000" b="0" i="0" dirty="0" err="1">
                <a:effectLst/>
                <a:latin typeface="-apple-system"/>
              </a:rPr>
              <a:t>hindex</a:t>
            </a:r>
            <a:r>
              <a:rPr lang="en-US" altLang="zh-CN" sz="2000" b="0" i="0" dirty="0">
                <a:effectLst/>
                <a:latin typeface="-apple-system"/>
              </a:rPr>
              <a:t> </a:t>
            </a:r>
            <a:r>
              <a:rPr lang="zh-CN" altLang="en-US" sz="2000" b="0" i="0" dirty="0">
                <a:effectLst/>
                <a:latin typeface="-apple-system"/>
              </a:rPr>
              <a:t>： 基于</a:t>
            </a:r>
            <a:r>
              <a:rPr lang="en-US" altLang="zh-CN" sz="2000" b="0" i="0" dirty="0">
                <a:effectLst/>
                <a:latin typeface="-apple-system"/>
              </a:rPr>
              <a:t>0.94</a:t>
            </a:r>
            <a:r>
              <a:rPr lang="zh-CN" altLang="en-US" sz="2000" b="0" i="0" dirty="0">
                <a:effectLst/>
                <a:latin typeface="-apple-system"/>
              </a:rPr>
              <a:t>版本，当年刚出来的时候比较火，但是版本较旧，看</a:t>
            </a:r>
            <a:r>
              <a:rPr lang="en-US" altLang="zh-CN" sz="2000" b="0" i="0" dirty="0">
                <a:effectLst/>
                <a:latin typeface="-apple-system"/>
              </a:rPr>
              <a:t>GitHub</a:t>
            </a:r>
            <a:r>
              <a:rPr lang="zh-CN" altLang="en-US" sz="2000" b="0" i="0" dirty="0">
                <a:effectLst/>
                <a:latin typeface="-apple-system"/>
              </a:rPr>
              <a:t>项目地址最近这几年就没更新过。</a:t>
            </a:r>
            <a:r>
              <a:rPr lang="en-US" altLang="zh-CN" sz="2000" b="0" i="0" dirty="0">
                <a:effectLst/>
                <a:latin typeface="-apple-system"/>
              </a:rPr>
              <a:t>Apache Phoenix</a:t>
            </a:r>
            <a:r>
              <a:rPr lang="zh-CN" altLang="en-US" sz="2000" b="0" i="0" dirty="0">
                <a:effectLst/>
                <a:latin typeface="-apple-system"/>
              </a:rPr>
              <a:t>： 功能围绕着</a:t>
            </a:r>
            <a:r>
              <a:rPr lang="en-US" altLang="zh-CN" sz="2000" b="0" i="0" dirty="0">
                <a:effectLst/>
                <a:latin typeface="-apple-system"/>
              </a:rPr>
              <a:t>SQL on </a:t>
            </a:r>
            <a:r>
              <a:rPr lang="en-US" altLang="zh-CN" sz="2000" b="0" i="0" dirty="0" err="1">
                <a:effectLst/>
                <a:latin typeface="-apple-system"/>
              </a:rPr>
              <a:t>hbase</a:t>
            </a:r>
            <a:r>
              <a:rPr lang="zh-CN" altLang="en-US" sz="2000" b="0" i="0" dirty="0">
                <a:effectLst/>
                <a:latin typeface="-apple-system"/>
              </a:rPr>
              <a:t>，支持和兼容多个</a:t>
            </a:r>
            <a:r>
              <a:rPr lang="en-US" altLang="zh-CN" sz="2000" b="0" i="0" dirty="0" err="1">
                <a:effectLst/>
                <a:latin typeface="-apple-system"/>
              </a:rPr>
              <a:t>hbase</a:t>
            </a:r>
            <a:r>
              <a:rPr lang="zh-CN" altLang="en-US" sz="2000" b="0" i="0" dirty="0">
                <a:effectLst/>
                <a:latin typeface="-apple-system"/>
              </a:rPr>
              <a:t>版本， 二级索引只是其中一块功能。 二级索引的创建和管理直接有</a:t>
            </a:r>
            <a:r>
              <a:rPr lang="en-US" altLang="zh-CN" sz="2000" b="0" i="0" dirty="0">
                <a:effectLst/>
                <a:latin typeface="-apple-system"/>
              </a:rPr>
              <a:t>SQL</a:t>
            </a:r>
            <a:r>
              <a:rPr lang="zh-CN" altLang="en-US" sz="2000" b="0" i="0" dirty="0">
                <a:effectLst/>
                <a:latin typeface="-apple-system"/>
              </a:rPr>
              <a:t>语法支持，使用起来很简便， 该项目目前社区活跃度和版本更新迭代情况都比</a:t>
            </a:r>
            <a:endParaRPr lang="en-US" altLang="zh-CN" sz="2000" b="0" i="0" dirty="0">
              <a:effectLst/>
              <a:latin typeface="-apple-system"/>
            </a:endParaRPr>
          </a:p>
          <a:p>
            <a:pPr marL="0" indent="0" algn="just">
              <a:lnSpc>
                <a:spcPct val="150000"/>
              </a:lnSpc>
              <a:buNone/>
            </a:pPr>
            <a:r>
              <a:rPr lang="zh-CN" altLang="en-US" sz="2000" b="0" i="0" dirty="0">
                <a:effectLst/>
                <a:latin typeface="-apple-system"/>
              </a:rPr>
              <a:t>较好</a:t>
            </a:r>
          </a:p>
          <a:p>
            <a:pPr algn="just">
              <a:lnSpc>
                <a:spcPct val="150000"/>
              </a:lnSpc>
            </a:pPr>
            <a:endParaRPr lang="zh-CN" altLang="en-US" sz="2400" dirty="0"/>
          </a:p>
        </p:txBody>
      </p:sp>
      <p:sp>
        <p:nvSpPr>
          <p:cNvPr id="5" name="灯片编号占位符 4">
            <a:extLst>
              <a:ext uri="{FF2B5EF4-FFF2-40B4-BE49-F238E27FC236}">
                <a16:creationId xmlns:a16="http://schemas.microsoft.com/office/drawing/2014/main" id="{943FBA90-C2E2-47A5-AB59-720B6B2E5689}"/>
              </a:ext>
            </a:extLst>
          </p:cNvPr>
          <p:cNvSpPr>
            <a:spLocks noGrp="1"/>
          </p:cNvSpPr>
          <p:nvPr>
            <p:ph type="sldNum" sz="quarter" idx="11"/>
          </p:nvPr>
        </p:nvSpPr>
        <p:spPr/>
        <p:txBody>
          <a:bodyPr/>
          <a:lstStyle/>
          <a:p>
            <a:pPr>
              <a:defRPr/>
            </a:pPr>
            <a:fld id="{B9BD8F42-9452-43FF-ACDC-0140BD608DBF}" type="slidenum">
              <a:rPr lang="zh-CN" altLang="en-US" smtClean="0"/>
              <a:pPr>
                <a:defRPr/>
              </a:pPr>
              <a:t>151</a:t>
            </a:fld>
            <a:endParaRPr lang="en-US" altLang="zh-CN" dirty="0"/>
          </a:p>
        </p:txBody>
      </p:sp>
    </p:spTree>
    <p:extLst>
      <p:ext uri="{BB962C8B-B14F-4D97-AF65-F5344CB8AC3E}">
        <p14:creationId xmlns:p14="http://schemas.microsoft.com/office/powerpoint/2010/main" val="296584694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E787D53B-F07F-4714-A625-40D4FB44CD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093" y="3100243"/>
            <a:ext cx="8683813" cy="3560440"/>
          </a:xfrm>
          <a:prstGeom prst="rect">
            <a:avLst/>
          </a:prstGeom>
        </p:spPr>
      </p:pic>
      <p:sp>
        <p:nvSpPr>
          <p:cNvPr id="2" name="标题 1">
            <a:extLst>
              <a:ext uri="{FF2B5EF4-FFF2-40B4-BE49-F238E27FC236}">
                <a16:creationId xmlns:a16="http://schemas.microsoft.com/office/drawing/2014/main" id="{53462689-E336-4DC3-87A9-76D2022406E0}"/>
              </a:ext>
            </a:extLst>
          </p:cNvPr>
          <p:cNvSpPr>
            <a:spLocks noGrp="1"/>
          </p:cNvSpPr>
          <p:nvPr>
            <p:ph type="title"/>
          </p:nvPr>
        </p:nvSpPr>
        <p:spPr/>
        <p:txBody>
          <a:bodyPr/>
          <a:lstStyle/>
          <a:p>
            <a:r>
              <a:rPr lang="en-US" altLang="zh-CN" dirty="0" err="1"/>
              <a:t>Hbase</a:t>
            </a:r>
            <a:r>
              <a:rPr lang="zh-CN" altLang="en-US" dirty="0"/>
              <a:t>二级索引方案</a:t>
            </a:r>
          </a:p>
        </p:txBody>
      </p:sp>
      <p:sp>
        <p:nvSpPr>
          <p:cNvPr id="3" name="内容占位符 2">
            <a:extLst>
              <a:ext uri="{FF2B5EF4-FFF2-40B4-BE49-F238E27FC236}">
                <a16:creationId xmlns:a16="http://schemas.microsoft.com/office/drawing/2014/main" id="{16549F58-669B-40B9-9ECC-C7B6426E54AF}"/>
              </a:ext>
            </a:extLst>
          </p:cNvPr>
          <p:cNvSpPr>
            <a:spLocks noGrp="1"/>
          </p:cNvSpPr>
          <p:nvPr>
            <p:ph idx="1"/>
          </p:nvPr>
        </p:nvSpPr>
        <p:spPr>
          <a:xfrm>
            <a:off x="539552" y="1371600"/>
            <a:ext cx="8208912" cy="4876800"/>
          </a:xfrm>
        </p:spPr>
        <p:txBody>
          <a:bodyPr/>
          <a:lstStyle/>
          <a:p>
            <a:pPr marL="0" indent="0" algn="just">
              <a:buNone/>
            </a:pPr>
            <a:r>
              <a:rPr lang="en-US" altLang="zh-CN" sz="2400" b="0" i="0" dirty="0" err="1">
                <a:effectLst/>
                <a:latin typeface="+mn-ea"/>
              </a:rPr>
              <a:t>ApachePhoenix</a:t>
            </a:r>
            <a:r>
              <a:rPr lang="zh-CN" altLang="en-US" sz="2400" b="0" i="0" dirty="0">
                <a:effectLst/>
                <a:latin typeface="+mn-ea"/>
              </a:rPr>
              <a:t>在目前开源的方案中，是一个比较优的选择。主打</a:t>
            </a:r>
            <a:r>
              <a:rPr lang="en-US" altLang="zh-CN" sz="2400" b="0" i="0" dirty="0">
                <a:effectLst/>
                <a:latin typeface="+mn-ea"/>
              </a:rPr>
              <a:t>SQL on HBase </a:t>
            </a:r>
            <a:r>
              <a:rPr lang="zh-CN" altLang="en-US" sz="2400" b="0" i="0" dirty="0">
                <a:effectLst/>
                <a:latin typeface="+mn-ea"/>
              </a:rPr>
              <a:t>， 基于</a:t>
            </a:r>
            <a:r>
              <a:rPr lang="en-US" altLang="zh-CN" sz="2400" b="0" i="0" dirty="0">
                <a:effectLst/>
                <a:latin typeface="+mn-ea"/>
              </a:rPr>
              <a:t>SQL</a:t>
            </a:r>
            <a:r>
              <a:rPr lang="zh-CN" altLang="en-US" sz="2400" b="0" i="0" dirty="0">
                <a:effectLst/>
                <a:latin typeface="+mn-ea"/>
              </a:rPr>
              <a:t>能完成</a:t>
            </a:r>
            <a:r>
              <a:rPr lang="en-US" altLang="zh-CN" sz="2400" b="0" i="0" dirty="0">
                <a:effectLst/>
                <a:latin typeface="+mn-ea"/>
              </a:rPr>
              <a:t>HBase</a:t>
            </a:r>
            <a:r>
              <a:rPr lang="zh-CN" altLang="en-US" sz="2400" b="0" i="0" dirty="0">
                <a:effectLst/>
                <a:latin typeface="+mn-ea"/>
              </a:rPr>
              <a:t>的</a:t>
            </a:r>
            <a:r>
              <a:rPr lang="en-US" altLang="zh-CN" sz="2400" b="0" i="0" dirty="0">
                <a:effectLst/>
                <a:latin typeface="+mn-ea"/>
              </a:rPr>
              <a:t>CRUD</a:t>
            </a:r>
            <a:r>
              <a:rPr lang="zh-CN" altLang="en-US" sz="2400" b="0" i="0" dirty="0">
                <a:effectLst/>
                <a:latin typeface="+mn-ea"/>
              </a:rPr>
              <a:t>操作，支持</a:t>
            </a:r>
            <a:r>
              <a:rPr lang="en-US" altLang="zh-CN" sz="2400" b="0" i="0" dirty="0">
                <a:effectLst/>
                <a:latin typeface="+mn-ea"/>
              </a:rPr>
              <a:t>JDBC</a:t>
            </a:r>
            <a:r>
              <a:rPr lang="zh-CN" altLang="en-US" sz="2400" b="0" i="0" dirty="0">
                <a:effectLst/>
                <a:latin typeface="+mn-ea"/>
              </a:rPr>
              <a:t>协议</a:t>
            </a:r>
            <a:endParaRPr lang="en-US" altLang="zh-CN" sz="2400" b="0" i="0" dirty="0">
              <a:effectLst/>
              <a:latin typeface="+mn-ea"/>
            </a:endParaRPr>
          </a:p>
          <a:p>
            <a:pPr marL="0" indent="0" algn="just">
              <a:buNone/>
            </a:pPr>
            <a:r>
              <a:rPr lang="zh-CN" altLang="en-US" sz="2400" b="0" i="0" dirty="0">
                <a:effectLst/>
                <a:latin typeface="+mn-ea"/>
              </a:rPr>
              <a:t> </a:t>
            </a:r>
            <a:endParaRPr lang="en-US" altLang="zh-CN" sz="2400" b="0" i="0" dirty="0">
              <a:effectLst/>
              <a:latin typeface="+mn-ea"/>
            </a:endParaRPr>
          </a:p>
          <a:p>
            <a:pPr marL="0" indent="0" algn="just">
              <a:buNone/>
            </a:pPr>
            <a:r>
              <a:rPr lang="en-US" altLang="zh-CN" sz="2400" b="0" i="0" dirty="0">
                <a:effectLst/>
                <a:latin typeface="+mn-ea"/>
              </a:rPr>
              <a:t>Apache Phoenix</a:t>
            </a:r>
            <a:r>
              <a:rPr lang="zh-CN" altLang="en-US" sz="2400" b="0" i="0" dirty="0">
                <a:effectLst/>
                <a:latin typeface="+mn-ea"/>
              </a:rPr>
              <a:t>在</a:t>
            </a:r>
            <a:r>
              <a:rPr lang="en-US" altLang="zh-CN" sz="2400" b="0" i="0" dirty="0">
                <a:effectLst/>
                <a:latin typeface="+mn-ea"/>
              </a:rPr>
              <a:t>Hadoop</a:t>
            </a:r>
            <a:r>
              <a:rPr lang="zh-CN" altLang="en-US" sz="2400" b="0" i="0" dirty="0">
                <a:effectLst/>
                <a:latin typeface="+mn-ea"/>
              </a:rPr>
              <a:t>生态的位置</a:t>
            </a:r>
            <a:endParaRPr lang="zh-CN" altLang="en-US" sz="2400" dirty="0">
              <a:latin typeface="+mn-ea"/>
            </a:endParaRPr>
          </a:p>
        </p:txBody>
      </p:sp>
      <p:sp>
        <p:nvSpPr>
          <p:cNvPr id="4" name="日期占位符 3">
            <a:extLst>
              <a:ext uri="{FF2B5EF4-FFF2-40B4-BE49-F238E27FC236}">
                <a16:creationId xmlns:a16="http://schemas.microsoft.com/office/drawing/2014/main" id="{3373E166-F480-4BDD-9CD0-CB2C6C975DAA}"/>
              </a:ext>
            </a:extLst>
          </p:cNvPr>
          <p:cNvSpPr>
            <a:spLocks noGrp="1"/>
          </p:cNvSpPr>
          <p:nvPr>
            <p:ph type="dt" sz="half" idx="10"/>
          </p:nvPr>
        </p:nvSpPr>
        <p:spPr/>
        <p:txBody>
          <a:bodyPr/>
          <a:lstStyle/>
          <a:p>
            <a:pPr>
              <a:defRPr/>
            </a:pPr>
            <a:fld id="{F2C852EB-FD68-42B5-8735-0EADA7A5DCD2}" type="datetime3">
              <a:rPr lang="zh-CN" altLang="en-US" smtClean="0"/>
              <a:pPr>
                <a:defRPr/>
              </a:pPr>
              <a:t>2021年12月8日星期三</a:t>
            </a:fld>
            <a:endParaRPr lang="en-US" altLang="zh-CN"/>
          </a:p>
        </p:txBody>
      </p:sp>
      <p:sp>
        <p:nvSpPr>
          <p:cNvPr id="5" name="灯片编号占位符 4">
            <a:extLst>
              <a:ext uri="{FF2B5EF4-FFF2-40B4-BE49-F238E27FC236}">
                <a16:creationId xmlns:a16="http://schemas.microsoft.com/office/drawing/2014/main" id="{8592EB1D-C566-4E4E-9462-13BDD3005777}"/>
              </a:ext>
            </a:extLst>
          </p:cNvPr>
          <p:cNvSpPr>
            <a:spLocks noGrp="1"/>
          </p:cNvSpPr>
          <p:nvPr>
            <p:ph type="sldNum" sz="quarter" idx="11"/>
          </p:nvPr>
        </p:nvSpPr>
        <p:spPr>
          <a:xfrm>
            <a:off x="8113064" y="6477000"/>
            <a:ext cx="990600" cy="304800"/>
          </a:xfrm>
        </p:spPr>
        <p:txBody>
          <a:bodyPr/>
          <a:lstStyle/>
          <a:p>
            <a:pPr>
              <a:defRPr/>
            </a:pPr>
            <a:fld id="{B9BD8F42-9452-43FF-ACDC-0140BD608DBF}" type="slidenum">
              <a:rPr lang="zh-CN" altLang="en-US" smtClean="0"/>
              <a:pPr>
                <a:defRPr/>
              </a:pPr>
              <a:t>152</a:t>
            </a:fld>
            <a:endParaRPr lang="en-US" altLang="zh-CN"/>
          </a:p>
        </p:txBody>
      </p:sp>
      <p:sp>
        <p:nvSpPr>
          <p:cNvPr id="6" name="页脚占位符 5">
            <a:extLst>
              <a:ext uri="{FF2B5EF4-FFF2-40B4-BE49-F238E27FC236}">
                <a16:creationId xmlns:a16="http://schemas.microsoft.com/office/drawing/2014/main" id="{E858701F-A427-46F4-B704-222D366078CA}"/>
              </a:ext>
            </a:extLst>
          </p:cNvPr>
          <p:cNvSpPr>
            <a:spLocks noGrp="1"/>
          </p:cNvSpPr>
          <p:nvPr>
            <p:ph type="ftr" sz="quarter" idx="12"/>
          </p:nvPr>
        </p:nvSpPr>
        <p:spPr/>
        <p:txBody>
          <a:bodyPr/>
          <a:lstStyle/>
          <a:p>
            <a:pPr>
              <a:defRPr/>
            </a:pPr>
            <a:r>
              <a:rPr lang="zh-CN" altLang="en-US" dirty="0"/>
              <a:t>大数据管理----前言</a:t>
            </a:r>
            <a:endParaRPr lang="zh-CN" altLang="zh-CN" dirty="0"/>
          </a:p>
        </p:txBody>
      </p:sp>
    </p:spTree>
    <p:extLst>
      <p:ext uri="{BB962C8B-B14F-4D97-AF65-F5344CB8AC3E}">
        <p14:creationId xmlns:p14="http://schemas.microsoft.com/office/powerpoint/2010/main" val="221586252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C923F-001B-4E03-9F09-A0A0A224A71C}"/>
              </a:ext>
            </a:extLst>
          </p:cNvPr>
          <p:cNvSpPr>
            <a:spLocks noGrp="1"/>
          </p:cNvSpPr>
          <p:nvPr>
            <p:ph type="title"/>
          </p:nvPr>
        </p:nvSpPr>
        <p:spPr/>
        <p:txBody>
          <a:bodyPr/>
          <a:lstStyle/>
          <a:p>
            <a:r>
              <a:rPr lang="en-US" altLang="zh-CN" dirty="0"/>
              <a:t>Phoenix</a:t>
            </a:r>
            <a:r>
              <a:rPr lang="zh-CN" altLang="en-US" dirty="0"/>
              <a:t>二级索引的特点</a:t>
            </a:r>
          </a:p>
        </p:txBody>
      </p:sp>
      <p:sp>
        <p:nvSpPr>
          <p:cNvPr id="3" name="内容占位符 2">
            <a:extLst>
              <a:ext uri="{FF2B5EF4-FFF2-40B4-BE49-F238E27FC236}">
                <a16:creationId xmlns:a16="http://schemas.microsoft.com/office/drawing/2014/main" id="{E2CEEE09-B199-43D5-8058-82B4F7BCE7C7}"/>
              </a:ext>
            </a:extLst>
          </p:cNvPr>
          <p:cNvSpPr>
            <a:spLocks noGrp="1"/>
          </p:cNvSpPr>
          <p:nvPr>
            <p:ph idx="1"/>
          </p:nvPr>
        </p:nvSpPr>
        <p:spPr/>
        <p:txBody>
          <a:bodyPr/>
          <a:lstStyle/>
          <a:p>
            <a:r>
              <a:rPr lang="en-US" altLang="zh-CN" sz="2800" b="0" i="0" dirty="0">
                <a:effectLst/>
                <a:latin typeface="+mn-ea"/>
              </a:rPr>
              <a:t>Covered Indexes(</a:t>
            </a:r>
            <a:r>
              <a:rPr lang="zh-CN" altLang="en-US" sz="2800" b="0" i="0" dirty="0">
                <a:effectLst/>
                <a:latin typeface="+mn-ea"/>
              </a:rPr>
              <a:t>覆盖索引</a:t>
            </a:r>
            <a:r>
              <a:rPr lang="en-US" altLang="zh-CN" sz="2800" b="0" i="0" dirty="0">
                <a:effectLst/>
                <a:latin typeface="+mn-ea"/>
              </a:rPr>
              <a:t>)</a:t>
            </a:r>
          </a:p>
          <a:p>
            <a:r>
              <a:rPr lang="en-US" altLang="zh-CN" sz="2800" b="0" i="0" dirty="0">
                <a:effectLst/>
                <a:latin typeface="+mn-ea"/>
              </a:rPr>
              <a:t>Functional indexes(</a:t>
            </a:r>
            <a:r>
              <a:rPr lang="zh-CN" altLang="en-US" sz="2800" b="0" i="0" dirty="0">
                <a:effectLst/>
                <a:latin typeface="+mn-ea"/>
              </a:rPr>
              <a:t>函数索引</a:t>
            </a:r>
            <a:r>
              <a:rPr lang="en-US" altLang="zh-CN" sz="2800" b="0" i="0" dirty="0">
                <a:effectLst/>
                <a:latin typeface="+mn-ea"/>
              </a:rPr>
              <a:t>)</a:t>
            </a:r>
            <a:endParaRPr lang="en-US" altLang="zh-CN" sz="2800" dirty="0">
              <a:latin typeface="+mn-ea"/>
            </a:endParaRPr>
          </a:p>
          <a:p>
            <a:r>
              <a:rPr lang="en-US" altLang="zh-CN" sz="2800" b="0" i="0" dirty="0">
                <a:effectLst/>
                <a:latin typeface="+mn-ea"/>
              </a:rPr>
              <a:t>Global indexes(</a:t>
            </a:r>
            <a:r>
              <a:rPr lang="zh-CN" altLang="en-US" sz="2800" b="0" i="0" dirty="0">
                <a:effectLst/>
                <a:latin typeface="+mn-ea"/>
              </a:rPr>
              <a:t>全局索引</a:t>
            </a:r>
            <a:r>
              <a:rPr lang="en-US" altLang="zh-CN" sz="2800" b="0" i="0" dirty="0">
                <a:effectLst/>
                <a:latin typeface="+mn-ea"/>
              </a:rPr>
              <a:t>)</a:t>
            </a:r>
          </a:p>
          <a:p>
            <a:r>
              <a:rPr lang="en-US" altLang="zh-CN" sz="2800" b="0" i="0" dirty="0">
                <a:effectLst/>
                <a:latin typeface="+mn-ea"/>
              </a:rPr>
              <a:t>Local indexes(</a:t>
            </a:r>
            <a:r>
              <a:rPr lang="zh-CN" altLang="en-US" sz="2800" b="0" i="0" dirty="0">
                <a:effectLst/>
                <a:latin typeface="+mn-ea"/>
              </a:rPr>
              <a:t>本地索引</a:t>
            </a:r>
            <a:r>
              <a:rPr lang="en-US" altLang="zh-CN" sz="2800" b="0" i="0" dirty="0">
                <a:effectLst/>
                <a:latin typeface="+mn-ea"/>
              </a:rPr>
              <a:t>)</a:t>
            </a:r>
            <a:endParaRPr lang="en-US" altLang="zh-CN" sz="2800" dirty="0">
              <a:latin typeface="+mn-ea"/>
            </a:endParaRPr>
          </a:p>
          <a:p>
            <a:endParaRPr lang="zh-CN" altLang="en-US" sz="2800" dirty="0">
              <a:latin typeface="+mn-ea"/>
            </a:endParaRPr>
          </a:p>
        </p:txBody>
      </p:sp>
      <p:sp>
        <p:nvSpPr>
          <p:cNvPr id="4" name="日期占位符 3">
            <a:extLst>
              <a:ext uri="{FF2B5EF4-FFF2-40B4-BE49-F238E27FC236}">
                <a16:creationId xmlns:a16="http://schemas.microsoft.com/office/drawing/2014/main" id="{C8A1969C-8CF3-44B8-BCBE-8C68F676EA9C}"/>
              </a:ext>
            </a:extLst>
          </p:cNvPr>
          <p:cNvSpPr>
            <a:spLocks noGrp="1"/>
          </p:cNvSpPr>
          <p:nvPr>
            <p:ph type="dt" sz="half" idx="10"/>
          </p:nvPr>
        </p:nvSpPr>
        <p:spPr/>
        <p:txBody>
          <a:bodyPr/>
          <a:lstStyle/>
          <a:p>
            <a:pPr>
              <a:defRPr/>
            </a:pPr>
            <a:fld id="{F2C852EB-FD68-42B5-8735-0EADA7A5DCD2}" type="datetime3">
              <a:rPr lang="zh-CN" altLang="en-US" smtClean="0"/>
              <a:pPr>
                <a:defRPr/>
              </a:pPr>
              <a:t>2021年12月8日星期三</a:t>
            </a:fld>
            <a:endParaRPr lang="en-US" altLang="zh-CN"/>
          </a:p>
        </p:txBody>
      </p:sp>
      <p:sp>
        <p:nvSpPr>
          <p:cNvPr id="5" name="灯片编号占位符 4">
            <a:extLst>
              <a:ext uri="{FF2B5EF4-FFF2-40B4-BE49-F238E27FC236}">
                <a16:creationId xmlns:a16="http://schemas.microsoft.com/office/drawing/2014/main" id="{238B983B-B7E8-41F6-9103-13D0E97E533D}"/>
              </a:ext>
            </a:extLst>
          </p:cNvPr>
          <p:cNvSpPr>
            <a:spLocks noGrp="1"/>
          </p:cNvSpPr>
          <p:nvPr>
            <p:ph type="sldNum" sz="quarter" idx="11"/>
          </p:nvPr>
        </p:nvSpPr>
        <p:spPr/>
        <p:txBody>
          <a:bodyPr/>
          <a:lstStyle/>
          <a:p>
            <a:pPr>
              <a:defRPr/>
            </a:pPr>
            <a:fld id="{B9BD8F42-9452-43FF-ACDC-0140BD608DBF}" type="slidenum">
              <a:rPr lang="zh-CN" altLang="en-US" smtClean="0"/>
              <a:pPr>
                <a:defRPr/>
              </a:pPr>
              <a:t>153</a:t>
            </a:fld>
            <a:endParaRPr lang="en-US" altLang="zh-CN"/>
          </a:p>
        </p:txBody>
      </p:sp>
      <p:sp>
        <p:nvSpPr>
          <p:cNvPr id="6" name="页脚占位符 5">
            <a:extLst>
              <a:ext uri="{FF2B5EF4-FFF2-40B4-BE49-F238E27FC236}">
                <a16:creationId xmlns:a16="http://schemas.microsoft.com/office/drawing/2014/main" id="{1A4706D4-E61A-4744-A6E0-C927F571FD05}"/>
              </a:ext>
            </a:extLst>
          </p:cNvPr>
          <p:cNvSpPr>
            <a:spLocks noGrp="1"/>
          </p:cNvSpPr>
          <p:nvPr>
            <p:ph type="ftr" sz="quarter" idx="12"/>
          </p:nvPr>
        </p:nvSpPr>
        <p:spPr/>
        <p:txBody>
          <a:bodyPr/>
          <a:lstStyle/>
          <a:p>
            <a:pPr>
              <a:defRPr/>
            </a:pPr>
            <a:r>
              <a:rPr lang="zh-CN" altLang="en-US"/>
              <a:t>大数据管理----前言</a:t>
            </a:r>
            <a:endParaRPr lang="zh-CN" altLang="zh-CN"/>
          </a:p>
        </p:txBody>
      </p:sp>
    </p:spTree>
    <p:extLst>
      <p:ext uri="{BB962C8B-B14F-4D97-AF65-F5344CB8AC3E}">
        <p14:creationId xmlns:p14="http://schemas.microsoft.com/office/powerpoint/2010/main" val="394208626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B18F8-6C3E-45C5-800F-2CC0221B0FFF}"/>
              </a:ext>
            </a:extLst>
          </p:cNvPr>
          <p:cNvSpPr>
            <a:spLocks noGrp="1"/>
          </p:cNvSpPr>
          <p:nvPr>
            <p:ph type="title"/>
          </p:nvPr>
        </p:nvSpPr>
        <p:spPr/>
        <p:txBody>
          <a:bodyPr/>
          <a:lstStyle/>
          <a:p>
            <a:r>
              <a:rPr lang="en-US" altLang="zh-CN" dirty="0"/>
              <a:t>Phoenix</a:t>
            </a:r>
            <a:r>
              <a:rPr lang="zh-CN" altLang="en-US" dirty="0"/>
              <a:t>二级索引的特点</a:t>
            </a:r>
          </a:p>
        </p:txBody>
      </p:sp>
      <p:sp>
        <p:nvSpPr>
          <p:cNvPr id="3" name="内容占位符 2">
            <a:extLst>
              <a:ext uri="{FF2B5EF4-FFF2-40B4-BE49-F238E27FC236}">
                <a16:creationId xmlns:a16="http://schemas.microsoft.com/office/drawing/2014/main" id="{BD5438FF-4B93-4072-A98F-BEE5C9348517}"/>
              </a:ext>
            </a:extLst>
          </p:cNvPr>
          <p:cNvSpPr>
            <a:spLocks noGrp="1"/>
          </p:cNvSpPr>
          <p:nvPr>
            <p:ph idx="1"/>
          </p:nvPr>
        </p:nvSpPr>
        <p:spPr/>
        <p:txBody>
          <a:bodyPr/>
          <a:lstStyle/>
          <a:p>
            <a:pPr>
              <a:lnSpc>
                <a:spcPct val="150000"/>
              </a:lnSpc>
            </a:pPr>
            <a:r>
              <a:rPr lang="zh-CN" altLang="en-US" sz="2400" b="0" i="0" dirty="0">
                <a:effectLst/>
                <a:latin typeface="-apple-system"/>
              </a:rPr>
              <a:t>覆盖索引：把关注的数据字段也附在索引表上，只需要通过索引表就能返回所要查询的数据（列）， 所以索引的列必须包含所需查询的列</a:t>
            </a:r>
            <a:r>
              <a:rPr lang="en-US" altLang="zh-CN" sz="2400" b="0" i="0" dirty="0">
                <a:effectLst/>
                <a:latin typeface="-apple-system"/>
              </a:rPr>
              <a:t>(SELECT</a:t>
            </a:r>
            <a:r>
              <a:rPr lang="zh-CN" altLang="en-US" sz="2400" b="0" i="0" dirty="0">
                <a:effectLst/>
                <a:latin typeface="-apple-system"/>
              </a:rPr>
              <a:t>的列和</a:t>
            </a:r>
            <a:r>
              <a:rPr lang="en-US" altLang="zh-CN" sz="2400" b="0" i="0" dirty="0">
                <a:effectLst/>
                <a:latin typeface="-apple-system"/>
              </a:rPr>
              <a:t>WHRER</a:t>
            </a:r>
            <a:r>
              <a:rPr lang="zh-CN" altLang="en-US" sz="2400" b="0" i="0" dirty="0">
                <a:effectLst/>
                <a:latin typeface="-apple-system"/>
              </a:rPr>
              <a:t>的列</a:t>
            </a:r>
            <a:r>
              <a:rPr lang="en-US" altLang="zh-CN" sz="2400" b="0" i="0" dirty="0">
                <a:effectLst/>
                <a:latin typeface="-apple-system"/>
              </a:rPr>
              <a:t>)</a:t>
            </a:r>
          </a:p>
          <a:p>
            <a:pPr>
              <a:lnSpc>
                <a:spcPct val="150000"/>
              </a:lnSpc>
            </a:pPr>
            <a:r>
              <a:rPr lang="zh-CN" altLang="en-US" sz="2400" b="0" i="0" dirty="0">
                <a:effectLst/>
                <a:latin typeface="-apple-system"/>
              </a:rPr>
              <a:t>函数索引：索引不局限于列，支持任意的表达式来创建索引</a:t>
            </a:r>
            <a:endParaRPr lang="zh-CN" altLang="en-US" sz="2400" dirty="0"/>
          </a:p>
        </p:txBody>
      </p:sp>
      <p:sp>
        <p:nvSpPr>
          <p:cNvPr id="4" name="日期占位符 3">
            <a:extLst>
              <a:ext uri="{FF2B5EF4-FFF2-40B4-BE49-F238E27FC236}">
                <a16:creationId xmlns:a16="http://schemas.microsoft.com/office/drawing/2014/main" id="{1ECE6067-239A-4D1E-AE65-AF246E574F32}"/>
              </a:ext>
            </a:extLst>
          </p:cNvPr>
          <p:cNvSpPr>
            <a:spLocks noGrp="1"/>
          </p:cNvSpPr>
          <p:nvPr>
            <p:ph type="dt" sz="half" idx="10"/>
          </p:nvPr>
        </p:nvSpPr>
        <p:spPr/>
        <p:txBody>
          <a:bodyPr/>
          <a:lstStyle/>
          <a:p>
            <a:pPr>
              <a:defRPr/>
            </a:pPr>
            <a:fld id="{F2C852EB-FD68-42B5-8735-0EADA7A5DCD2}" type="datetime3">
              <a:rPr lang="zh-CN" altLang="en-US" smtClean="0"/>
              <a:pPr>
                <a:defRPr/>
              </a:pPr>
              <a:t>2021年12月8日星期三</a:t>
            </a:fld>
            <a:endParaRPr lang="en-US" altLang="zh-CN"/>
          </a:p>
        </p:txBody>
      </p:sp>
      <p:sp>
        <p:nvSpPr>
          <p:cNvPr id="5" name="灯片编号占位符 4">
            <a:extLst>
              <a:ext uri="{FF2B5EF4-FFF2-40B4-BE49-F238E27FC236}">
                <a16:creationId xmlns:a16="http://schemas.microsoft.com/office/drawing/2014/main" id="{F3ACF402-A0C3-4B70-B9F8-561B7A853B27}"/>
              </a:ext>
            </a:extLst>
          </p:cNvPr>
          <p:cNvSpPr>
            <a:spLocks noGrp="1"/>
          </p:cNvSpPr>
          <p:nvPr>
            <p:ph type="sldNum" sz="quarter" idx="11"/>
          </p:nvPr>
        </p:nvSpPr>
        <p:spPr/>
        <p:txBody>
          <a:bodyPr/>
          <a:lstStyle/>
          <a:p>
            <a:pPr>
              <a:defRPr/>
            </a:pPr>
            <a:fld id="{B9BD8F42-9452-43FF-ACDC-0140BD608DBF}" type="slidenum">
              <a:rPr lang="zh-CN" altLang="en-US" smtClean="0"/>
              <a:pPr>
                <a:defRPr/>
              </a:pPr>
              <a:t>154</a:t>
            </a:fld>
            <a:endParaRPr lang="en-US" altLang="zh-CN"/>
          </a:p>
        </p:txBody>
      </p:sp>
      <p:sp>
        <p:nvSpPr>
          <p:cNvPr id="6" name="页脚占位符 5">
            <a:extLst>
              <a:ext uri="{FF2B5EF4-FFF2-40B4-BE49-F238E27FC236}">
                <a16:creationId xmlns:a16="http://schemas.microsoft.com/office/drawing/2014/main" id="{9EFCDFE3-AF32-417B-B816-ADDFB7CC9643}"/>
              </a:ext>
            </a:extLst>
          </p:cNvPr>
          <p:cNvSpPr>
            <a:spLocks noGrp="1"/>
          </p:cNvSpPr>
          <p:nvPr>
            <p:ph type="ftr" sz="quarter" idx="12"/>
          </p:nvPr>
        </p:nvSpPr>
        <p:spPr/>
        <p:txBody>
          <a:bodyPr/>
          <a:lstStyle/>
          <a:p>
            <a:pPr>
              <a:defRPr/>
            </a:pPr>
            <a:r>
              <a:rPr lang="zh-CN" altLang="en-US"/>
              <a:t>大数据管理----前言</a:t>
            </a:r>
            <a:endParaRPr lang="zh-CN" altLang="zh-CN"/>
          </a:p>
        </p:txBody>
      </p:sp>
    </p:spTree>
    <p:extLst>
      <p:ext uri="{BB962C8B-B14F-4D97-AF65-F5344CB8AC3E}">
        <p14:creationId xmlns:p14="http://schemas.microsoft.com/office/powerpoint/2010/main" val="96430848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B6D750-8390-43BF-A5AD-046BAF20BA39}"/>
              </a:ext>
            </a:extLst>
          </p:cNvPr>
          <p:cNvSpPr>
            <a:spLocks noGrp="1"/>
          </p:cNvSpPr>
          <p:nvPr>
            <p:ph type="title"/>
          </p:nvPr>
        </p:nvSpPr>
        <p:spPr/>
        <p:txBody>
          <a:bodyPr/>
          <a:lstStyle/>
          <a:p>
            <a:r>
              <a:rPr lang="en-US" altLang="zh-CN" dirty="0"/>
              <a:t>Phoenix</a:t>
            </a:r>
            <a:r>
              <a:rPr lang="zh-CN" altLang="en-US" dirty="0"/>
              <a:t>二级索引的特点</a:t>
            </a:r>
          </a:p>
        </p:txBody>
      </p:sp>
      <p:sp>
        <p:nvSpPr>
          <p:cNvPr id="3" name="内容占位符 2">
            <a:extLst>
              <a:ext uri="{FF2B5EF4-FFF2-40B4-BE49-F238E27FC236}">
                <a16:creationId xmlns:a16="http://schemas.microsoft.com/office/drawing/2014/main" id="{986E7D91-635A-40BA-8A1E-F8B49851BC1B}"/>
              </a:ext>
            </a:extLst>
          </p:cNvPr>
          <p:cNvSpPr>
            <a:spLocks noGrp="1"/>
          </p:cNvSpPr>
          <p:nvPr>
            <p:ph idx="1"/>
          </p:nvPr>
        </p:nvSpPr>
        <p:spPr/>
        <p:txBody>
          <a:bodyPr/>
          <a:lstStyle/>
          <a:p>
            <a:pPr>
              <a:lnSpc>
                <a:spcPct val="150000"/>
              </a:lnSpc>
            </a:pPr>
            <a:r>
              <a:rPr lang="zh-CN" altLang="en-US" sz="2400" b="0" i="0" dirty="0">
                <a:effectLst/>
                <a:latin typeface="+mn-ea"/>
              </a:rPr>
              <a:t>全局索引：适用于读多写少场景。通过维护全局索引表，所有的更新和写操作都会引起索引的更新，写入性能受到影响。 在读数据时，</a:t>
            </a:r>
            <a:r>
              <a:rPr lang="en-US" altLang="zh-CN" sz="2400" b="0" i="0" dirty="0">
                <a:effectLst/>
                <a:latin typeface="+mn-ea"/>
              </a:rPr>
              <a:t>Phoenix SQL</a:t>
            </a:r>
            <a:r>
              <a:rPr lang="zh-CN" altLang="en-US" sz="2400" b="0" i="0" dirty="0">
                <a:effectLst/>
                <a:latin typeface="+mn-ea"/>
              </a:rPr>
              <a:t>会基于索引字段，执行快速查询</a:t>
            </a:r>
            <a:endParaRPr lang="en-US" altLang="zh-CN" sz="2400" b="0" i="0" dirty="0">
              <a:effectLst/>
              <a:latin typeface="+mn-ea"/>
            </a:endParaRPr>
          </a:p>
          <a:p>
            <a:pPr>
              <a:lnSpc>
                <a:spcPct val="150000"/>
              </a:lnSpc>
            </a:pPr>
            <a:r>
              <a:rPr lang="zh-CN" altLang="en-US" sz="2400" dirty="0">
                <a:latin typeface="+mn-ea"/>
              </a:rPr>
              <a:t>本地索引：</a:t>
            </a:r>
            <a:r>
              <a:rPr lang="zh-CN" altLang="en-US" sz="2400" b="0" i="0" dirty="0">
                <a:effectLst/>
                <a:latin typeface="+mn-ea"/>
              </a:rPr>
              <a:t>适用于写多读少场景。 在数据写入时，索引数据和表数据都会存储在本地。在数据读取时， 由于无法预先确定</a:t>
            </a:r>
            <a:r>
              <a:rPr lang="en-US" altLang="zh-CN" sz="2400" b="0" i="0" dirty="0">
                <a:effectLst/>
                <a:latin typeface="+mn-ea"/>
              </a:rPr>
              <a:t>region</a:t>
            </a:r>
            <a:r>
              <a:rPr lang="zh-CN" altLang="en-US" sz="2400" b="0" i="0" dirty="0">
                <a:effectLst/>
                <a:latin typeface="+mn-ea"/>
              </a:rPr>
              <a:t>的位置，所以在读取数据时需要检查每个</a:t>
            </a:r>
            <a:r>
              <a:rPr lang="en-US" altLang="zh-CN" sz="2400" b="0" i="0" dirty="0">
                <a:effectLst/>
                <a:latin typeface="+mn-ea"/>
              </a:rPr>
              <a:t>region</a:t>
            </a:r>
            <a:r>
              <a:rPr lang="zh-CN" altLang="en-US" sz="2400" b="0" i="0" dirty="0">
                <a:effectLst/>
                <a:latin typeface="+mn-ea"/>
              </a:rPr>
              <a:t>（以找到索引数据），会带来一定性能（网络）开销</a:t>
            </a:r>
            <a:endParaRPr lang="zh-CN" altLang="en-US" sz="2400" dirty="0">
              <a:latin typeface="+mn-ea"/>
            </a:endParaRPr>
          </a:p>
        </p:txBody>
      </p:sp>
      <p:sp>
        <p:nvSpPr>
          <p:cNvPr id="4" name="日期占位符 3">
            <a:extLst>
              <a:ext uri="{FF2B5EF4-FFF2-40B4-BE49-F238E27FC236}">
                <a16:creationId xmlns:a16="http://schemas.microsoft.com/office/drawing/2014/main" id="{EECB643A-8D19-4D38-BB88-7E00BF51B354}"/>
              </a:ext>
            </a:extLst>
          </p:cNvPr>
          <p:cNvSpPr>
            <a:spLocks noGrp="1"/>
          </p:cNvSpPr>
          <p:nvPr>
            <p:ph type="dt" sz="half" idx="10"/>
          </p:nvPr>
        </p:nvSpPr>
        <p:spPr/>
        <p:txBody>
          <a:bodyPr/>
          <a:lstStyle/>
          <a:p>
            <a:pPr>
              <a:defRPr/>
            </a:pPr>
            <a:fld id="{F2C852EB-FD68-42B5-8735-0EADA7A5DCD2}" type="datetime3">
              <a:rPr lang="zh-CN" altLang="en-US" smtClean="0"/>
              <a:pPr>
                <a:defRPr/>
              </a:pPr>
              <a:t>2021年12月8日星期三</a:t>
            </a:fld>
            <a:endParaRPr lang="en-US" altLang="zh-CN"/>
          </a:p>
        </p:txBody>
      </p:sp>
      <p:sp>
        <p:nvSpPr>
          <p:cNvPr id="5" name="灯片编号占位符 4">
            <a:extLst>
              <a:ext uri="{FF2B5EF4-FFF2-40B4-BE49-F238E27FC236}">
                <a16:creationId xmlns:a16="http://schemas.microsoft.com/office/drawing/2014/main" id="{B5D2BCD4-2F37-4166-A17E-09E745C04BC1}"/>
              </a:ext>
            </a:extLst>
          </p:cNvPr>
          <p:cNvSpPr>
            <a:spLocks noGrp="1"/>
          </p:cNvSpPr>
          <p:nvPr>
            <p:ph type="sldNum" sz="quarter" idx="11"/>
          </p:nvPr>
        </p:nvSpPr>
        <p:spPr/>
        <p:txBody>
          <a:bodyPr/>
          <a:lstStyle/>
          <a:p>
            <a:pPr>
              <a:defRPr/>
            </a:pPr>
            <a:fld id="{B9BD8F42-9452-43FF-ACDC-0140BD608DBF}" type="slidenum">
              <a:rPr lang="zh-CN" altLang="en-US" smtClean="0"/>
              <a:pPr>
                <a:defRPr/>
              </a:pPr>
              <a:t>155</a:t>
            </a:fld>
            <a:endParaRPr lang="en-US" altLang="zh-CN"/>
          </a:p>
        </p:txBody>
      </p:sp>
      <p:sp>
        <p:nvSpPr>
          <p:cNvPr id="6" name="页脚占位符 5">
            <a:extLst>
              <a:ext uri="{FF2B5EF4-FFF2-40B4-BE49-F238E27FC236}">
                <a16:creationId xmlns:a16="http://schemas.microsoft.com/office/drawing/2014/main" id="{634560E6-F28B-4319-8D65-4B98E86347F4}"/>
              </a:ext>
            </a:extLst>
          </p:cNvPr>
          <p:cNvSpPr>
            <a:spLocks noGrp="1"/>
          </p:cNvSpPr>
          <p:nvPr>
            <p:ph type="ftr" sz="quarter" idx="12"/>
          </p:nvPr>
        </p:nvSpPr>
        <p:spPr/>
        <p:txBody>
          <a:bodyPr/>
          <a:lstStyle/>
          <a:p>
            <a:pPr>
              <a:defRPr/>
            </a:pPr>
            <a:r>
              <a:rPr lang="zh-CN" altLang="en-US" dirty="0"/>
              <a:t>大数据管理----前言</a:t>
            </a:r>
            <a:endParaRPr lang="zh-CN" altLang="zh-CN" dirty="0"/>
          </a:p>
        </p:txBody>
      </p:sp>
    </p:spTree>
    <p:extLst>
      <p:ext uri="{BB962C8B-B14F-4D97-AF65-F5344CB8AC3E}">
        <p14:creationId xmlns:p14="http://schemas.microsoft.com/office/powerpoint/2010/main" val="143956795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3A6306-06A6-407C-9556-93EA115BAFD6}"/>
              </a:ext>
            </a:extLst>
          </p:cNvPr>
          <p:cNvSpPr>
            <a:spLocks noGrp="1"/>
          </p:cNvSpPr>
          <p:nvPr>
            <p:ph type="title"/>
          </p:nvPr>
        </p:nvSpPr>
        <p:spPr/>
        <p:txBody>
          <a:bodyPr/>
          <a:lstStyle/>
          <a:p>
            <a:r>
              <a:rPr lang="zh-CN" altLang="en-US" dirty="0"/>
              <a:t>方案优缺点</a:t>
            </a:r>
          </a:p>
        </p:txBody>
      </p:sp>
      <p:sp>
        <p:nvSpPr>
          <p:cNvPr id="3" name="内容占位符 2">
            <a:extLst>
              <a:ext uri="{FF2B5EF4-FFF2-40B4-BE49-F238E27FC236}">
                <a16:creationId xmlns:a16="http://schemas.microsoft.com/office/drawing/2014/main" id="{01E7D362-B86C-4F6E-8440-95C24C5A329C}"/>
              </a:ext>
            </a:extLst>
          </p:cNvPr>
          <p:cNvSpPr>
            <a:spLocks noGrp="1"/>
          </p:cNvSpPr>
          <p:nvPr>
            <p:ph idx="1"/>
          </p:nvPr>
        </p:nvSpPr>
        <p:spPr/>
        <p:txBody>
          <a:bodyPr/>
          <a:lstStyle/>
          <a:p>
            <a:pPr algn="just">
              <a:lnSpc>
                <a:spcPct val="150000"/>
              </a:lnSpc>
            </a:pPr>
            <a:r>
              <a:rPr lang="zh-CN" altLang="en-US" sz="2400" b="0" i="0" dirty="0">
                <a:effectLst/>
                <a:latin typeface="+mn-ea"/>
              </a:rPr>
              <a:t>优点： 基于</a:t>
            </a:r>
            <a:r>
              <a:rPr lang="en-US" altLang="zh-CN" sz="2400" b="0" i="0" dirty="0">
                <a:effectLst/>
                <a:latin typeface="+mn-ea"/>
              </a:rPr>
              <a:t>Coprocessor</a:t>
            </a:r>
            <a:r>
              <a:rPr lang="zh-CN" altLang="en-US" sz="2400" b="0" i="0" dirty="0">
                <a:effectLst/>
                <a:latin typeface="+mn-ea"/>
              </a:rPr>
              <a:t>的方案，从开发设计的角度看， 把很多对二级索引管理的细节都封装在的</a:t>
            </a:r>
            <a:r>
              <a:rPr lang="en-US" altLang="zh-CN" sz="2400" b="0" i="0" dirty="0">
                <a:effectLst/>
                <a:latin typeface="+mn-ea"/>
              </a:rPr>
              <a:t>Coprocessor</a:t>
            </a:r>
            <a:r>
              <a:rPr lang="zh-CN" altLang="en-US" sz="2400" b="0" i="0" dirty="0">
                <a:effectLst/>
                <a:latin typeface="+mn-ea"/>
              </a:rPr>
              <a:t>具体实现类里面， 这些细节对外面读写的人是无感知的，简化了数据访问者的使用</a:t>
            </a:r>
            <a:endParaRPr lang="en-US" altLang="zh-CN" sz="2400" b="0" i="0" dirty="0">
              <a:effectLst/>
              <a:latin typeface="+mn-ea"/>
            </a:endParaRPr>
          </a:p>
          <a:p>
            <a:pPr algn="just">
              <a:lnSpc>
                <a:spcPct val="150000"/>
              </a:lnSpc>
            </a:pPr>
            <a:r>
              <a:rPr lang="zh-CN" altLang="en-US" sz="2400" b="0" i="0" dirty="0">
                <a:effectLst/>
                <a:latin typeface="+mn-ea"/>
              </a:rPr>
              <a:t>缺点： 但是</a:t>
            </a:r>
            <a:r>
              <a:rPr lang="en-US" altLang="zh-CN" sz="2400" b="0" i="0" dirty="0">
                <a:effectLst/>
                <a:latin typeface="+mn-ea"/>
              </a:rPr>
              <a:t>Coprocessor</a:t>
            </a:r>
            <a:r>
              <a:rPr lang="zh-CN" altLang="en-US" sz="2400" b="0" i="0" dirty="0">
                <a:effectLst/>
                <a:latin typeface="+mn-ea"/>
              </a:rPr>
              <a:t>的方案入侵性比较强， 增加了在</a:t>
            </a:r>
            <a:r>
              <a:rPr lang="en-US" altLang="zh-CN" sz="2400" b="0" i="0" dirty="0" err="1">
                <a:effectLst/>
                <a:latin typeface="+mn-ea"/>
              </a:rPr>
              <a:t>Regionserver</a:t>
            </a:r>
            <a:r>
              <a:rPr lang="zh-CN" altLang="en-US" sz="2400" b="0" i="0" dirty="0">
                <a:effectLst/>
                <a:latin typeface="+mn-ea"/>
              </a:rPr>
              <a:t>内部需要运行和维护二级索引关系表的代码逻辑等，对</a:t>
            </a:r>
            <a:r>
              <a:rPr lang="en-US" altLang="zh-CN" sz="2400" b="0" i="0" dirty="0" err="1">
                <a:effectLst/>
                <a:latin typeface="+mn-ea"/>
              </a:rPr>
              <a:t>Regionserver</a:t>
            </a:r>
            <a:r>
              <a:rPr lang="zh-CN" altLang="en-US" sz="2400" b="0" i="0" dirty="0">
                <a:effectLst/>
                <a:latin typeface="+mn-ea"/>
              </a:rPr>
              <a:t>的性能会有一定影响</a:t>
            </a:r>
            <a:endParaRPr lang="zh-CN" altLang="en-US" sz="2400" dirty="0">
              <a:latin typeface="+mn-ea"/>
            </a:endParaRPr>
          </a:p>
        </p:txBody>
      </p:sp>
      <p:sp>
        <p:nvSpPr>
          <p:cNvPr id="4" name="日期占位符 3">
            <a:extLst>
              <a:ext uri="{FF2B5EF4-FFF2-40B4-BE49-F238E27FC236}">
                <a16:creationId xmlns:a16="http://schemas.microsoft.com/office/drawing/2014/main" id="{784E349D-05E3-4D74-BC33-C51DBCF9A1E3}"/>
              </a:ext>
            </a:extLst>
          </p:cNvPr>
          <p:cNvSpPr>
            <a:spLocks noGrp="1"/>
          </p:cNvSpPr>
          <p:nvPr>
            <p:ph type="dt" sz="half" idx="10"/>
          </p:nvPr>
        </p:nvSpPr>
        <p:spPr/>
        <p:txBody>
          <a:bodyPr/>
          <a:lstStyle/>
          <a:p>
            <a:pPr>
              <a:defRPr/>
            </a:pPr>
            <a:fld id="{F2C852EB-FD68-42B5-8735-0EADA7A5DCD2}" type="datetime3">
              <a:rPr lang="zh-CN" altLang="en-US" smtClean="0"/>
              <a:pPr>
                <a:defRPr/>
              </a:pPr>
              <a:t>2021年12月8日星期三</a:t>
            </a:fld>
            <a:endParaRPr lang="en-US" altLang="zh-CN"/>
          </a:p>
        </p:txBody>
      </p:sp>
      <p:sp>
        <p:nvSpPr>
          <p:cNvPr id="5" name="灯片编号占位符 4">
            <a:extLst>
              <a:ext uri="{FF2B5EF4-FFF2-40B4-BE49-F238E27FC236}">
                <a16:creationId xmlns:a16="http://schemas.microsoft.com/office/drawing/2014/main" id="{89E3B8B6-84C3-467E-968D-9F591767A7D5}"/>
              </a:ext>
            </a:extLst>
          </p:cNvPr>
          <p:cNvSpPr>
            <a:spLocks noGrp="1"/>
          </p:cNvSpPr>
          <p:nvPr>
            <p:ph type="sldNum" sz="quarter" idx="11"/>
          </p:nvPr>
        </p:nvSpPr>
        <p:spPr/>
        <p:txBody>
          <a:bodyPr/>
          <a:lstStyle/>
          <a:p>
            <a:pPr>
              <a:defRPr/>
            </a:pPr>
            <a:fld id="{B9BD8F42-9452-43FF-ACDC-0140BD608DBF}" type="slidenum">
              <a:rPr lang="zh-CN" altLang="en-US" smtClean="0"/>
              <a:pPr>
                <a:defRPr/>
              </a:pPr>
              <a:t>156</a:t>
            </a:fld>
            <a:endParaRPr lang="en-US" altLang="zh-CN"/>
          </a:p>
        </p:txBody>
      </p:sp>
      <p:sp>
        <p:nvSpPr>
          <p:cNvPr id="6" name="页脚占位符 5">
            <a:extLst>
              <a:ext uri="{FF2B5EF4-FFF2-40B4-BE49-F238E27FC236}">
                <a16:creationId xmlns:a16="http://schemas.microsoft.com/office/drawing/2014/main" id="{9E6A19AC-00E8-44D1-BEAE-D93B1D31115D}"/>
              </a:ext>
            </a:extLst>
          </p:cNvPr>
          <p:cNvSpPr>
            <a:spLocks noGrp="1"/>
          </p:cNvSpPr>
          <p:nvPr>
            <p:ph type="ftr" sz="quarter" idx="12"/>
          </p:nvPr>
        </p:nvSpPr>
        <p:spPr/>
        <p:txBody>
          <a:bodyPr/>
          <a:lstStyle/>
          <a:p>
            <a:pPr>
              <a:defRPr/>
            </a:pPr>
            <a:r>
              <a:rPr lang="zh-CN" altLang="en-US"/>
              <a:t>大数据管理----前言</a:t>
            </a:r>
            <a:endParaRPr lang="zh-CN" altLang="zh-CN"/>
          </a:p>
        </p:txBody>
      </p:sp>
    </p:spTree>
    <p:extLst>
      <p:ext uri="{BB962C8B-B14F-4D97-AF65-F5344CB8AC3E}">
        <p14:creationId xmlns:p14="http://schemas.microsoft.com/office/powerpoint/2010/main" val="85200965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75956-E620-4EB2-BB4E-677059471C53}"/>
              </a:ext>
            </a:extLst>
          </p:cNvPr>
          <p:cNvSpPr>
            <a:spLocks noGrp="1"/>
          </p:cNvSpPr>
          <p:nvPr>
            <p:ph type="title"/>
          </p:nvPr>
        </p:nvSpPr>
        <p:spPr/>
        <p:txBody>
          <a:bodyPr/>
          <a:lstStyle/>
          <a:p>
            <a:r>
              <a:rPr lang="zh-CN" altLang="en-US" dirty="0"/>
              <a:t>非</a:t>
            </a:r>
            <a:r>
              <a:rPr lang="en-US" altLang="zh-CN" dirty="0"/>
              <a:t>Coprocessor</a:t>
            </a:r>
            <a:r>
              <a:rPr lang="zh-CN" altLang="en-US" dirty="0"/>
              <a:t>方案</a:t>
            </a:r>
          </a:p>
        </p:txBody>
      </p:sp>
      <p:sp>
        <p:nvSpPr>
          <p:cNvPr id="3" name="内容占位符 2">
            <a:extLst>
              <a:ext uri="{FF2B5EF4-FFF2-40B4-BE49-F238E27FC236}">
                <a16:creationId xmlns:a16="http://schemas.microsoft.com/office/drawing/2014/main" id="{5B276A2A-4D0B-431F-8A05-0696964230D9}"/>
              </a:ext>
            </a:extLst>
          </p:cNvPr>
          <p:cNvSpPr>
            <a:spLocks noGrp="1"/>
          </p:cNvSpPr>
          <p:nvPr>
            <p:ph idx="1"/>
          </p:nvPr>
        </p:nvSpPr>
        <p:spPr/>
        <p:txBody>
          <a:bodyPr/>
          <a:lstStyle/>
          <a:p>
            <a:pPr marL="0" indent="0" algn="l">
              <a:lnSpc>
                <a:spcPct val="150000"/>
              </a:lnSpc>
              <a:buNone/>
            </a:pPr>
            <a:r>
              <a:rPr lang="zh-CN" altLang="en-US" sz="2400" b="0" i="0" dirty="0">
                <a:effectLst/>
                <a:latin typeface="+mn-ea"/>
              </a:rPr>
              <a:t>选择不基于</a:t>
            </a:r>
            <a:r>
              <a:rPr lang="en-US" altLang="zh-CN" sz="2400" b="0" i="0" dirty="0">
                <a:effectLst/>
                <a:latin typeface="+mn-ea"/>
              </a:rPr>
              <a:t>Coprocessor</a:t>
            </a:r>
            <a:r>
              <a:rPr lang="zh-CN" altLang="en-US" sz="2400" b="0" i="0" dirty="0">
                <a:effectLst/>
                <a:latin typeface="+mn-ea"/>
              </a:rPr>
              <a:t>开发，自行在外部构建和维护索引关系也是另外一种方式</a:t>
            </a:r>
          </a:p>
          <a:p>
            <a:pPr marL="0" indent="0" algn="l">
              <a:lnSpc>
                <a:spcPct val="150000"/>
              </a:lnSpc>
              <a:buNone/>
            </a:pPr>
            <a:r>
              <a:rPr lang="zh-CN" altLang="en-US" sz="2400" b="0" i="0" dirty="0">
                <a:effectLst/>
                <a:latin typeface="+mn-ea"/>
              </a:rPr>
              <a:t>常见的是采用底层基于</a:t>
            </a:r>
            <a:r>
              <a:rPr lang="en-US" altLang="zh-CN" sz="2400" b="0" i="0" dirty="0">
                <a:effectLst/>
                <a:latin typeface="+mn-ea"/>
              </a:rPr>
              <a:t>Apache Lucene</a:t>
            </a:r>
            <a:r>
              <a:rPr lang="zh-CN" altLang="en-US" sz="2400" b="0" i="0" dirty="0">
                <a:effectLst/>
                <a:latin typeface="+mn-ea"/>
              </a:rPr>
              <a:t>的</a:t>
            </a:r>
            <a:r>
              <a:rPr lang="en-US" altLang="zh-CN" sz="2400" b="0" i="0" dirty="0">
                <a:effectLst/>
                <a:latin typeface="+mn-ea"/>
              </a:rPr>
              <a:t>Elasticsearch(</a:t>
            </a:r>
            <a:r>
              <a:rPr lang="zh-CN" altLang="en-US" sz="2400" b="0" i="0" dirty="0">
                <a:effectLst/>
                <a:latin typeface="+mn-ea"/>
              </a:rPr>
              <a:t>下面简称</a:t>
            </a:r>
            <a:r>
              <a:rPr lang="en-US" altLang="zh-CN" sz="2400" b="0" i="0" dirty="0">
                <a:effectLst/>
                <a:latin typeface="+mn-ea"/>
              </a:rPr>
              <a:t>ES)</a:t>
            </a:r>
            <a:r>
              <a:rPr lang="zh-CN" altLang="en-US" sz="2400" b="0" i="0" dirty="0">
                <a:effectLst/>
                <a:latin typeface="+mn-ea"/>
              </a:rPr>
              <a:t>或</a:t>
            </a:r>
            <a:r>
              <a:rPr lang="en-US" altLang="zh-CN" sz="2400" b="0" i="0" dirty="0">
                <a:effectLst/>
                <a:latin typeface="+mn-ea"/>
              </a:rPr>
              <a:t>Apache </a:t>
            </a:r>
            <a:r>
              <a:rPr lang="en-US" altLang="zh-CN" sz="2400" b="0" i="0" dirty="0" err="1">
                <a:effectLst/>
                <a:latin typeface="+mn-ea"/>
              </a:rPr>
              <a:t>Solr</a:t>
            </a:r>
            <a:r>
              <a:rPr lang="en-US" altLang="zh-CN" sz="2400" b="0" i="0" dirty="0">
                <a:effectLst/>
                <a:latin typeface="+mn-ea"/>
              </a:rPr>
              <a:t> </a:t>
            </a:r>
            <a:r>
              <a:rPr lang="zh-CN" altLang="en-US" sz="2400" b="0" i="0" dirty="0">
                <a:effectLst/>
                <a:latin typeface="+mn-ea"/>
              </a:rPr>
              <a:t>，来构建强大的索引能力、搜索能力， 例如支持模糊查询、全文检索、组合查询、排序等</a:t>
            </a:r>
          </a:p>
          <a:p>
            <a:pPr>
              <a:lnSpc>
                <a:spcPct val="150000"/>
              </a:lnSpc>
            </a:pPr>
            <a:endParaRPr lang="zh-CN" altLang="en-US" sz="2400" dirty="0">
              <a:latin typeface="+mn-ea"/>
            </a:endParaRPr>
          </a:p>
        </p:txBody>
      </p:sp>
      <p:sp>
        <p:nvSpPr>
          <p:cNvPr id="4" name="日期占位符 3">
            <a:extLst>
              <a:ext uri="{FF2B5EF4-FFF2-40B4-BE49-F238E27FC236}">
                <a16:creationId xmlns:a16="http://schemas.microsoft.com/office/drawing/2014/main" id="{295635EA-25B4-4D73-8ED5-E193A1AE6BD2}"/>
              </a:ext>
            </a:extLst>
          </p:cNvPr>
          <p:cNvSpPr>
            <a:spLocks noGrp="1"/>
          </p:cNvSpPr>
          <p:nvPr>
            <p:ph type="dt" sz="half" idx="10"/>
          </p:nvPr>
        </p:nvSpPr>
        <p:spPr/>
        <p:txBody>
          <a:bodyPr/>
          <a:lstStyle/>
          <a:p>
            <a:pPr>
              <a:defRPr/>
            </a:pPr>
            <a:fld id="{F2C852EB-FD68-42B5-8735-0EADA7A5DCD2}" type="datetime3">
              <a:rPr lang="zh-CN" altLang="en-US" smtClean="0"/>
              <a:pPr>
                <a:defRPr/>
              </a:pPr>
              <a:t>2021年12月8日星期三</a:t>
            </a:fld>
            <a:endParaRPr lang="en-US" altLang="zh-CN"/>
          </a:p>
        </p:txBody>
      </p:sp>
      <p:sp>
        <p:nvSpPr>
          <p:cNvPr id="5" name="灯片编号占位符 4">
            <a:extLst>
              <a:ext uri="{FF2B5EF4-FFF2-40B4-BE49-F238E27FC236}">
                <a16:creationId xmlns:a16="http://schemas.microsoft.com/office/drawing/2014/main" id="{FCC21346-3C9C-4349-925F-D3AD9E1D92F3}"/>
              </a:ext>
            </a:extLst>
          </p:cNvPr>
          <p:cNvSpPr>
            <a:spLocks noGrp="1"/>
          </p:cNvSpPr>
          <p:nvPr>
            <p:ph type="sldNum" sz="quarter" idx="11"/>
          </p:nvPr>
        </p:nvSpPr>
        <p:spPr/>
        <p:txBody>
          <a:bodyPr/>
          <a:lstStyle/>
          <a:p>
            <a:pPr>
              <a:defRPr/>
            </a:pPr>
            <a:fld id="{B9BD8F42-9452-43FF-ACDC-0140BD608DBF}" type="slidenum">
              <a:rPr lang="zh-CN" altLang="en-US" smtClean="0"/>
              <a:pPr>
                <a:defRPr/>
              </a:pPr>
              <a:t>157</a:t>
            </a:fld>
            <a:endParaRPr lang="en-US" altLang="zh-CN"/>
          </a:p>
        </p:txBody>
      </p:sp>
      <p:sp>
        <p:nvSpPr>
          <p:cNvPr id="6" name="页脚占位符 5">
            <a:extLst>
              <a:ext uri="{FF2B5EF4-FFF2-40B4-BE49-F238E27FC236}">
                <a16:creationId xmlns:a16="http://schemas.microsoft.com/office/drawing/2014/main" id="{8D65C96F-4798-4BEE-8149-7BCC126C5B7B}"/>
              </a:ext>
            </a:extLst>
          </p:cNvPr>
          <p:cNvSpPr>
            <a:spLocks noGrp="1"/>
          </p:cNvSpPr>
          <p:nvPr>
            <p:ph type="ftr" sz="quarter" idx="12"/>
          </p:nvPr>
        </p:nvSpPr>
        <p:spPr/>
        <p:txBody>
          <a:bodyPr/>
          <a:lstStyle/>
          <a:p>
            <a:pPr>
              <a:defRPr/>
            </a:pPr>
            <a:r>
              <a:rPr lang="zh-CN" altLang="en-US"/>
              <a:t>大数据管理----前言</a:t>
            </a:r>
            <a:endParaRPr lang="zh-CN" altLang="zh-CN"/>
          </a:p>
        </p:txBody>
      </p:sp>
    </p:spTree>
    <p:extLst>
      <p:ext uri="{BB962C8B-B14F-4D97-AF65-F5344CB8AC3E}">
        <p14:creationId xmlns:p14="http://schemas.microsoft.com/office/powerpoint/2010/main" val="114094228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D044D-473C-41CE-8CA9-FC17DA5BE657}"/>
              </a:ext>
            </a:extLst>
          </p:cNvPr>
          <p:cNvSpPr>
            <a:spLocks noGrp="1"/>
          </p:cNvSpPr>
          <p:nvPr>
            <p:ph type="title"/>
          </p:nvPr>
        </p:nvSpPr>
        <p:spPr/>
        <p:txBody>
          <a:bodyPr/>
          <a:lstStyle/>
          <a:p>
            <a:r>
              <a:rPr lang="en-US" altLang="zh-CN" dirty="0"/>
              <a:t>Lily </a:t>
            </a:r>
            <a:r>
              <a:rPr lang="en-US" altLang="zh-CN" dirty="0" err="1"/>
              <a:t>Hbase</a:t>
            </a:r>
            <a:r>
              <a:rPr lang="en-US" altLang="zh-CN" dirty="0"/>
              <a:t> Indexer</a:t>
            </a:r>
            <a:endParaRPr lang="zh-CN" altLang="en-US" dirty="0"/>
          </a:p>
        </p:txBody>
      </p:sp>
      <p:sp>
        <p:nvSpPr>
          <p:cNvPr id="3" name="内容占位符 2">
            <a:extLst>
              <a:ext uri="{FF2B5EF4-FFF2-40B4-BE49-F238E27FC236}">
                <a16:creationId xmlns:a16="http://schemas.microsoft.com/office/drawing/2014/main" id="{51173AFE-B253-472F-8499-5FE5A1106834}"/>
              </a:ext>
            </a:extLst>
          </p:cNvPr>
          <p:cNvSpPr>
            <a:spLocks noGrp="1"/>
          </p:cNvSpPr>
          <p:nvPr>
            <p:ph idx="1"/>
          </p:nvPr>
        </p:nvSpPr>
        <p:spPr/>
        <p:txBody>
          <a:bodyPr/>
          <a:lstStyle/>
          <a:p>
            <a:pPr marL="0" indent="0" algn="just">
              <a:buNone/>
            </a:pPr>
            <a:r>
              <a:rPr lang="en-US" altLang="zh-CN" sz="2400" b="0" i="0" dirty="0" err="1">
                <a:effectLst/>
                <a:latin typeface="+mn-ea"/>
              </a:rPr>
              <a:t>LilyHBase</a:t>
            </a:r>
            <a:r>
              <a:rPr lang="en-US" altLang="zh-CN" sz="2400" b="0" i="0" dirty="0">
                <a:effectLst/>
                <a:latin typeface="+mn-ea"/>
              </a:rPr>
              <a:t> Indexer(</a:t>
            </a:r>
            <a:r>
              <a:rPr lang="zh-CN" altLang="en-US" sz="2400" b="0" i="0" dirty="0">
                <a:effectLst/>
                <a:latin typeface="+mn-ea"/>
              </a:rPr>
              <a:t>也简称 </a:t>
            </a:r>
            <a:r>
              <a:rPr lang="en-US" altLang="zh-CN" sz="2400" b="0" i="0" dirty="0">
                <a:effectLst/>
                <a:latin typeface="+mn-ea"/>
              </a:rPr>
              <a:t>HBase Indexer)</a:t>
            </a:r>
            <a:r>
              <a:rPr lang="zh-CN" altLang="en-US" sz="2400" b="0" i="0" dirty="0">
                <a:effectLst/>
                <a:latin typeface="+mn-ea"/>
              </a:rPr>
              <a:t>是国外的</a:t>
            </a:r>
            <a:r>
              <a:rPr lang="en-US" altLang="zh-CN" sz="2400" b="0" i="0" dirty="0">
                <a:effectLst/>
                <a:latin typeface="+mn-ea"/>
              </a:rPr>
              <a:t>NGDATA</a:t>
            </a:r>
            <a:r>
              <a:rPr lang="zh-CN" altLang="en-US" sz="2400" b="0" i="0" dirty="0">
                <a:effectLst/>
                <a:latin typeface="+mn-ea"/>
              </a:rPr>
              <a:t>公司开源的基于</a:t>
            </a:r>
            <a:r>
              <a:rPr lang="en-US" altLang="zh-CN" sz="2400" b="0" i="0" dirty="0" err="1">
                <a:effectLst/>
                <a:latin typeface="+mn-ea"/>
              </a:rPr>
              <a:t>solr</a:t>
            </a:r>
            <a:r>
              <a:rPr lang="zh-CN" altLang="en-US" sz="2400" b="0" i="0" dirty="0">
                <a:effectLst/>
                <a:latin typeface="+mn-ea"/>
              </a:rPr>
              <a:t>的索引构建工具， 特色是其基于</a:t>
            </a:r>
            <a:r>
              <a:rPr lang="en-US" altLang="zh-CN" sz="2400" b="0" i="0" dirty="0">
                <a:effectLst/>
                <a:latin typeface="+mn-ea"/>
              </a:rPr>
              <a:t>HBase</a:t>
            </a:r>
            <a:r>
              <a:rPr lang="zh-CN" altLang="en-US" sz="2400" b="0" i="0" dirty="0">
                <a:effectLst/>
                <a:latin typeface="+mn-ea"/>
              </a:rPr>
              <a:t>的备份机制，开发了一个叫</a:t>
            </a:r>
            <a:r>
              <a:rPr lang="en-US" altLang="zh-CN" sz="2400" b="0" i="0" dirty="0">
                <a:effectLst/>
                <a:latin typeface="+mn-ea"/>
              </a:rPr>
              <a:t>SEP</a:t>
            </a:r>
            <a:r>
              <a:rPr lang="zh-CN" altLang="en-US" sz="2400" b="0" i="0" dirty="0">
                <a:effectLst/>
                <a:latin typeface="+mn-ea"/>
              </a:rPr>
              <a:t>工具， 通过监控</a:t>
            </a:r>
            <a:r>
              <a:rPr lang="en-US" altLang="zh-CN" sz="2400" b="0" i="0" dirty="0">
                <a:effectLst/>
                <a:latin typeface="+mn-ea"/>
              </a:rPr>
              <a:t>HBase </a:t>
            </a:r>
            <a:r>
              <a:rPr lang="zh-CN" altLang="en-US" sz="2400" b="0" i="0" dirty="0">
                <a:effectLst/>
                <a:latin typeface="+mn-ea"/>
              </a:rPr>
              <a:t>的</a:t>
            </a:r>
            <a:r>
              <a:rPr lang="en-US" altLang="zh-CN" sz="2400" b="0" i="0" dirty="0">
                <a:effectLst/>
                <a:latin typeface="+mn-ea"/>
              </a:rPr>
              <a:t>WAL</a:t>
            </a:r>
            <a:r>
              <a:rPr lang="zh-CN" altLang="en-US" sz="2400" b="0" i="0" dirty="0">
                <a:effectLst/>
                <a:latin typeface="+mn-ea"/>
              </a:rPr>
              <a:t>日志（</a:t>
            </a:r>
            <a:r>
              <a:rPr lang="en-US" altLang="zh-CN" sz="2400" b="0" i="0" dirty="0">
                <a:effectLst/>
                <a:latin typeface="+mn-ea"/>
              </a:rPr>
              <a:t>Put/Delete</a:t>
            </a:r>
            <a:r>
              <a:rPr lang="zh-CN" altLang="en-US" sz="2400" b="0" i="0" dirty="0">
                <a:effectLst/>
                <a:latin typeface="+mn-ea"/>
              </a:rPr>
              <a:t>操作），来触发对</a:t>
            </a:r>
            <a:r>
              <a:rPr lang="en-US" altLang="zh-CN" sz="2400" b="0" i="0" dirty="0" err="1">
                <a:effectLst/>
                <a:latin typeface="+mn-ea"/>
              </a:rPr>
              <a:t>solr</a:t>
            </a:r>
            <a:r>
              <a:rPr lang="zh-CN" altLang="en-US" sz="2400" b="0" i="0" dirty="0">
                <a:effectLst/>
                <a:latin typeface="+mn-ea"/>
              </a:rPr>
              <a:t>集群索引的异步更新， 基本对</a:t>
            </a:r>
            <a:r>
              <a:rPr lang="en-US" altLang="zh-CN" sz="2400" b="0" i="0" dirty="0">
                <a:effectLst/>
                <a:latin typeface="+mn-ea"/>
              </a:rPr>
              <a:t>HBase</a:t>
            </a:r>
            <a:r>
              <a:rPr lang="zh-CN" altLang="en-US" sz="2400" b="0" i="0" dirty="0">
                <a:effectLst/>
                <a:latin typeface="+mn-ea"/>
              </a:rPr>
              <a:t>无侵入性（但必须开启</a:t>
            </a:r>
            <a:r>
              <a:rPr lang="en-US" altLang="zh-CN" sz="2400" b="0" i="0" dirty="0">
                <a:effectLst/>
                <a:latin typeface="+mn-ea"/>
              </a:rPr>
              <a:t>WAL </a:t>
            </a:r>
            <a:r>
              <a:rPr lang="zh-CN" altLang="en-US" sz="2400" b="0" i="0" dirty="0">
                <a:effectLst/>
                <a:latin typeface="+mn-ea"/>
              </a:rPr>
              <a:t>）， 流程图如下所示：</a:t>
            </a:r>
            <a:endParaRPr lang="en-US" altLang="zh-CN" sz="2400" b="0" i="0" dirty="0">
              <a:effectLst/>
              <a:latin typeface="+mn-ea"/>
            </a:endParaRPr>
          </a:p>
          <a:p>
            <a:pPr marL="0" indent="0" algn="just">
              <a:buNone/>
            </a:pPr>
            <a:endParaRPr lang="zh-CN" altLang="en-US" sz="2400" dirty="0">
              <a:latin typeface="+mn-ea"/>
            </a:endParaRPr>
          </a:p>
        </p:txBody>
      </p:sp>
      <p:sp>
        <p:nvSpPr>
          <p:cNvPr id="4" name="日期占位符 3">
            <a:extLst>
              <a:ext uri="{FF2B5EF4-FFF2-40B4-BE49-F238E27FC236}">
                <a16:creationId xmlns:a16="http://schemas.microsoft.com/office/drawing/2014/main" id="{C2FA4B00-6FED-4629-8FC9-A54C59156643}"/>
              </a:ext>
            </a:extLst>
          </p:cNvPr>
          <p:cNvSpPr>
            <a:spLocks noGrp="1"/>
          </p:cNvSpPr>
          <p:nvPr>
            <p:ph type="dt" sz="half" idx="10"/>
          </p:nvPr>
        </p:nvSpPr>
        <p:spPr/>
        <p:txBody>
          <a:bodyPr/>
          <a:lstStyle/>
          <a:p>
            <a:pPr>
              <a:defRPr/>
            </a:pPr>
            <a:fld id="{F2C852EB-FD68-42B5-8735-0EADA7A5DCD2}" type="datetime3">
              <a:rPr lang="zh-CN" altLang="en-US" smtClean="0"/>
              <a:pPr>
                <a:defRPr/>
              </a:pPr>
              <a:t>2021年12月8日星期三</a:t>
            </a:fld>
            <a:endParaRPr lang="en-US" altLang="zh-CN"/>
          </a:p>
        </p:txBody>
      </p:sp>
      <p:sp>
        <p:nvSpPr>
          <p:cNvPr id="5" name="灯片编号占位符 4">
            <a:extLst>
              <a:ext uri="{FF2B5EF4-FFF2-40B4-BE49-F238E27FC236}">
                <a16:creationId xmlns:a16="http://schemas.microsoft.com/office/drawing/2014/main" id="{49171D90-62B7-41A3-A126-7C3A9EED6212}"/>
              </a:ext>
            </a:extLst>
          </p:cNvPr>
          <p:cNvSpPr>
            <a:spLocks noGrp="1"/>
          </p:cNvSpPr>
          <p:nvPr>
            <p:ph type="sldNum" sz="quarter" idx="11"/>
          </p:nvPr>
        </p:nvSpPr>
        <p:spPr/>
        <p:txBody>
          <a:bodyPr/>
          <a:lstStyle/>
          <a:p>
            <a:pPr>
              <a:defRPr/>
            </a:pPr>
            <a:fld id="{B9BD8F42-9452-43FF-ACDC-0140BD608DBF}" type="slidenum">
              <a:rPr lang="zh-CN" altLang="en-US" smtClean="0"/>
              <a:pPr>
                <a:defRPr/>
              </a:pPr>
              <a:t>158</a:t>
            </a:fld>
            <a:endParaRPr lang="en-US" altLang="zh-CN"/>
          </a:p>
        </p:txBody>
      </p:sp>
      <p:sp>
        <p:nvSpPr>
          <p:cNvPr id="6" name="页脚占位符 5">
            <a:extLst>
              <a:ext uri="{FF2B5EF4-FFF2-40B4-BE49-F238E27FC236}">
                <a16:creationId xmlns:a16="http://schemas.microsoft.com/office/drawing/2014/main" id="{833CF0D0-528D-47EE-B95D-D5258DE492A7}"/>
              </a:ext>
            </a:extLst>
          </p:cNvPr>
          <p:cNvSpPr>
            <a:spLocks noGrp="1"/>
          </p:cNvSpPr>
          <p:nvPr>
            <p:ph type="ftr" sz="quarter" idx="12"/>
          </p:nvPr>
        </p:nvSpPr>
        <p:spPr/>
        <p:txBody>
          <a:bodyPr/>
          <a:lstStyle/>
          <a:p>
            <a:pPr>
              <a:defRPr/>
            </a:pPr>
            <a:r>
              <a:rPr lang="zh-CN" altLang="en-US"/>
              <a:t>大数据管理----前言</a:t>
            </a:r>
            <a:endParaRPr lang="zh-CN" altLang="zh-CN"/>
          </a:p>
        </p:txBody>
      </p:sp>
      <p:pic>
        <p:nvPicPr>
          <p:cNvPr id="8" name="图片 7">
            <a:extLst>
              <a:ext uri="{FF2B5EF4-FFF2-40B4-BE49-F238E27FC236}">
                <a16:creationId xmlns:a16="http://schemas.microsoft.com/office/drawing/2014/main" id="{A8EE6A1A-E0B9-4685-9E29-359755B337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3651885"/>
            <a:ext cx="8348464" cy="3206115"/>
          </a:xfrm>
          <a:prstGeom prst="rect">
            <a:avLst/>
          </a:prstGeom>
        </p:spPr>
      </p:pic>
    </p:spTree>
    <p:extLst>
      <p:ext uri="{BB962C8B-B14F-4D97-AF65-F5344CB8AC3E}">
        <p14:creationId xmlns:p14="http://schemas.microsoft.com/office/powerpoint/2010/main" val="107605017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6FE7B7-5BE5-4E4E-84EA-E05B8B12DDE4}"/>
              </a:ext>
            </a:extLst>
          </p:cNvPr>
          <p:cNvSpPr>
            <a:spLocks noGrp="1"/>
          </p:cNvSpPr>
          <p:nvPr>
            <p:ph type="title"/>
          </p:nvPr>
        </p:nvSpPr>
        <p:spPr/>
        <p:txBody>
          <a:bodyPr/>
          <a:lstStyle/>
          <a:p>
            <a:r>
              <a:rPr lang="en-US" altLang="zh-CN" dirty="0"/>
              <a:t>CDH Search</a:t>
            </a:r>
            <a:endParaRPr lang="zh-CN" altLang="en-US" dirty="0"/>
          </a:p>
        </p:txBody>
      </p:sp>
      <p:sp>
        <p:nvSpPr>
          <p:cNvPr id="3" name="内容占位符 2">
            <a:extLst>
              <a:ext uri="{FF2B5EF4-FFF2-40B4-BE49-F238E27FC236}">
                <a16:creationId xmlns:a16="http://schemas.microsoft.com/office/drawing/2014/main" id="{97418B91-FA46-4637-B532-BB6CD40A71EA}"/>
              </a:ext>
            </a:extLst>
          </p:cNvPr>
          <p:cNvSpPr>
            <a:spLocks noGrp="1"/>
          </p:cNvSpPr>
          <p:nvPr>
            <p:ph idx="1"/>
          </p:nvPr>
        </p:nvSpPr>
        <p:spPr/>
        <p:txBody>
          <a:bodyPr/>
          <a:lstStyle/>
          <a:p>
            <a:pPr marL="0" indent="0" algn="just">
              <a:buNone/>
            </a:pPr>
            <a:r>
              <a:rPr lang="en-US" altLang="zh-CN" sz="2400" b="0" i="0" dirty="0">
                <a:effectLst/>
                <a:latin typeface="+mn-ea"/>
              </a:rPr>
              <a:t>CDH Search</a:t>
            </a:r>
            <a:r>
              <a:rPr lang="zh-CN" altLang="en-US" sz="2400" b="0" i="0" dirty="0">
                <a:effectLst/>
                <a:latin typeface="+mn-ea"/>
              </a:rPr>
              <a:t>是</a:t>
            </a:r>
            <a:r>
              <a:rPr lang="en-US" altLang="zh-CN" sz="2400" b="0" i="0" dirty="0">
                <a:effectLst/>
                <a:latin typeface="+mn-ea"/>
              </a:rPr>
              <a:t>Hadoop</a:t>
            </a:r>
            <a:r>
              <a:rPr lang="zh-CN" altLang="en-US" sz="2400" b="0" i="0" dirty="0">
                <a:effectLst/>
                <a:latin typeface="+mn-ea"/>
              </a:rPr>
              <a:t>发行商</a:t>
            </a:r>
            <a:r>
              <a:rPr lang="en-US" altLang="zh-CN" sz="2400" b="0" i="0" dirty="0">
                <a:effectLst/>
                <a:latin typeface="+mn-ea"/>
              </a:rPr>
              <a:t>Cloudera</a:t>
            </a:r>
            <a:r>
              <a:rPr lang="zh-CN" altLang="en-US" sz="2400" b="0" i="0" dirty="0">
                <a:effectLst/>
                <a:latin typeface="+mn-ea"/>
              </a:rPr>
              <a:t>公司开发的基于</a:t>
            </a:r>
            <a:r>
              <a:rPr lang="en-US" altLang="zh-CN" sz="2400" b="0" i="0" dirty="0" err="1">
                <a:effectLst/>
                <a:latin typeface="+mn-ea"/>
              </a:rPr>
              <a:t>solr</a:t>
            </a:r>
            <a:r>
              <a:rPr lang="zh-CN" altLang="en-US" sz="2400" b="0" i="0" dirty="0">
                <a:effectLst/>
                <a:latin typeface="+mn-ea"/>
              </a:rPr>
              <a:t>的</a:t>
            </a:r>
            <a:r>
              <a:rPr lang="en-US" altLang="zh-CN" sz="2400" b="0" i="0" dirty="0">
                <a:effectLst/>
                <a:latin typeface="+mn-ea"/>
              </a:rPr>
              <a:t>HBase</a:t>
            </a:r>
            <a:r>
              <a:rPr lang="zh-CN" altLang="en-US" sz="2400" b="0" i="0" dirty="0">
                <a:effectLst/>
                <a:latin typeface="+mn-ea"/>
              </a:rPr>
              <a:t>检索方案，部分集成了</a:t>
            </a:r>
            <a:r>
              <a:rPr lang="en-US" altLang="zh-CN" sz="2400" b="0" i="0" dirty="0">
                <a:effectLst/>
                <a:latin typeface="+mn-ea"/>
              </a:rPr>
              <a:t>Lily HBase Indexer</a:t>
            </a:r>
            <a:r>
              <a:rPr lang="zh-CN" altLang="en-US" sz="2400" b="0" i="0" dirty="0">
                <a:effectLst/>
                <a:latin typeface="+mn-ea"/>
              </a:rPr>
              <a:t>的功能。下面是</a:t>
            </a:r>
            <a:r>
              <a:rPr lang="en-US" altLang="zh-CN" sz="2400" b="0" i="0" dirty="0">
                <a:effectLst/>
                <a:latin typeface="+mn-ea"/>
              </a:rPr>
              <a:t>CDH search</a:t>
            </a:r>
            <a:r>
              <a:rPr lang="zh-CN" altLang="en-US" sz="2400" b="0" i="0" dirty="0">
                <a:effectLst/>
                <a:latin typeface="+mn-ea"/>
              </a:rPr>
              <a:t>的核心组件交互图， 体现了在单次</a:t>
            </a:r>
            <a:r>
              <a:rPr lang="en-US" altLang="zh-CN" sz="2400" b="0" i="0" dirty="0">
                <a:effectLst/>
                <a:latin typeface="+mn-ea"/>
              </a:rPr>
              <a:t>client</a:t>
            </a:r>
            <a:r>
              <a:rPr lang="zh-CN" altLang="en-US" sz="2400" b="0" i="0" dirty="0">
                <a:effectLst/>
                <a:latin typeface="+mn-ea"/>
              </a:rPr>
              <a:t>端查询过程中，核心的</a:t>
            </a:r>
            <a:r>
              <a:rPr lang="en-US" altLang="zh-CN" sz="2400" b="0" i="0" dirty="0">
                <a:effectLst/>
                <a:latin typeface="+mn-ea"/>
              </a:rPr>
              <a:t>zookeeper</a:t>
            </a:r>
            <a:r>
              <a:rPr lang="zh-CN" altLang="en-US" sz="2400" b="0" i="0" dirty="0">
                <a:effectLst/>
                <a:latin typeface="+mn-ea"/>
              </a:rPr>
              <a:t>和</a:t>
            </a:r>
            <a:r>
              <a:rPr lang="en-US" altLang="zh-CN" sz="2400" b="0" i="0" dirty="0" err="1">
                <a:effectLst/>
                <a:latin typeface="+mn-ea"/>
              </a:rPr>
              <a:t>solr</a:t>
            </a:r>
            <a:r>
              <a:rPr lang="zh-CN" altLang="en-US" sz="2400" b="0" i="0" dirty="0">
                <a:effectLst/>
                <a:latin typeface="+mn-ea"/>
              </a:rPr>
              <a:t>等的交互流程：</a:t>
            </a:r>
          </a:p>
          <a:p>
            <a:pPr marL="0" indent="0" algn="just">
              <a:buNone/>
            </a:pPr>
            <a:endParaRPr lang="zh-CN" altLang="en-US" sz="2400" dirty="0">
              <a:latin typeface="+mn-ea"/>
            </a:endParaRPr>
          </a:p>
        </p:txBody>
      </p:sp>
      <p:sp>
        <p:nvSpPr>
          <p:cNvPr id="4" name="日期占位符 3">
            <a:extLst>
              <a:ext uri="{FF2B5EF4-FFF2-40B4-BE49-F238E27FC236}">
                <a16:creationId xmlns:a16="http://schemas.microsoft.com/office/drawing/2014/main" id="{3554D341-A6E9-4DF7-B248-47BA114811D5}"/>
              </a:ext>
            </a:extLst>
          </p:cNvPr>
          <p:cNvSpPr>
            <a:spLocks noGrp="1"/>
          </p:cNvSpPr>
          <p:nvPr>
            <p:ph type="dt" sz="half" idx="10"/>
          </p:nvPr>
        </p:nvSpPr>
        <p:spPr/>
        <p:txBody>
          <a:bodyPr/>
          <a:lstStyle/>
          <a:p>
            <a:pPr>
              <a:defRPr/>
            </a:pPr>
            <a:fld id="{F2C852EB-FD68-42B5-8735-0EADA7A5DCD2}" type="datetime3">
              <a:rPr lang="zh-CN" altLang="en-US" smtClean="0"/>
              <a:pPr>
                <a:defRPr/>
              </a:pPr>
              <a:t>2021年12月8日星期三</a:t>
            </a:fld>
            <a:endParaRPr lang="en-US" altLang="zh-CN"/>
          </a:p>
        </p:txBody>
      </p:sp>
      <p:sp>
        <p:nvSpPr>
          <p:cNvPr id="5" name="灯片编号占位符 4">
            <a:extLst>
              <a:ext uri="{FF2B5EF4-FFF2-40B4-BE49-F238E27FC236}">
                <a16:creationId xmlns:a16="http://schemas.microsoft.com/office/drawing/2014/main" id="{2A1E7A25-85AF-42BF-A029-BEEDE30B04A8}"/>
              </a:ext>
            </a:extLst>
          </p:cNvPr>
          <p:cNvSpPr>
            <a:spLocks noGrp="1"/>
          </p:cNvSpPr>
          <p:nvPr>
            <p:ph type="sldNum" sz="quarter" idx="11"/>
          </p:nvPr>
        </p:nvSpPr>
        <p:spPr/>
        <p:txBody>
          <a:bodyPr/>
          <a:lstStyle/>
          <a:p>
            <a:pPr>
              <a:defRPr/>
            </a:pPr>
            <a:fld id="{B9BD8F42-9452-43FF-ACDC-0140BD608DBF}" type="slidenum">
              <a:rPr lang="zh-CN" altLang="en-US" smtClean="0"/>
              <a:pPr>
                <a:defRPr/>
              </a:pPr>
              <a:t>159</a:t>
            </a:fld>
            <a:endParaRPr lang="en-US" altLang="zh-CN"/>
          </a:p>
        </p:txBody>
      </p:sp>
      <p:sp>
        <p:nvSpPr>
          <p:cNvPr id="6" name="页脚占位符 5">
            <a:extLst>
              <a:ext uri="{FF2B5EF4-FFF2-40B4-BE49-F238E27FC236}">
                <a16:creationId xmlns:a16="http://schemas.microsoft.com/office/drawing/2014/main" id="{60B21A31-C1A5-4459-BF17-DD4872708A4A}"/>
              </a:ext>
            </a:extLst>
          </p:cNvPr>
          <p:cNvSpPr>
            <a:spLocks noGrp="1"/>
          </p:cNvSpPr>
          <p:nvPr>
            <p:ph type="ftr" sz="quarter" idx="12"/>
          </p:nvPr>
        </p:nvSpPr>
        <p:spPr/>
        <p:txBody>
          <a:bodyPr/>
          <a:lstStyle/>
          <a:p>
            <a:pPr>
              <a:defRPr/>
            </a:pPr>
            <a:r>
              <a:rPr lang="zh-CN" altLang="en-US"/>
              <a:t>大数据管理----前言</a:t>
            </a:r>
            <a:endParaRPr lang="zh-CN" altLang="zh-CN"/>
          </a:p>
        </p:txBody>
      </p:sp>
      <p:pic>
        <p:nvPicPr>
          <p:cNvPr id="8" name="图片 7">
            <a:extLst>
              <a:ext uri="{FF2B5EF4-FFF2-40B4-BE49-F238E27FC236}">
                <a16:creationId xmlns:a16="http://schemas.microsoft.com/office/drawing/2014/main" id="{1ECD0A5E-E5FB-470C-9054-329F839AC7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3743639"/>
            <a:ext cx="8280920" cy="2961961"/>
          </a:xfrm>
          <a:prstGeom prst="rect">
            <a:avLst/>
          </a:prstGeom>
        </p:spPr>
      </p:pic>
    </p:spTree>
    <p:extLst>
      <p:ext uri="{BB962C8B-B14F-4D97-AF65-F5344CB8AC3E}">
        <p14:creationId xmlns:p14="http://schemas.microsoft.com/office/powerpoint/2010/main" val="4281242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b="0" dirty="0" err="1"/>
              <a:t>HBase</a:t>
            </a:r>
            <a:r>
              <a:rPr lang="zh-CN" altLang="en-US" b="0" dirty="0"/>
              <a:t>使用场景和成功案例</a:t>
            </a:r>
            <a:endParaRPr lang="zh-CN" altLang="en-US" dirty="0"/>
          </a:p>
        </p:txBody>
      </p:sp>
      <p:sp>
        <p:nvSpPr>
          <p:cNvPr id="24579" name="内容占位符 2"/>
          <p:cNvSpPr>
            <a:spLocks noGrp="1"/>
          </p:cNvSpPr>
          <p:nvPr>
            <p:ph idx="1"/>
          </p:nvPr>
        </p:nvSpPr>
        <p:spPr>
          <a:xfrm>
            <a:off x="468313" y="1371600"/>
            <a:ext cx="8496300" cy="4865688"/>
          </a:xfrm>
        </p:spPr>
        <p:txBody>
          <a:bodyPr/>
          <a:lstStyle/>
          <a:p>
            <a:r>
              <a:rPr lang="en-US" altLang="zh-CN" sz="2000"/>
              <a:t>HBase</a:t>
            </a:r>
            <a:r>
              <a:rPr lang="zh-CN" altLang="en-US" sz="2000"/>
              <a:t>设计初衷是用来存储互联网持续更新的网页副本，但用在互联网相关的其他方面也是很合适的</a:t>
            </a:r>
            <a:endParaRPr lang="en-US" altLang="zh-CN" sz="2000"/>
          </a:p>
          <a:p>
            <a:pPr lvl="1"/>
            <a:r>
              <a:rPr lang="en-US" altLang="zh-CN" sz="1800"/>
              <a:t>HBase</a:t>
            </a:r>
            <a:r>
              <a:rPr lang="zh-CN" altLang="en-US" sz="1800"/>
              <a:t>在社交网络公司内部和周围各种各样的需求中找到了用武之地</a:t>
            </a:r>
            <a:endParaRPr lang="en-US" altLang="zh-CN" sz="1800"/>
          </a:p>
          <a:p>
            <a:pPr lvl="1"/>
            <a:r>
              <a:rPr lang="zh-CN" altLang="en-US" sz="1800"/>
              <a:t>从存储个人之间的通信信息，到通信信息分析，</a:t>
            </a:r>
            <a:r>
              <a:rPr lang="en-US" altLang="zh-CN" sz="1800"/>
              <a:t>HBase</a:t>
            </a:r>
            <a:r>
              <a:rPr lang="zh-CN" altLang="en-US" sz="1800"/>
              <a:t>成为了</a:t>
            </a:r>
            <a:r>
              <a:rPr lang="en-US" altLang="zh-CN" sz="1800"/>
              <a:t>Facebook</a:t>
            </a:r>
            <a:r>
              <a:rPr lang="zh-CN" altLang="en-US" sz="1800"/>
              <a:t>、</a:t>
            </a:r>
            <a:r>
              <a:rPr lang="en-US" altLang="zh-CN" sz="1800"/>
              <a:t>Twitter</a:t>
            </a:r>
            <a:r>
              <a:rPr lang="zh-CN" altLang="en-US" sz="1800"/>
              <a:t>等公司的关键基础设施</a:t>
            </a:r>
          </a:p>
          <a:p>
            <a:r>
              <a:rPr lang="zh-CN" altLang="en-US" sz="2000"/>
              <a:t>在这个领域，</a:t>
            </a:r>
            <a:r>
              <a:rPr lang="en-US" altLang="zh-CN" sz="2000"/>
              <a:t>HBase</a:t>
            </a:r>
            <a:r>
              <a:rPr lang="zh-CN" altLang="en-US" sz="2000"/>
              <a:t>有</a:t>
            </a:r>
            <a:r>
              <a:rPr lang="en-US" altLang="zh-CN" sz="2000"/>
              <a:t>3</a:t>
            </a:r>
            <a:r>
              <a:rPr lang="zh-CN" altLang="en-US" sz="2000"/>
              <a:t>种主要使用场景（但不限于这</a:t>
            </a:r>
            <a:r>
              <a:rPr lang="en-US" altLang="zh-CN" sz="2000"/>
              <a:t>3 </a:t>
            </a:r>
            <a:r>
              <a:rPr lang="zh-CN" altLang="en-US" sz="2000"/>
              <a:t>种）</a:t>
            </a:r>
          </a:p>
          <a:p>
            <a:pPr lvl="1"/>
            <a:r>
              <a:rPr lang="zh-CN" altLang="en-US" sz="2000"/>
              <a:t>抓取增量数据</a:t>
            </a:r>
          </a:p>
          <a:p>
            <a:pPr lvl="2"/>
            <a:r>
              <a:rPr lang="zh-CN" altLang="en-US" sz="1600"/>
              <a:t>使用</a:t>
            </a:r>
            <a:r>
              <a:rPr lang="en-US" altLang="zh-CN" sz="1600"/>
              <a:t>HBase </a:t>
            </a:r>
            <a:r>
              <a:rPr lang="zh-CN" altLang="en-US" sz="1600"/>
              <a:t>作为数据存储，抓取来自各种数据源的增量数据，如抓取用户交互数据，以备之后进行分析、处理</a:t>
            </a:r>
          </a:p>
          <a:p>
            <a:pPr lvl="1"/>
            <a:r>
              <a:rPr lang="zh-CN" altLang="en-US" sz="2000"/>
              <a:t>内容服务</a:t>
            </a:r>
          </a:p>
          <a:p>
            <a:pPr lvl="2"/>
            <a:r>
              <a:rPr lang="zh-CN" altLang="en-US" sz="1600"/>
              <a:t>传统数据库最主要的使用场合之一是为用户提供内容服务，如</a:t>
            </a:r>
            <a:r>
              <a:rPr lang="en-US" altLang="zh-CN" sz="1600"/>
              <a:t>URL</a:t>
            </a:r>
            <a:r>
              <a:rPr lang="zh-CN" altLang="en-US" sz="1600"/>
              <a:t>短链接服务，可以</a:t>
            </a:r>
            <a:r>
              <a:rPr lang="en-US" altLang="zh-CN" sz="1600"/>
              <a:t>HBase</a:t>
            </a:r>
            <a:r>
              <a:rPr lang="zh-CN" altLang="en-US" sz="1600"/>
              <a:t>为基础，存储大量的短链接以及和原始长链接的映射关系</a:t>
            </a:r>
          </a:p>
          <a:p>
            <a:pPr lvl="1"/>
            <a:r>
              <a:rPr lang="zh-CN" altLang="en-US" sz="2000"/>
              <a:t>信息交换</a:t>
            </a:r>
          </a:p>
          <a:p>
            <a:pPr lvl="2"/>
            <a:r>
              <a:rPr lang="en-US" altLang="zh-CN" sz="1600"/>
              <a:t>Facebook</a:t>
            </a:r>
            <a:r>
              <a:rPr lang="zh-CN" altLang="en-US" sz="1600"/>
              <a:t>的短信平台每天交换数十亿条短信，</a:t>
            </a:r>
            <a:r>
              <a:rPr lang="en-US" altLang="zh-CN" sz="1600"/>
              <a:t>HBase</a:t>
            </a:r>
            <a:r>
              <a:rPr lang="zh-CN" altLang="en-US" sz="1600"/>
              <a:t>可以很好的满足该平台的需求：高的写吞吐量，极大的表，数据中心的强一致性</a:t>
            </a:r>
          </a:p>
        </p:txBody>
      </p:sp>
      <p:sp>
        <p:nvSpPr>
          <p:cNvPr id="4" name="日期占位符 3"/>
          <p:cNvSpPr>
            <a:spLocks noGrp="1"/>
          </p:cNvSpPr>
          <p:nvPr>
            <p:ph type="dt" sz="quarter" idx="10"/>
          </p:nvPr>
        </p:nvSpPr>
        <p:spPr/>
        <p:txBody>
          <a:bodyPr/>
          <a:lstStyle/>
          <a:p>
            <a:pPr>
              <a:defRPr/>
            </a:pPr>
            <a:fld id="{77AB41CE-6A62-49C1-9FD6-42EE28920D0C}" type="datetime3">
              <a:rPr lang="zh-CN" altLang="en-US" smtClean="0"/>
              <a:pPr>
                <a:defRPr/>
              </a:pPr>
              <a:t>2021年12月8日星期三</a:t>
            </a:fld>
            <a:endParaRPr lang="en-US" altLang="zh-CN"/>
          </a:p>
        </p:txBody>
      </p:sp>
      <p:sp>
        <p:nvSpPr>
          <p:cNvPr id="24581"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FB05B6A2-B2E0-4D79-8FC4-3BAE865CC931}" type="slidenum">
              <a:rPr lang="zh-CN" altLang="en-US" sz="2400" smtClean="0">
                <a:solidFill>
                  <a:schemeClr val="accent2"/>
                </a:solidFill>
                <a:latin typeface="Times New Roman" panose="02020603050405020304" pitchFamily="18" charset="0"/>
              </a:rPr>
              <a:pPr>
                <a:spcBef>
                  <a:spcPct val="0"/>
                </a:spcBef>
                <a:buClrTx/>
                <a:buSzTx/>
                <a:buFontTx/>
                <a:buNone/>
              </a:pPr>
              <a:t>16</a:t>
            </a:fld>
            <a:endParaRPr lang="en-US" altLang="zh-CN" sz="2400">
              <a:solidFill>
                <a:schemeClr val="accent2"/>
              </a:solidFill>
              <a:latin typeface="Times New Roman" panose="02020603050405020304" pitchFamily="18" charset="0"/>
            </a:endParaRPr>
          </a:p>
        </p:txBody>
      </p:sp>
      <p:sp>
        <p:nvSpPr>
          <p:cNvPr id="24582"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5C2F5-E3AD-484D-A7C8-101A310A80BF}"/>
              </a:ext>
            </a:extLst>
          </p:cNvPr>
          <p:cNvSpPr>
            <a:spLocks noGrp="1"/>
          </p:cNvSpPr>
          <p:nvPr>
            <p:ph type="title"/>
          </p:nvPr>
        </p:nvSpPr>
        <p:spPr/>
        <p:txBody>
          <a:bodyPr/>
          <a:lstStyle/>
          <a:p>
            <a:r>
              <a:rPr lang="en-US" altLang="zh-CN" dirty="0"/>
              <a:t>CDH</a:t>
            </a:r>
            <a:r>
              <a:rPr lang="zh-CN" altLang="en-US" dirty="0"/>
              <a:t>支持构建索引的方式</a:t>
            </a:r>
          </a:p>
        </p:txBody>
      </p:sp>
      <p:sp>
        <p:nvSpPr>
          <p:cNvPr id="3" name="内容占位符 2">
            <a:extLst>
              <a:ext uri="{FF2B5EF4-FFF2-40B4-BE49-F238E27FC236}">
                <a16:creationId xmlns:a16="http://schemas.microsoft.com/office/drawing/2014/main" id="{93264F63-1D3E-4483-845A-877D5E43A965}"/>
              </a:ext>
            </a:extLst>
          </p:cNvPr>
          <p:cNvSpPr>
            <a:spLocks noGrp="1"/>
          </p:cNvSpPr>
          <p:nvPr>
            <p:ph idx="1"/>
          </p:nvPr>
        </p:nvSpPr>
        <p:spPr/>
        <p:txBody>
          <a:bodyPr/>
          <a:lstStyle/>
          <a:p>
            <a:pPr>
              <a:lnSpc>
                <a:spcPct val="150000"/>
              </a:lnSpc>
            </a:pPr>
            <a:r>
              <a:rPr lang="zh-CN" altLang="en-US" sz="2400" b="0" i="0" dirty="0">
                <a:effectLst/>
                <a:latin typeface="+mn-ea"/>
              </a:rPr>
              <a:t>批量索引：</a:t>
            </a:r>
            <a:endParaRPr lang="en-US" altLang="zh-CN" sz="2400" b="0" i="0" dirty="0">
              <a:effectLst/>
              <a:latin typeface="+mn-ea"/>
            </a:endParaRPr>
          </a:p>
          <a:p>
            <a:pPr marL="0" indent="0">
              <a:lnSpc>
                <a:spcPct val="150000"/>
              </a:lnSpc>
              <a:buNone/>
            </a:pPr>
            <a:r>
              <a:rPr lang="en-US" altLang="zh-CN" sz="2400" dirty="0">
                <a:latin typeface="+mn-ea"/>
              </a:rPr>
              <a:t>    </a:t>
            </a:r>
            <a:r>
              <a:rPr lang="zh-CN" altLang="en-US" sz="2400" b="0" i="0" dirty="0">
                <a:effectLst/>
                <a:latin typeface="+mn-ea"/>
              </a:rPr>
              <a:t>使用 </a:t>
            </a:r>
            <a:r>
              <a:rPr lang="en-US" altLang="zh-CN" sz="2400" b="0" i="0" dirty="0">
                <a:effectLst/>
                <a:latin typeface="+mn-ea"/>
              </a:rPr>
              <a:t>Spark </a:t>
            </a:r>
            <a:r>
              <a:rPr lang="zh-CN" altLang="en-US" sz="2400" b="0" i="0" dirty="0">
                <a:effectLst/>
                <a:latin typeface="+mn-ea"/>
              </a:rPr>
              <a:t>：</a:t>
            </a:r>
            <a:r>
              <a:rPr lang="en-US" altLang="zh-CN" sz="2400" b="0" i="0" dirty="0">
                <a:effectLst/>
                <a:latin typeface="+mn-ea"/>
              </a:rPr>
              <a:t>CDH</a:t>
            </a:r>
            <a:r>
              <a:rPr lang="zh-CN" altLang="en-US" sz="2400" b="0" i="0" dirty="0">
                <a:effectLst/>
                <a:latin typeface="+mn-ea"/>
              </a:rPr>
              <a:t>自带 </a:t>
            </a:r>
            <a:r>
              <a:rPr lang="en-US" altLang="zh-CN" sz="2400" b="0" i="0" dirty="0">
                <a:effectLst/>
                <a:latin typeface="+mn-ea"/>
              </a:rPr>
              <a:t>spark </a:t>
            </a:r>
            <a:r>
              <a:rPr lang="zh-CN" altLang="en-US" sz="2400" b="0" i="0" dirty="0">
                <a:effectLst/>
                <a:latin typeface="+mn-ea"/>
              </a:rPr>
              <a:t>批量</a:t>
            </a:r>
            <a:r>
              <a:rPr lang="en-US" altLang="zh-CN" sz="2400" b="0" i="0" dirty="0">
                <a:effectLst/>
                <a:latin typeface="+mn-ea"/>
              </a:rPr>
              <a:t>index</a:t>
            </a:r>
            <a:r>
              <a:rPr lang="zh-CN" altLang="en-US" sz="2400" b="0" i="0" dirty="0">
                <a:effectLst/>
                <a:latin typeface="+mn-ea"/>
              </a:rPr>
              <a:t>工具        </a:t>
            </a:r>
            <a:endParaRPr lang="en-US" altLang="zh-CN" sz="2400" b="0" i="0" dirty="0">
              <a:effectLst/>
              <a:latin typeface="+mn-ea"/>
            </a:endParaRPr>
          </a:p>
          <a:p>
            <a:pPr marL="0" indent="0">
              <a:lnSpc>
                <a:spcPct val="150000"/>
              </a:lnSpc>
              <a:buNone/>
            </a:pPr>
            <a:r>
              <a:rPr lang="en-US" altLang="zh-CN" sz="2400" dirty="0">
                <a:latin typeface="+mn-ea"/>
              </a:rPr>
              <a:t>    </a:t>
            </a:r>
            <a:r>
              <a:rPr lang="zh-CN" altLang="en-US" sz="2400" b="0" i="0" dirty="0">
                <a:effectLst/>
                <a:latin typeface="+mn-ea"/>
              </a:rPr>
              <a:t>使用</a:t>
            </a:r>
            <a:r>
              <a:rPr lang="en-US" altLang="zh-CN" sz="2400" b="0" i="0" dirty="0">
                <a:effectLst/>
                <a:latin typeface="+mn-ea"/>
              </a:rPr>
              <a:t>MapReduce </a:t>
            </a:r>
            <a:r>
              <a:rPr lang="zh-CN" altLang="en-US" sz="2400" b="0" i="0" dirty="0">
                <a:effectLst/>
                <a:latin typeface="+mn-ea"/>
              </a:rPr>
              <a:t>：集成</a:t>
            </a:r>
            <a:r>
              <a:rPr lang="en-US" altLang="zh-CN" sz="2400" b="0" i="0" dirty="0">
                <a:effectLst/>
                <a:latin typeface="+mn-ea"/>
              </a:rPr>
              <a:t>Lily Indexer</a:t>
            </a:r>
            <a:r>
              <a:rPr lang="zh-CN" altLang="en-US" sz="2400" b="0" i="0" dirty="0">
                <a:effectLst/>
                <a:latin typeface="+mn-ea"/>
              </a:rPr>
              <a:t>、自带  </a:t>
            </a:r>
            <a:endParaRPr lang="en-US" altLang="zh-CN" sz="2400" b="0" i="0" dirty="0">
              <a:effectLst/>
              <a:latin typeface="+mn-ea"/>
            </a:endParaRPr>
          </a:p>
          <a:p>
            <a:pPr marL="0" indent="0">
              <a:lnSpc>
                <a:spcPct val="150000"/>
              </a:lnSpc>
              <a:buNone/>
            </a:pPr>
            <a:r>
              <a:rPr lang="en-US" altLang="zh-CN" sz="2400" dirty="0">
                <a:latin typeface="+mn-ea"/>
              </a:rPr>
              <a:t>    </a:t>
            </a:r>
            <a:r>
              <a:rPr lang="en-US" altLang="zh-CN" sz="2400" b="0" i="0" dirty="0">
                <a:effectLst/>
                <a:latin typeface="+mn-ea"/>
              </a:rPr>
              <a:t>MR index</a:t>
            </a:r>
            <a:r>
              <a:rPr lang="zh-CN" altLang="en-US" sz="2400" b="0" i="0" dirty="0">
                <a:effectLst/>
                <a:latin typeface="+mn-ea"/>
              </a:rPr>
              <a:t>等工具</a:t>
            </a:r>
            <a:endParaRPr lang="en-US" altLang="zh-CN" sz="2400" b="0" i="0" dirty="0">
              <a:effectLst/>
              <a:latin typeface="+mn-ea"/>
            </a:endParaRPr>
          </a:p>
          <a:p>
            <a:pPr>
              <a:lnSpc>
                <a:spcPct val="150000"/>
              </a:lnSpc>
            </a:pPr>
            <a:r>
              <a:rPr lang="zh-CN" altLang="en-US" sz="2400" b="0" i="0" dirty="0">
                <a:effectLst/>
                <a:latin typeface="+mn-ea"/>
              </a:rPr>
              <a:t>近实时索引（增量场景）：使用 </a:t>
            </a:r>
            <a:r>
              <a:rPr lang="en-US" altLang="zh-CN" sz="2400" b="0" i="0" dirty="0">
                <a:effectLst/>
                <a:latin typeface="+mn-ea"/>
              </a:rPr>
              <a:t>Flume </a:t>
            </a:r>
            <a:r>
              <a:rPr lang="zh-CN" altLang="en-US" sz="2400" b="0" i="0" dirty="0">
                <a:effectLst/>
                <a:latin typeface="+mn-ea"/>
              </a:rPr>
              <a:t>近实时（</a:t>
            </a:r>
            <a:r>
              <a:rPr lang="en-US" altLang="zh-CN" sz="2400" b="0" i="0" dirty="0">
                <a:effectLst/>
                <a:latin typeface="+mn-ea"/>
              </a:rPr>
              <a:t>NRT</a:t>
            </a:r>
            <a:r>
              <a:rPr lang="zh-CN" altLang="en-US" sz="2400" b="0" i="0" dirty="0">
                <a:effectLst/>
                <a:latin typeface="+mn-ea"/>
              </a:rPr>
              <a:t>）索引集成</a:t>
            </a:r>
            <a:r>
              <a:rPr lang="en-US" altLang="zh-CN" sz="2400" b="0" i="0" dirty="0">
                <a:effectLst/>
                <a:latin typeface="+mn-ea"/>
              </a:rPr>
              <a:t>Lily NRT Indexer</a:t>
            </a:r>
            <a:r>
              <a:rPr lang="zh-CN" altLang="en-US" sz="2400" b="0" i="0" dirty="0">
                <a:effectLst/>
                <a:latin typeface="+mn-ea"/>
              </a:rPr>
              <a:t>基于</a:t>
            </a:r>
            <a:r>
              <a:rPr lang="en-US" altLang="zh-CN" sz="2400" b="0" i="0" dirty="0" err="1">
                <a:effectLst/>
                <a:latin typeface="+mn-ea"/>
              </a:rPr>
              <a:t>Solr</a:t>
            </a:r>
            <a:r>
              <a:rPr lang="en-US" altLang="zh-CN" sz="2400" b="0" i="0" dirty="0">
                <a:effectLst/>
                <a:latin typeface="+mn-ea"/>
              </a:rPr>
              <a:t> REST API</a:t>
            </a:r>
            <a:r>
              <a:rPr lang="zh-CN" altLang="en-US" sz="2400" b="0" i="0" dirty="0">
                <a:effectLst/>
                <a:latin typeface="+mn-ea"/>
              </a:rPr>
              <a:t>自定义索引场景</a:t>
            </a:r>
            <a:endParaRPr lang="zh-CN" altLang="en-US" sz="2400" dirty="0">
              <a:latin typeface="+mn-ea"/>
            </a:endParaRPr>
          </a:p>
        </p:txBody>
      </p:sp>
      <p:sp>
        <p:nvSpPr>
          <p:cNvPr id="4" name="日期占位符 3">
            <a:extLst>
              <a:ext uri="{FF2B5EF4-FFF2-40B4-BE49-F238E27FC236}">
                <a16:creationId xmlns:a16="http://schemas.microsoft.com/office/drawing/2014/main" id="{79151993-34BC-4980-8C28-9A5BAB2FC43B}"/>
              </a:ext>
            </a:extLst>
          </p:cNvPr>
          <p:cNvSpPr>
            <a:spLocks noGrp="1"/>
          </p:cNvSpPr>
          <p:nvPr>
            <p:ph type="dt" sz="half" idx="10"/>
          </p:nvPr>
        </p:nvSpPr>
        <p:spPr/>
        <p:txBody>
          <a:bodyPr/>
          <a:lstStyle/>
          <a:p>
            <a:pPr>
              <a:defRPr/>
            </a:pPr>
            <a:fld id="{F2C852EB-FD68-42B5-8735-0EADA7A5DCD2}" type="datetime3">
              <a:rPr lang="zh-CN" altLang="en-US" smtClean="0"/>
              <a:pPr>
                <a:defRPr/>
              </a:pPr>
              <a:t>2021年12月8日星期三</a:t>
            </a:fld>
            <a:endParaRPr lang="en-US" altLang="zh-CN"/>
          </a:p>
        </p:txBody>
      </p:sp>
      <p:sp>
        <p:nvSpPr>
          <p:cNvPr id="5" name="灯片编号占位符 4">
            <a:extLst>
              <a:ext uri="{FF2B5EF4-FFF2-40B4-BE49-F238E27FC236}">
                <a16:creationId xmlns:a16="http://schemas.microsoft.com/office/drawing/2014/main" id="{40BA3D5A-6F99-4474-8677-8E08AD3348BF}"/>
              </a:ext>
            </a:extLst>
          </p:cNvPr>
          <p:cNvSpPr>
            <a:spLocks noGrp="1"/>
          </p:cNvSpPr>
          <p:nvPr>
            <p:ph type="sldNum" sz="quarter" idx="11"/>
          </p:nvPr>
        </p:nvSpPr>
        <p:spPr/>
        <p:txBody>
          <a:bodyPr/>
          <a:lstStyle/>
          <a:p>
            <a:pPr>
              <a:defRPr/>
            </a:pPr>
            <a:fld id="{B9BD8F42-9452-43FF-ACDC-0140BD608DBF}" type="slidenum">
              <a:rPr lang="zh-CN" altLang="en-US" smtClean="0"/>
              <a:pPr>
                <a:defRPr/>
              </a:pPr>
              <a:t>160</a:t>
            </a:fld>
            <a:endParaRPr lang="en-US" altLang="zh-CN"/>
          </a:p>
        </p:txBody>
      </p:sp>
      <p:sp>
        <p:nvSpPr>
          <p:cNvPr id="6" name="页脚占位符 5">
            <a:extLst>
              <a:ext uri="{FF2B5EF4-FFF2-40B4-BE49-F238E27FC236}">
                <a16:creationId xmlns:a16="http://schemas.microsoft.com/office/drawing/2014/main" id="{D2512430-A222-40B7-B1DB-BDCD59F59217}"/>
              </a:ext>
            </a:extLst>
          </p:cNvPr>
          <p:cNvSpPr>
            <a:spLocks noGrp="1"/>
          </p:cNvSpPr>
          <p:nvPr>
            <p:ph type="ftr" sz="quarter" idx="12"/>
          </p:nvPr>
        </p:nvSpPr>
        <p:spPr/>
        <p:txBody>
          <a:bodyPr/>
          <a:lstStyle/>
          <a:p>
            <a:pPr>
              <a:defRPr/>
            </a:pPr>
            <a:r>
              <a:rPr lang="zh-CN" altLang="en-US"/>
              <a:t>大数据管理----前言</a:t>
            </a:r>
            <a:endParaRPr lang="zh-CN" altLang="zh-CN"/>
          </a:p>
        </p:txBody>
      </p:sp>
    </p:spTree>
    <p:extLst>
      <p:ext uri="{BB962C8B-B14F-4D97-AF65-F5344CB8AC3E}">
        <p14:creationId xmlns:p14="http://schemas.microsoft.com/office/powerpoint/2010/main" val="134973108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DF525D-4044-4A1E-AB7D-87BA2F4184B0}"/>
              </a:ext>
            </a:extLst>
          </p:cNvPr>
          <p:cNvSpPr>
            <a:spLocks noGrp="1"/>
          </p:cNvSpPr>
          <p:nvPr>
            <p:ph type="title"/>
          </p:nvPr>
        </p:nvSpPr>
        <p:spPr/>
        <p:txBody>
          <a:bodyPr/>
          <a:lstStyle/>
          <a:p>
            <a:r>
              <a:rPr lang="en-US" altLang="zh-CN" dirty="0"/>
              <a:t>CDH </a:t>
            </a:r>
            <a:r>
              <a:rPr lang="en-US" altLang="zh-CN" dirty="0" err="1"/>
              <a:t>SoIr</a:t>
            </a:r>
            <a:r>
              <a:rPr lang="zh-CN" altLang="en-US" dirty="0"/>
              <a:t>索引查询流程示意图</a:t>
            </a:r>
          </a:p>
        </p:txBody>
      </p:sp>
      <p:pic>
        <p:nvPicPr>
          <p:cNvPr id="8" name="内容占位符 7">
            <a:extLst>
              <a:ext uri="{FF2B5EF4-FFF2-40B4-BE49-F238E27FC236}">
                <a16:creationId xmlns:a16="http://schemas.microsoft.com/office/drawing/2014/main" id="{59AAF968-80E2-4B80-8ED6-D6872B65FB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1429702"/>
            <a:ext cx="7772400" cy="4760595"/>
          </a:xfrm>
        </p:spPr>
      </p:pic>
      <p:sp>
        <p:nvSpPr>
          <p:cNvPr id="4" name="日期占位符 3">
            <a:extLst>
              <a:ext uri="{FF2B5EF4-FFF2-40B4-BE49-F238E27FC236}">
                <a16:creationId xmlns:a16="http://schemas.microsoft.com/office/drawing/2014/main" id="{0004CF2B-8ABF-456E-A253-86B6D13FBA47}"/>
              </a:ext>
            </a:extLst>
          </p:cNvPr>
          <p:cNvSpPr>
            <a:spLocks noGrp="1"/>
          </p:cNvSpPr>
          <p:nvPr>
            <p:ph type="dt" sz="half" idx="10"/>
          </p:nvPr>
        </p:nvSpPr>
        <p:spPr/>
        <p:txBody>
          <a:bodyPr/>
          <a:lstStyle/>
          <a:p>
            <a:pPr>
              <a:defRPr/>
            </a:pPr>
            <a:fld id="{F2C852EB-FD68-42B5-8735-0EADA7A5DCD2}" type="datetime3">
              <a:rPr lang="zh-CN" altLang="en-US" smtClean="0"/>
              <a:pPr>
                <a:defRPr/>
              </a:pPr>
              <a:t>2021年12月8日星期三</a:t>
            </a:fld>
            <a:endParaRPr lang="en-US" altLang="zh-CN"/>
          </a:p>
        </p:txBody>
      </p:sp>
      <p:sp>
        <p:nvSpPr>
          <p:cNvPr id="5" name="灯片编号占位符 4">
            <a:extLst>
              <a:ext uri="{FF2B5EF4-FFF2-40B4-BE49-F238E27FC236}">
                <a16:creationId xmlns:a16="http://schemas.microsoft.com/office/drawing/2014/main" id="{97CA4F7B-BB13-4EF8-9A23-8ACB120D7023}"/>
              </a:ext>
            </a:extLst>
          </p:cNvPr>
          <p:cNvSpPr>
            <a:spLocks noGrp="1"/>
          </p:cNvSpPr>
          <p:nvPr>
            <p:ph type="sldNum" sz="quarter" idx="11"/>
          </p:nvPr>
        </p:nvSpPr>
        <p:spPr/>
        <p:txBody>
          <a:bodyPr/>
          <a:lstStyle/>
          <a:p>
            <a:pPr>
              <a:defRPr/>
            </a:pPr>
            <a:fld id="{B9BD8F42-9452-43FF-ACDC-0140BD608DBF}" type="slidenum">
              <a:rPr lang="zh-CN" altLang="en-US" smtClean="0"/>
              <a:pPr>
                <a:defRPr/>
              </a:pPr>
              <a:t>161</a:t>
            </a:fld>
            <a:endParaRPr lang="en-US" altLang="zh-CN"/>
          </a:p>
        </p:txBody>
      </p:sp>
      <p:sp>
        <p:nvSpPr>
          <p:cNvPr id="6" name="页脚占位符 5">
            <a:extLst>
              <a:ext uri="{FF2B5EF4-FFF2-40B4-BE49-F238E27FC236}">
                <a16:creationId xmlns:a16="http://schemas.microsoft.com/office/drawing/2014/main" id="{78BD027D-71E6-4AC5-B69B-7C7874A6B3B7}"/>
              </a:ext>
            </a:extLst>
          </p:cNvPr>
          <p:cNvSpPr>
            <a:spLocks noGrp="1"/>
          </p:cNvSpPr>
          <p:nvPr>
            <p:ph type="ftr" sz="quarter" idx="12"/>
          </p:nvPr>
        </p:nvSpPr>
        <p:spPr/>
        <p:txBody>
          <a:bodyPr/>
          <a:lstStyle/>
          <a:p>
            <a:pPr>
              <a:defRPr/>
            </a:pPr>
            <a:r>
              <a:rPr lang="zh-CN" altLang="en-US"/>
              <a:t>大数据管理----前言</a:t>
            </a:r>
            <a:endParaRPr lang="zh-CN" altLang="zh-CN"/>
          </a:p>
        </p:txBody>
      </p:sp>
    </p:spTree>
    <p:extLst>
      <p:ext uri="{BB962C8B-B14F-4D97-AF65-F5344CB8AC3E}">
        <p14:creationId xmlns:p14="http://schemas.microsoft.com/office/powerpoint/2010/main" val="391400489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A59763-AB9D-46CC-A806-FF8B4AA78A50}"/>
              </a:ext>
            </a:extLst>
          </p:cNvPr>
          <p:cNvSpPr>
            <a:spLocks noGrp="1"/>
          </p:cNvSpPr>
          <p:nvPr>
            <p:ph type="title"/>
          </p:nvPr>
        </p:nvSpPr>
        <p:spPr/>
        <p:txBody>
          <a:bodyPr/>
          <a:lstStyle/>
          <a:p>
            <a:r>
              <a:rPr lang="en-US" altLang="zh-CN" dirty="0" err="1"/>
              <a:t>DataStory</a:t>
            </a:r>
            <a:r>
              <a:rPr lang="zh-CN" altLang="en-US" dirty="0"/>
              <a:t>二级索引方案介绍</a:t>
            </a:r>
          </a:p>
        </p:txBody>
      </p:sp>
      <p:sp>
        <p:nvSpPr>
          <p:cNvPr id="3" name="内容占位符 2">
            <a:extLst>
              <a:ext uri="{FF2B5EF4-FFF2-40B4-BE49-F238E27FC236}">
                <a16:creationId xmlns:a16="http://schemas.microsoft.com/office/drawing/2014/main" id="{C277CAC5-B4D9-4951-8DA6-21C6AFFAFA47}"/>
              </a:ext>
            </a:extLst>
          </p:cNvPr>
          <p:cNvSpPr>
            <a:spLocks noGrp="1"/>
          </p:cNvSpPr>
          <p:nvPr>
            <p:ph idx="1"/>
          </p:nvPr>
        </p:nvSpPr>
        <p:spPr/>
        <p:txBody>
          <a:bodyPr/>
          <a:lstStyle/>
          <a:p>
            <a:pPr algn="just">
              <a:lnSpc>
                <a:spcPct val="150000"/>
              </a:lnSpc>
            </a:pPr>
            <a:r>
              <a:rPr lang="zh-CN" altLang="en-US" sz="2000" b="0" i="0" dirty="0">
                <a:effectLst/>
                <a:latin typeface="+mn-ea"/>
              </a:rPr>
              <a:t>其实对于在外部自定义构建二级索引的方式， 有自己的大数据团队的公司一般都会针对自己的业务场景进行优化，自行构建</a:t>
            </a:r>
            <a:r>
              <a:rPr lang="en-US" altLang="zh-CN" sz="2000" b="0" i="0" dirty="0">
                <a:effectLst/>
                <a:latin typeface="+mn-ea"/>
              </a:rPr>
              <a:t>ES/</a:t>
            </a:r>
            <a:r>
              <a:rPr lang="en-US" altLang="zh-CN" sz="2000" b="0" i="0" dirty="0" err="1">
                <a:effectLst/>
                <a:latin typeface="+mn-ea"/>
              </a:rPr>
              <a:t>Solr</a:t>
            </a:r>
            <a:r>
              <a:rPr lang="zh-CN" altLang="en-US" sz="2000" b="0" i="0" dirty="0">
                <a:effectLst/>
                <a:latin typeface="+mn-ea"/>
              </a:rPr>
              <a:t>的搜索集群</a:t>
            </a:r>
            <a:endParaRPr lang="en-US" altLang="zh-CN" sz="2000" dirty="0">
              <a:latin typeface="+mn-ea"/>
            </a:endParaRPr>
          </a:p>
          <a:p>
            <a:pPr lvl="1" algn="just">
              <a:lnSpc>
                <a:spcPct val="150000"/>
              </a:lnSpc>
            </a:pPr>
            <a:r>
              <a:rPr lang="zh-CN" altLang="en-US" sz="1800" b="0" i="0" dirty="0">
                <a:effectLst/>
                <a:latin typeface="+mn-ea"/>
              </a:rPr>
              <a:t>例如数说故事企业内部的百亿级数据全量库，就是基于</a:t>
            </a:r>
            <a:r>
              <a:rPr lang="en-US" altLang="zh-CN" sz="1800" b="0" i="0" dirty="0">
                <a:effectLst/>
                <a:latin typeface="+mn-ea"/>
              </a:rPr>
              <a:t>ES</a:t>
            </a:r>
            <a:r>
              <a:rPr lang="zh-CN" altLang="en-US" sz="1800" b="0" i="0" dirty="0">
                <a:effectLst/>
                <a:latin typeface="+mn-ea"/>
              </a:rPr>
              <a:t>构建海量索引和检索能力的案例</a:t>
            </a:r>
          </a:p>
          <a:p>
            <a:pPr algn="just">
              <a:lnSpc>
                <a:spcPct val="150000"/>
              </a:lnSpc>
            </a:pPr>
            <a:r>
              <a:rPr lang="zh-CN" altLang="en-US" sz="2000" b="0" i="0" dirty="0">
                <a:effectLst/>
                <a:latin typeface="+mn-ea"/>
              </a:rPr>
              <a:t>对企业的索引集群面向的业务场景和模式定制，对通用数据模型进行抽象和平台化复用需要针对多业务、多项目场景进行</a:t>
            </a:r>
            <a:r>
              <a:rPr lang="en-US" altLang="zh-CN" sz="2000" b="0" i="0" dirty="0">
                <a:effectLst/>
                <a:latin typeface="+mn-ea"/>
              </a:rPr>
              <a:t>ES</a:t>
            </a:r>
            <a:r>
              <a:rPr lang="zh-CN" altLang="en-US" sz="2000" b="0" i="0" dirty="0">
                <a:effectLst/>
                <a:latin typeface="+mn-ea"/>
              </a:rPr>
              <a:t>集群资源的合理划分和运维管理查询需要针对多索引集群、跨集群查询进行优化共用集群场景需要做好</a:t>
            </a:r>
            <a:endParaRPr lang="en-US" altLang="zh-CN" sz="2000" b="0" i="0" dirty="0">
              <a:effectLst/>
              <a:latin typeface="+mn-ea"/>
            </a:endParaRPr>
          </a:p>
          <a:p>
            <a:pPr algn="just">
              <a:lnSpc>
                <a:spcPct val="150000"/>
              </a:lnSpc>
            </a:pPr>
            <a:r>
              <a:rPr lang="zh-CN" altLang="en-US" sz="2000" b="0" i="0" dirty="0">
                <a:effectLst/>
                <a:latin typeface="+mn-ea"/>
              </a:rPr>
              <a:t>防护、监控、限流</a:t>
            </a:r>
          </a:p>
          <a:p>
            <a:pPr algn="just">
              <a:lnSpc>
                <a:spcPct val="150000"/>
              </a:lnSpc>
            </a:pPr>
            <a:endParaRPr lang="zh-CN" altLang="en-US" sz="2000" dirty="0">
              <a:latin typeface="+mn-ea"/>
            </a:endParaRPr>
          </a:p>
        </p:txBody>
      </p:sp>
      <p:sp>
        <p:nvSpPr>
          <p:cNvPr id="5" name="灯片编号占位符 4">
            <a:extLst>
              <a:ext uri="{FF2B5EF4-FFF2-40B4-BE49-F238E27FC236}">
                <a16:creationId xmlns:a16="http://schemas.microsoft.com/office/drawing/2014/main" id="{E92EF35D-0FEA-4AE1-B9EE-F24217D3B4A4}"/>
              </a:ext>
            </a:extLst>
          </p:cNvPr>
          <p:cNvSpPr>
            <a:spLocks noGrp="1"/>
          </p:cNvSpPr>
          <p:nvPr>
            <p:ph type="sldNum" sz="quarter" idx="11"/>
          </p:nvPr>
        </p:nvSpPr>
        <p:spPr/>
        <p:txBody>
          <a:bodyPr/>
          <a:lstStyle/>
          <a:p>
            <a:pPr>
              <a:defRPr/>
            </a:pPr>
            <a:fld id="{B9BD8F42-9452-43FF-ACDC-0140BD608DBF}" type="slidenum">
              <a:rPr lang="zh-CN" altLang="en-US" smtClean="0"/>
              <a:pPr>
                <a:defRPr/>
              </a:pPr>
              <a:t>162</a:t>
            </a:fld>
            <a:endParaRPr lang="en-US" altLang="zh-CN"/>
          </a:p>
        </p:txBody>
      </p:sp>
    </p:spTree>
    <p:extLst>
      <p:ext uri="{BB962C8B-B14F-4D97-AF65-F5344CB8AC3E}">
        <p14:creationId xmlns:p14="http://schemas.microsoft.com/office/powerpoint/2010/main" val="176568879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FC6AA-1FB0-47C6-937C-4B8DFCF50958}"/>
              </a:ext>
            </a:extLst>
          </p:cNvPr>
          <p:cNvSpPr>
            <a:spLocks noGrp="1"/>
          </p:cNvSpPr>
          <p:nvPr>
            <p:ph type="title"/>
          </p:nvPr>
        </p:nvSpPr>
        <p:spPr/>
        <p:txBody>
          <a:bodyPr/>
          <a:lstStyle/>
          <a:p>
            <a:r>
              <a:rPr lang="en-US" altLang="zh-CN" dirty="0" err="1"/>
              <a:t>DataStory</a:t>
            </a:r>
            <a:r>
              <a:rPr lang="zh-CN" altLang="en-US" dirty="0"/>
              <a:t>二级索引方案介绍</a:t>
            </a:r>
          </a:p>
        </p:txBody>
      </p:sp>
      <p:sp>
        <p:nvSpPr>
          <p:cNvPr id="3" name="内容占位符 2">
            <a:extLst>
              <a:ext uri="{FF2B5EF4-FFF2-40B4-BE49-F238E27FC236}">
                <a16:creationId xmlns:a16="http://schemas.microsoft.com/office/drawing/2014/main" id="{2755F6F4-B478-4016-81F6-C9492972E75D}"/>
              </a:ext>
            </a:extLst>
          </p:cNvPr>
          <p:cNvSpPr>
            <a:spLocks noGrp="1"/>
          </p:cNvSpPr>
          <p:nvPr>
            <p:ph idx="1"/>
          </p:nvPr>
        </p:nvSpPr>
        <p:spPr/>
        <p:txBody>
          <a:bodyPr/>
          <a:lstStyle/>
          <a:p>
            <a:pPr marL="0" indent="0" algn="just">
              <a:buNone/>
            </a:pPr>
            <a:r>
              <a:rPr lang="zh-CN" altLang="en-US" sz="2400" b="0" i="0" dirty="0">
                <a:effectLst/>
                <a:latin typeface="+mn-ea"/>
              </a:rPr>
              <a:t>基于</a:t>
            </a:r>
            <a:r>
              <a:rPr lang="en-US" altLang="zh-CN" sz="2400" b="0" i="0" dirty="0">
                <a:effectLst/>
                <a:latin typeface="+mn-ea"/>
              </a:rPr>
              <a:t>ES</a:t>
            </a:r>
            <a:r>
              <a:rPr lang="zh-CN" altLang="en-US" sz="2400" b="0" i="0" dirty="0">
                <a:effectLst/>
                <a:latin typeface="+mn-ea"/>
              </a:rPr>
              <a:t>做二级索引的两种构建流程</a:t>
            </a:r>
          </a:p>
          <a:p>
            <a:pPr algn="just">
              <a:lnSpc>
                <a:spcPct val="150000"/>
              </a:lnSpc>
            </a:pPr>
            <a:r>
              <a:rPr lang="zh-CN" altLang="en-US" sz="2000" b="0" i="0" dirty="0">
                <a:effectLst/>
                <a:latin typeface="+mn-ea"/>
              </a:rPr>
              <a:t>增量索引：日常持续接入的数据源，进行增量的索引更新</a:t>
            </a:r>
            <a:endParaRPr lang="en-US" altLang="zh-CN" sz="2000" b="0" i="0" dirty="0">
              <a:effectLst/>
              <a:latin typeface="+mn-ea"/>
            </a:endParaRPr>
          </a:p>
          <a:p>
            <a:pPr algn="just">
              <a:lnSpc>
                <a:spcPct val="150000"/>
              </a:lnSpc>
            </a:pPr>
            <a:r>
              <a:rPr lang="zh-CN" altLang="en-US" sz="2000" b="0" i="0" dirty="0">
                <a:effectLst/>
                <a:latin typeface="+mn-ea"/>
              </a:rPr>
              <a:t>全量索引：配套基于</a:t>
            </a:r>
            <a:r>
              <a:rPr lang="en-US" altLang="zh-CN" sz="2000" b="0" i="0" dirty="0">
                <a:effectLst/>
                <a:latin typeface="+mn-ea"/>
              </a:rPr>
              <a:t>Spark/MR</a:t>
            </a:r>
            <a:r>
              <a:rPr lang="zh-CN" altLang="en-US" sz="2000" b="0" i="0" dirty="0">
                <a:effectLst/>
                <a:latin typeface="+mn-ea"/>
              </a:rPr>
              <a:t>的批量索引创建</a:t>
            </a:r>
            <a:r>
              <a:rPr lang="en-US" altLang="zh-CN" sz="2000" b="0" i="0" dirty="0">
                <a:effectLst/>
                <a:latin typeface="+mn-ea"/>
              </a:rPr>
              <a:t>/</a:t>
            </a:r>
            <a:r>
              <a:rPr lang="zh-CN" altLang="en-US" sz="2000" b="0" i="0" dirty="0">
                <a:effectLst/>
                <a:latin typeface="+mn-ea"/>
              </a:rPr>
              <a:t>更新程序， 用于初次或重建已有</a:t>
            </a:r>
            <a:r>
              <a:rPr lang="en-US" altLang="zh-CN" sz="2000" b="0" i="0" dirty="0">
                <a:effectLst/>
                <a:latin typeface="+mn-ea"/>
              </a:rPr>
              <a:t>HBase</a:t>
            </a:r>
            <a:r>
              <a:rPr lang="zh-CN" altLang="en-US" sz="2000" b="0" i="0" dirty="0">
                <a:effectLst/>
                <a:latin typeface="+mn-ea"/>
              </a:rPr>
              <a:t>库表的索引</a:t>
            </a:r>
          </a:p>
          <a:p>
            <a:pPr algn="just"/>
            <a:endParaRPr lang="zh-CN" altLang="en-US" dirty="0">
              <a:latin typeface="+mn-ea"/>
            </a:endParaRPr>
          </a:p>
        </p:txBody>
      </p:sp>
      <p:sp>
        <p:nvSpPr>
          <p:cNvPr id="4" name="日期占位符 3">
            <a:extLst>
              <a:ext uri="{FF2B5EF4-FFF2-40B4-BE49-F238E27FC236}">
                <a16:creationId xmlns:a16="http://schemas.microsoft.com/office/drawing/2014/main" id="{95E327FB-9FE2-4205-97A6-3C5404A3EB06}"/>
              </a:ext>
            </a:extLst>
          </p:cNvPr>
          <p:cNvSpPr>
            <a:spLocks noGrp="1"/>
          </p:cNvSpPr>
          <p:nvPr>
            <p:ph type="dt" sz="half" idx="10"/>
          </p:nvPr>
        </p:nvSpPr>
        <p:spPr/>
        <p:txBody>
          <a:bodyPr/>
          <a:lstStyle/>
          <a:p>
            <a:pPr>
              <a:defRPr/>
            </a:pPr>
            <a:fld id="{F2C852EB-FD68-42B5-8735-0EADA7A5DCD2}" type="datetime3">
              <a:rPr lang="zh-CN" altLang="en-US" smtClean="0"/>
              <a:pPr>
                <a:defRPr/>
              </a:pPr>
              <a:t>2021年12月8日星期三</a:t>
            </a:fld>
            <a:endParaRPr lang="en-US" altLang="zh-CN"/>
          </a:p>
        </p:txBody>
      </p:sp>
      <p:sp>
        <p:nvSpPr>
          <p:cNvPr id="5" name="灯片编号占位符 4">
            <a:extLst>
              <a:ext uri="{FF2B5EF4-FFF2-40B4-BE49-F238E27FC236}">
                <a16:creationId xmlns:a16="http://schemas.microsoft.com/office/drawing/2014/main" id="{5FBE1E75-32D1-474E-9AC3-EC475F8AF5AC}"/>
              </a:ext>
            </a:extLst>
          </p:cNvPr>
          <p:cNvSpPr>
            <a:spLocks noGrp="1"/>
          </p:cNvSpPr>
          <p:nvPr>
            <p:ph type="sldNum" sz="quarter" idx="11"/>
          </p:nvPr>
        </p:nvSpPr>
        <p:spPr/>
        <p:txBody>
          <a:bodyPr/>
          <a:lstStyle/>
          <a:p>
            <a:pPr>
              <a:defRPr/>
            </a:pPr>
            <a:fld id="{B9BD8F42-9452-43FF-ACDC-0140BD608DBF}" type="slidenum">
              <a:rPr lang="zh-CN" altLang="en-US" smtClean="0"/>
              <a:pPr>
                <a:defRPr/>
              </a:pPr>
              <a:t>163</a:t>
            </a:fld>
            <a:endParaRPr lang="en-US" altLang="zh-CN"/>
          </a:p>
        </p:txBody>
      </p:sp>
      <p:sp>
        <p:nvSpPr>
          <p:cNvPr id="6" name="页脚占位符 5">
            <a:extLst>
              <a:ext uri="{FF2B5EF4-FFF2-40B4-BE49-F238E27FC236}">
                <a16:creationId xmlns:a16="http://schemas.microsoft.com/office/drawing/2014/main" id="{83392B5C-B9FC-4D6B-B67C-E68C7A2F307C}"/>
              </a:ext>
            </a:extLst>
          </p:cNvPr>
          <p:cNvSpPr>
            <a:spLocks noGrp="1"/>
          </p:cNvSpPr>
          <p:nvPr>
            <p:ph type="ftr" sz="quarter" idx="12"/>
          </p:nvPr>
        </p:nvSpPr>
        <p:spPr/>
        <p:txBody>
          <a:bodyPr/>
          <a:lstStyle/>
          <a:p>
            <a:pPr>
              <a:defRPr/>
            </a:pPr>
            <a:r>
              <a:rPr lang="zh-CN" altLang="en-US"/>
              <a:t>大数据管理----前言</a:t>
            </a:r>
            <a:endParaRPr lang="zh-CN" altLang="zh-CN"/>
          </a:p>
        </p:txBody>
      </p:sp>
      <p:pic>
        <p:nvPicPr>
          <p:cNvPr id="8" name="图片 7">
            <a:extLst>
              <a:ext uri="{FF2B5EF4-FFF2-40B4-BE49-F238E27FC236}">
                <a16:creationId xmlns:a16="http://schemas.microsoft.com/office/drawing/2014/main" id="{98715641-0D5A-492F-85D9-5C3718C519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3448353"/>
            <a:ext cx="8134672" cy="3257247"/>
          </a:xfrm>
          <a:prstGeom prst="rect">
            <a:avLst/>
          </a:prstGeom>
        </p:spPr>
      </p:pic>
    </p:spTree>
    <p:extLst>
      <p:ext uri="{BB962C8B-B14F-4D97-AF65-F5344CB8AC3E}">
        <p14:creationId xmlns:p14="http://schemas.microsoft.com/office/powerpoint/2010/main" val="29296814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A320BB-ACBB-4906-A775-ACEFF9B5F298}"/>
              </a:ext>
            </a:extLst>
          </p:cNvPr>
          <p:cNvSpPr>
            <a:spLocks noGrp="1"/>
          </p:cNvSpPr>
          <p:nvPr>
            <p:ph type="title"/>
          </p:nvPr>
        </p:nvSpPr>
        <p:spPr/>
        <p:txBody>
          <a:bodyPr/>
          <a:lstStyle/>
          <a:p>
            <a:r>
              <a:rPr lang="zh-CN" altLang="en-US" dirty="0"/>
              <a:t>数据查询流程</a:t>
            </a:r>
          </a:p>
        </p:txBody>
      </p:sp>
      <p:pic>
        <p:nvPicPr>
          <p:cNvPr id="8" name="内容占位符 7">
            <a:extLst>
              <a:ext uri="{FF2B5EF4-FFF2-40B4-BE49-F238E27FC236}">
                <a16:creationId xmlns:a16="http://schemas.microsoft.com/office/drawing/2014/main" id="{6D4240EE-583E-4787-B9BA-BE2958D85A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2493" y="1371600"/>
            <a:ext cx="7539014" cy="4876800"/>
          </a:xfrm>
        </p:spPr>
      </p:pic>
      <p:sp>
        <p:nvSpPr>
          <p:cNvPr id="4" name="日期占位符 3">
            <a:extLst>
              <a:ext uri="{FF2B5EF4-FFF2-40B4-BE49-F238E27FC236}">
                <a16:creationId xmlns:a16="http://schemas.microsoft.com/office/drawing/2014/main" id="{C92B6DFE-379B-4B7B-8381-5E66499E4EB7}"/>
              </a:ext>
            </a:extLst>
          </p:cNvPr>
          <p:cNvSpPr>
            <a:spLocks noGrp="1"/>
          </p:cNvSpPr>
          <p:nvPr>
            <p:ph type="dt" sz="half" idx="10"/>
          </p:nvPr>
        </p:nvSpPr>
        <p:spPr/>
        <p:txBody>
          <a:bodyPr/>
          <a:lstStyle/>
          <a:p>
            <a:pPr>
              <a:defRPr/>
            </a:pPr>
            <a:fld id="{F2C852EB-FD68-42B5-8735-0EADA7A5DCD2}" type="datetime3">
              <a:rPr lang="zh-CN" altLang="en-US" smtClean="0"/>
              <a:pPr>
                <a:defRPr/>
              </a:pPr>
              <a:t>2021年12月8日星期三</a:t>
            </a:fld>
            <a:endParaRPr lang="en-US" altLang="zh-CN"/>
          </a:p>
        </p:txBody>
      </p:sp>
      <p:sp>
        <p:nvSpPr>
          <p:cNvPr id="5" name="灯片编号占位符 4">
            <a:extLst>
              <a:ext uri="{FF2B5EF4-FFF2-40B4-BE49-F238E27FC236}">
                <a16:creationId xmlns:a16="http://schemas.microsoft.com/office/drawing/2014/main" id="{21903FDE-3E4F-492C-98A9-8FBDC29FF11F}"/>
              </a:ext>
            </a:extLst>
          </p:cNvPr>
          <p:cNvSpPr>
            <a:spLocks noGrp="1"/>
          </p:cNvSpPr>
          <p:nvPr>
            <p:ph type="sldNum" sz="quarter" idx="11"/>
          </p:nvPr>
        </p:nvSpPr>
        <p:spPr/>
        <p:txBody>
          <a:bodyPr/>
          <a:lstStyle/>
          <a:p>
            <a:pPr>
              <a:defRPr/>
            </a:pPr>
            <a:fld id="{B9BD8F42-9452-43FF-ACDC-0140BD608DBF}" type="slidenum">
              <a:rPr lang="zh-CN" altLang="en-US" smtClean="0"/>
              <a:pPr>
                <a:defRPr/>
              </a:pPr>
              <a:t>164</a:t>
            </a:fld>
            <a:endParaRPr lang="en-US" altLang="zh-CN"/>
          </a:p>
        </p:txBody>
      </p:sp>
      <p:sp>
        <p:nvSpPr>
          <p:cNvPr id="6" name="页脚占位符 5">
            <a:extLst>
              <a:ext uri="{FF2B5EF4-FFF2-40B4-BE49-F238E27FC236}">
                <a16:creationId xmlns:a16="http://schemas.microsoft.com/office/drawing/2014/main" id="{61407C71-01FE-40FF-BF58-6928F584A222}"/>
              </a:ext>
            </a:extLst>
          </p:cNvPr>
          <p:cNvSpPr>
            <a:spLocks noGrp="1"/>
          </p:cNvSpPr>
          <p:nvPr>
            <p:ph type="ftr" sz="quarter" idx="12"/>
          </p:nvPr>
        </p:nvSpPr>
        <p:spPr/>
        <p:txBody>
          <a:bodyPr/>
          <a:lstStyle/>
          <a:p>
            <a:pPr>
              <a:defRPr/>
            </a:pPr>
            <a:r>
              <a:rPr lang="zh-CN" altLang="en-US"/>
              <a:t>大数据管理----前言</a:t>
            </a:r>
            <a:endParaRPr lang="zh-CN" altLang="zh-CN"/>
          </a:p>
        </p:txBody>
      </p:sp>
    </p:spTree>
    <p:extLst>
      <p:ext uri="{BB962C8B-B14F-4D97-AF65-F5344CB8AC3E}">
        <p14:creationId xmlns:p14="http://schemas.microsoft.com/office/powerpoint/2010/main" val="391768550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073CB-1114-46A5-90A6-81D4FD2F8433}"/>
              </a:ext>
            </a:extLst>
          </p:cNvPr>
          <p:cNvSpPr>
            <a:spLocks noGrp="1"/>
          </p:cNvSpPr>
          <p:nvPr>
            <p:ph type="title"/>
          </p:nvPr>
        </p:nvSpPr>
        <p:spPr/>
        <p:txBody>
          <a:bodyPr/>
          <a:lstStyle/>
          <a:p>
            <a:r>
              <a:rPr lang="en-US" altLang="zh-CN" dirty="0">
                <a:effectLst/>
                <a:latin typeface="+mn-ea"/>
              </a:rPr>
              <a:t>Hadoop</a:t>
            </a:r>
            <a:r>
              <a:rPr lang="zh-CN" altLang="en-US" dirty="0">
                <a:effectLst/>
                <a:latin typeface="+mn-ea"/>
              </a:rPr>
              <a:t>生态</a:t>
            </a:r>
            <a:endParaRPr lang="zh-CN" altLang="en-US" dirty="0"/>
          </a:p>
        </p:txBody>
      </p:sp>
      <p:sp>
        <p:nvSpPr>
          <p:cNvPr id="3" name="内容占位符 2">
            <a:extLst>
              <a:ext uri="{FF2B5EF4-FFF2-40B4-BE49-F238E27FC236}">
                <a16:creationId xmlns:a16="http://schemas.microsoft.com/office/drawing/2014/main" id="{B31C49F2-09EF-4F3C-9014-156E77D67B10}"/>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691B8349-4B73-4291-BCE7-57BD99FBB951}"/>
              </a:ext>
            </a:extLst>
          </p:cNvPr>
          <p:cNvSpPr>
            <a:spLocks noGrp="1"/>
          </p:cNvSpPr>
          <p:nvPr>
            <p:ph type="dt" sz="half" idx="10"/>
          </p:nvPr>
        </p:nvSpPr>
        <p:spPr/>
        <p:txBody>
          <a:bodyPr/>
          <a:lstStyle/>
          <a:p>
            <a:pPr>
              <a:defRPr/>
            </a:pPr>
            <a:fld id="{F2C852EB-FD68-42B5-8735-0EADA7A5DCD2}" type="datetime3">
              <a:rPr lang="zh-CN" altLang="en-US" smtClean="0"/>
              <a:pPr>
                <a:defRPr/>
              </a:pPr>
              <a:t>2021年12月8日星期三</a:t>
            </a:fld>
            <a:endParaRPr lang="en-US" altLang="zh-CN"/>
          </a:p>
        </p:txBody>
      </p:sp>
      <p:sp>
        <p:nvSpPr>
          <p:cNvPr id="5" name="灯片编号占位符 4">
            <a:extLst>
              <a:ext uri="{FF2B5EF4-FFF2-40B4-BE49-F238E27FC236}">
                <a16:creationId xmlns:a16="http://schemas.microsoft.com/office/drawing/2014/main" id="{73B1B5A2-7E87-4225-A3DE-B1E973045745}"/>
              </a:ext>
            </a:extLst>
          </p:cNvPr>
          <p:cNvSpPr>
            <a:spLocks noGrp="1"/>
          </p:cNvSpPr>
          <p:nvPr>
            <p:ph type="sldNum" sz="quarter" idx="11"/>
          </p:nvPr>
        </p:nvSpPr>
        <p:spPr/>
        <p:txBody>
          <a:bodyPr/>
          <a:lstStyle/>
          <a:p>
            <a:pPr>
              <a:defRPr/>
            </a:pPr>
            <a:fld id="{B9BD8F42-9452-43FF-ACDC-0140BD608DBF}" type="slidenum">
              <a:rPr lang="zh-CN" altLang="en-US" smtClean="0"/>
              <a:pPr>
                <a:defRPr/>
              </a:pPr>
              <a:t>165</a:t>
            </a:fld>
            <a:endParaRPr lang="en-US" altLang="zh-CN"/>
          </a:p>
        </p:txBody>
      </p:sp>
      <p:sp>
        <p:nvSpPr>
          <p:cNvPr id="6" name="页脚占位符 5">
            <a:extLst>
              <a:ext uri="{FF2B5EF4-FFF2-40B4-BE49-F238E27FC236}">
                <a16:creationId xmlns:a16="http://schemas.microsoft.com/office/drawing/2014/main" id="{9106DF55-1A30-4A09-B880-085C8F69106E}"/>
              </a:ext>
            </a:extLst>
          </p:cNvPr>
          <p:cNvSpPr>
            <a:spLocks noGrp="1"/>
          </p:cNvSpPr>
          <p:nvPr>
            <p:ph type="ftr" sz="quarter" idx="12"/>
          </p:nvPr>
        </p:nvSpPr>
        <p:spPr/>
        <p:txBody>
          <a:bodyPr/>
          <a:lstStyle/>
          <a:p>
            <a:pPr>
              <a:defRPr/>
            </a:pPr>
            <a:r>
              <a:rPr lang="zh-CN" altLang="en-US"/>
              <a:t>大数据管理----前言</a:t>
            </a:r>
            <a:endParaRPr lang="zh-CN" altLang="zh-CN"/>
          </a:p>
        </p:txBody>
      </p:sp>
      <p:pic>
        <p:nvPicPr>
          <p:cNvPr id="1026" name="Picture 2" descr="https://gimg2.baidu.com/image_search/src=http%3A%2F%2Fddrvcn.oss-cn-hangzhou.aliyuncs.com%2F2019%2F6%2FNnyUFv.png&amp;refer=http%3A%2F%2Fddrvcn.oss-cn-hangzhou.aliyuncs.com&amp;app=2002&amp;size=f9999,10000&amp;q=a80&amp;n=0&amp;g=0n&amp;fmt=jpeg?sec=1639104829&amp;t=3240c9f2592ed0890b339a427aee5bff">
            <a:extLst>
              <a:ext uri="{FF2B5EF4-FFF2-40B4-BE49-F238E27FC236}">
                <a16:creationId xmlns:a16="http://schemas.microsoft.com/office/drawing/2014/main" id="{A84225D4-CFD0-4746-80C4-F790269437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371600"/>
            <a:ext cx="7053781" cy="5431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6291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b="0" dirty="0" err="1"/>
              <a:t>HBase</a:t>
            </a:r>
            <a:r>
              <a:rPr lang="en-US" altLang="zh-CN" b="0" dirty="0"/>
              <a:t> VS </a:t>
            </a:r>
            <a:r>
              <a:rPr lang="zh-CN" altLang="en-US" b="0" dirty="0"/>
              <a:t>传统关系数据库</a:t>
            </a:r>
            <a:endParaRPr lang="zh-CN" altLang="en-US" dirty="0"/>
          </a:p>
        </p:txBody>
      </p:sp>
      <p:sp>
        <p:nvSpPr>
          <p:cNvPr id="25603" name="内容占位符 2"/>
          <p:cNvSpPr>
            <a:spLocks noGrp="1"/>
          </p:cNvSpPr>
          <p:nvPr>
            <p:ph idx="1"/>
          </p:nvPr>
        </p:nvSpPr>
        <p:spPr>
          <a:xfrm>
            <a:off x="539750" y="1371600"/>
            <a:ext cx="8353425" cy="4876800"/>
          </a:xfrm>
        </p:spPr>
        <p:txBody>
          <a:bodyPr/>
          <a:lstStyle/>
          <a:p>
            <a:r>
              <a:rPr lang="en-US" altLang="zh-CN" sz="2200" dirty="0"/>
              <a:t>HBase</a:t>
            </a:r>
            <a:r>
              <a:rPr lang="zh-CN" altLang="en-US" sz="2200" dirty="0"/>
              <a:t>与以前的关系数据库存在很大的区别，它是按照</a:t>
            </a:r>
            <a:r>
              <a:rPr lang="en-US" altLang="zh-CN" sz="2200" dirty="0" err="1"/>
              <a:t>BigTable</a:t>
            </a:r>
            <a:r>
              <a:rPr lang="zh-CN" altLang="en-US" sz="2200" dirty="0"/>
              <a:t>开发的，是一个稀疏的、分布的、持续多维度的排序映射数组</a:t>
            </a:r>
          </a:p>
          <a:p>
            <a:r>
              <a:rPr lang="en-US" altLang="zh-CN" sz="2200" dirty="0"/>
              <a:t>HBase</a:t>
            </a:r>
            <a:r>
              <a:rPr lang="zh-CN" altLang="en-US" sz="2200" dirty="0"/>
              <a:t>基于列模式的映射数据库，它只能表示很简单的键</a:t>
            </a:r>
            <a:r>
              <a:rPr lang="en-US" altLang="zh-CN" sz="2200" dirty="0"/>
              <a:t>-</a:t>
            </a:r>
            <a:r>
              <a:rPr lang="zh-CN" altLang="en-US" sz="2200" dirty="0"/>
              <a:t>数据的映射关系，它大大简化了传统的关系数据库</a:t>
            </a:r>
            <a:endParaRPr lang="en-US" altLang="zh-CN" sz="2200" dirty="0"/>
          </a:p>
          <a:p>
            <a:r>
              <a:rPr lang="zh-CN" altLang="en-US" sz="2200" dirty="0"/>
              <a:t>两者区别</a:t>
            </a:r>
          </a:p>
          <a:p>
            <a:pPr lvl="1">
              <a:lnSpc>
                <a:spcPct val="150000"/>
              </a:lnSpc>
            </a:pPr>
            <a:r>
              <a:rPr lang="zh-CN" altLang="en-US" sz="2000" dirty="0"/>
              <a:t>数据类型</a:t>
            </a:r>
            <a:endParaRPr lang="en-US" altLang="zh-CN" sz="2000" dirty="0"/>
          </a:p>
          <a:p>
            <a:pPr lvl="2">
              <a:lnSpc>
                <a:spcPct val="150000"/>
              </a:lnSpc>
            </a:pPr>
            <a:r>
              <a:rPr lang="en-US" altLang="zh-CN" sz="1600" dirty="0"/>
              <a:t>HBase</a:t>
            </a:r>
            <a:r>
              <a:rPr lang="zh-CN" altLang="en-US" sz="1600" dirty="0"/>
              <a:t>只有简单的字符串类型，所有类型都由用户自己处理，它只保存字符串</a:t>
            </a:r>
            <a:endParaRPr lang="en-US" altLang="zh-CN" sz="1600" dirty="0"/>
          </a:p>
          <a:p>
            <a:pPr lvl="2">
              <a:lnSpc>
                <a:spcPct val="150000"/>
              </a:lnSpc>
            </a:pPr>
            <a:r>
              <a:rPr lang="zh-CN" altLang="en-US" sz="1600" dirty="0"/>
              <a:t>关系数据库有丰富的类型选择和存储方式</a:t>
            </a:r>
          </a:p>
          <a:p>
            <a:pPr lvl="1">
              <a:lnSpc>
                <a:spcPct val="150000"/>
              </a:lnSpc>
            </a:pPr>
            <a:r>
              <a:rPr lang="zh-CN" altLang="en-US" sz="2000" dirty="0"/>
              <a:t>数据操作</a:t>
            </a:r>
            <a:endParaRPr lang="en-US" altLang="zh-CN" sz="2000" dirty="0"/>
          </a:p>
          <a:p>
            <a:pPr lvl="2"/>
            <a:r>
              <a:rPr lang="en-US" altLang="zh-CN" sz="1600" dirty="0"/>
              <a:t>HBase</a:t>
            </a:r>
            <a:r>
              <a:rPr lang="zh-CN" altLang="en-US" sz="1600" dirty="0"/>
              <a:t>操作只有很简单的插入、查询、删除、清空等，表和表之间是分离的，没有复杂的表和表之间的关系，所以也不能也没有必要实现表和表之间的关联等操作</a:t>
            </a:r>
            <a:endParaRPr lang="en-US" altLang="zh-CN" sz="1600" dirty="0"/>
          </a:p>
          <a:p>
            <a:pPr lvl="2">
              <a:lnSpc>
                <a:spcPct val="150000"/>
              </a:lnSpc>
            </a:pPr>
            <a:r>
              <a:rPr lang="zh-CN" altLang="en-US" sz="1600" dirty="0"/>
              <a:t>传统的关系数据通常有各种各样的函数、连接操作</a:t>
            </a:r>
          </a:p>
        </p:txBody>
      </p:sp>
      <p:sp>
        <p:nvSpPr>
          <p:cNvPr id="4" name="日期占位符 3"/>
          <p:cNvSpPr>
            <a:spLocks noGrp="1"/>
          </p:cNvSpPr>
          <p:nvPr>
            <p:ph type="dt" sz="quarter" idx="10"/>
          </p:nvPr>
        </p:nvSpPr>
        <p:spPr/>
        <p:txBody>
          <a:bodyPr/>
          <a:lstStyle/>
          <a:p>
            <a:pPr>
              <a:defRPr/>
            </a:pPr>
            <a:fld id="{77AB41CE-6A62-49C1-9FD6-42EE28920D0C}" type="datetime3">
              <a:rPr lang="zh-CN" altLang="en-US" smtClean="0"/>
              <a:pPr>
                <a:defRPr/>
              </a:pPr>
              <a:t>2021年12月8日星期三</a:t>
            </a:fld>
            <a:endParaRPr lang="en-US" altLang="zh-CN" dirty="0"/>
          </a:p>
        </p:txBody>
      </p:sp>
      <p:sp>
        <p:nvSpPr>
          <p:cNvPr id="25605"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50EF27B0-49EC-492E-A1F6-1CDFD6771E5F}" type="slidenum">
              <a:rPr lang="zh-CN" altLang="en-US" sz="2400" smtClean="0">
                <a:solidFill>
                  <a:schemeClr val="accent2"/>
                </a:solidFill>
                <a:latin typeface="Times New Roman" panose="02020603050405020304" pitchFamily="18" charset="0"/>
              </a:rPr>
              <a:pPr>
                <a:spcBef>
                  <a:spcPct val="0"/>
                </a:spcBef>
                <a:buClrTx/>
                <a:buSzTx/>
                <a:buFontTx/>
                <a:buNone/>
              </a:pPr>
              <a:t>17</a:t>
            </a:fld>
            <a:endParaRPr lang="en-US" altLang="zh-CN" sz="2400">
              <a:solidFill>
                <a:schemeClr val="accent2"/>
              </a:solidFill>
              <a:latin typeface="Times New Roman" panose="02020603050405020304" pitchFamily="18" charset="0"/>
            </a:endParaRPr>
          </a:p>
        </p:txBody>
      </p:sp>
      <p:sp>
        <p:nvSpPr>
          <p:cNvPr id="25606"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b="0" dirty="0" err="1"/>
              <a:t>HBase</a:t>
            </a:r>
            <a:r>
              <a:rPr lang="en-US" altLang="zh-CN" b="0" dirty="0"/>
              <a:t> VS </a:t>
            </a:r>
            <a:r>
              <a:rPr lang="zh-CN" altLang="en-US" b="0" dirty="0"/>
              <a:t>传统关系数据库</a:t>
            </a:r>
            <a:endParaRPr lang="zh-CN" altLang="en-US" dirty="0"/>
          </a:p>
        </p:txBody>
      </p:sp>
      <p:sp>
        <p:nvSpPr>
          <p:cNvPr id="26627" name="内容占位符 2"/>
          <p:cNvSpPr>
            <a:spLocks noGrp="1"/>
          </p:cNvSpPr>
          <p:nvPr>
            <p:ph idx="1"/>
          </p:nvPr>
        </p:nvSpPr>
        <p:spPr>
          <a:xfrm>
            <a:off x="539750" y="1371600"/>
            <a:ext cx="8353425" cy="4876800"/>
          </a:xfrm>
        </p:spPr>
        <p:txBody>
          <a:bodyPr/>
          <a:lstStyle/>
          <a:p>
            <a:pPr lvl="1"/>
            <a:r>
              <a:rPr lang="zh-CN" altLang="en-US" sz="2000" dirty="0"/>
              <a:t>存储模式</a:t>
            </a:r>
            <a:endParaRPr lang="en-US" altLang="zh-CN" sz="2000" dirty="0"/>
          </a:p>
          <a:p>
            <a:pPr lvl="2">
              <a:spcBef>
                <a:spcPts val="1200"/>
              </a:spcBef>
            </a:pPr>
            <a:r>
              <a:rPr lang="en-US" altLang="zh-CN" sz="1600" dirty="0"/>
              <a:t>HBase</a:t>
            </a:r>
            <a:r>
              <a:rPr lang="zh-CN" altLang="en-US" sz="1600" dirty="0"/>
              <a:t>是基于列存储的，每个列族都有几个文件保存，不同列族的文件是分离的</a:t>
            </a:r>
            <a:endParaRPr lang="en-US" altLang="zh-CN" sz="1600" dirty="0"/>
          </a:p>
          <a:p>
            <a:pPr lvl="2">
              <a:spcBef>
                <a:spcPts val="1200"/>
              </a:spcBef>
            </a:pPr>
            <a:r>
              <a:rPr lang="zh-CN" altLang="en-US" sz="1600" dirty="0"/>
              <a:t>传统的关系数据库是基于表格结构和行模式保存的</a:t>
            </a:r>
          </a:p>
          <a:p>
            <a:pPr lvl="1">
              <a:spcBef>
                <a:spcPts val="1200"/>
              </a:spcBef>
            </a:pPr>
            <a:r>
              <a:rPr lang="zh-CN" altLang="en-US" sz="2000" dirty="0"/>
              <a:t>数据维护</a:t>
            </a:r>
            <a:endParaRPr lang="en-US" altLang="zh-CN" sz="2000" dirty="0"/>
          </a:p>
          <a:p>
            <a:pPr lvl="2">
              <a:spcBef>
                <a:spcPts val="1200"/>
              </a:spcBef>
            </a:pPr>
            <a:r>
              <a:rPr lang="en-US" altLang="zh-CN" sz="1600" dirty="0"/>
              <a:t>HBase</a:t>
            </a:r>
            <a:r>
              <a:rPr lang="zh-CN" altLang="en-US" sz="1600" dirty="0"/>
              <a:t>的更新正确来说应该不叫更新，而且一个主键或者列对应的新的版本，而它旧有的版本仍然会保留，所以它实际上是插入了新的数据</a:t>
            </a:r>
            <a:endParaRPr lang="en-US" altLang="zh-CN" sz="1600" dirty="0"/>
          </a:p>
          <a:p>
            <a:pPr lvl="2">
              <a:spcBef>
                <a:spcPts val="1200"/>
              </a:spcBef>
            </a:pPr>
            <a:r>
              <a:rPr lang="zh-CN" altLang="en-US" sz="1600" dirty="0"/>
              <a:t>传统关系数据库里面是替换修改</a:t>
            </a:r>
          </a:p>
          <a:p>
            <a:pPr lvl="1">
              <a:spcBef>
                <a:spcPts val="1200"/>
              </a:spcBef>
            </a:pPr>
            <a:r>
              <a:rPr lang="zh-CN" altLang="en-US" sz="2000" dirty="0"/>
              <a:t>可伸缩性</a:t>
            </a:r>
            <a:endParaRPr lang="en-US" altLang="zh-CN" sz="2000" dirty="0"/>
          </a:p>
          <a:p>
            <a:pPr lvl="2">
              <a:spcBef>
                <a:spcPts val="1200"/>
              </a:spcBef>
            </a:pPr>
            <a:r>
              <a:rPr lang="en-US" altLang="zh-CN" sz="1600" dirty="0"/>
              <a:t>HBase</a:t>
            </a:r>
            <a:r>
              <a:rPr lang="zh-CN" altLang="en-US" sz="1600" dirty="0"/>
              <a:t>和</a:t>
            </a:r>
            <a:r>
              <a:rPr lang="en-US" altLang="zh-CN" sz="1600" dirty="0" err="1"/>
              <a:t>BigTable</a:t>
            </a:r>
            <a:r>
              <a:rPr lang="zh-CN" altLang="en-US" sz="1600" dirty="0"/>
              <a:t>这类分布式数据库就是直接为了这个目的开发出来的，能够轻易的增加或者减少（在硬件错误的时候）硬件数量，而且对错误的兼容性比较高</a:t>
            </a:r>
            <a:endParaRPr lang="en-US" altLang="zh-CN" sz="1600" dirty="0"/>
          </a:p>
          <a:p>
            <a:pPr lvl="2">
              <a:spcBef>
                <a:spcPts val="1200"/>
              </a:spcBef>
            </a:pPr>
            <a:r>
              <a:rPr lang="zh-CN" altLang="en-US" sz="1600" dirty="0"/>
              <a:t>传统的关系数据库通常需要增加中间层才能实现类似的功能</a:t>
            </a:r>
          </a:p>
          <a:p>
            <a:endParaRPr lang="zh-CN" altLang="en-US" sz="2000" dirty="0"/>
          </a:p>
        </p:txBody>
      </p:sp>
      <p:sp>
        <p:nvSpPr>
          <p:cNvPr id="4" name="日期占位符 3"/>
          <p:cNvSpPr>
            <a:spLocks noGrp="1"/>
          </p:cNvSpPr>
          <p:nvPr>
            <p:ph type="dt" sz="quarter" idx="10"/>
          </p:nvPr>
        </p:nvSpPr>
        <p:spPr/>
        <p:txBody>
          <a:bodyPr/>
          <a:lstStyle/>
          <a:p>
            <a:pPr>
              <a:defRPr/>
            </a:pPr>
            <a:fld id="{77AB41CE-6A62-49C1-9FD6-42EE28920D0C}" type="datetime3">
              <a:rPr lang="zh-CN" altLang="en-US" smtClean="0"/>
              <a:pPr>
                <a:defRPr/>
              </a:pPr>
              <a:t>2021年12月8日星期三</a:t>
            </a:fld>
            <a:endParaRPr lang="en-US" altLang="zh-CN" dirty="0"/>
          </a:p>
        </p:txBody>
      </p:sp>
      <p:sp>
        <p:nvSpPr>
          <p:cNvPr id="26629"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DDDA68BF-D387-40D8-BD29-28B47470393B}" type="slidenum">
              <a:rPr lang="zh-CN" altLang="en-US" sz="2400" smtClean="0">
                <a:solidFill>
                  <a:schemeClr val="accent2"/>
                </a:solidFill>
                <a:latin typeface="Times New Roman" panose="02020603050405020304" pitchFamily="18" charset="0"/>
              </a:rPr>
              <a:pPr>
                <a:spcBef>
                  <a:spcPct val="0"/>
                </a:spcBef>
                <a:buClrTx/>
                <a:buSzTx/>
                <a:buFontTx/>
                <a:buNone/>
              </a:pPr>
              <a:t>18</a:t>
            </a:fld>
            <a:endParaRPr lang="en-US" altLang="zh-CN" sz="2400">
              <a:solidFill>
                <a:schemeClr val="accent2"/>
              </a:solidFill>
              <a:latin typeface="Times New Roman" panose="02020603050405020304" pitchFamily="18" charset="0"/>
            </a:endParaRPr>
          </a:p>
        </p:txBody>
      </p:sp>
      <p:sp>
        <p:nvSpPr>
          <p:cNvPr id="26630"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b="0" dirty="0" err="1"/>
              <a:t>HBase</a:t>
            </a:r>
            <a:r>
              <a:rPr lang="en-US" altLang="zh-CN" b="0" dirty="0"/>
              <a:t> VS </a:t>
            </a:r>
            <a:r>
              <a:rPr lang="zh-CN" altLang="en-US" b="0" dirty="0"/>
              <a:t>传统关系数据库</a:t>
            </a:r>
            <a:endParaRPr lang="zh-CN" altLang="en-US" dirty="0"/>
          </a:p>
        </p:txBody>
      </p:sp>
      <p:sp>
        <p:nvSpPr>
          <p:cNvPr id="27651" name="内容占位符 2"/>
          <p:cNvSpPr>
            <a:spLocks noGrp="1"/>
          </p:cNvSpPr>
          <p:nvPr>
            <p:ph idx="1"/>
          </p:nvPr>
        </p:nvSpPr>
        <p:spPr>
          <a:xfrm>
            <a:off x="685800" y="1371600"/>
            <a:ext cx="8134350" cy="4876800"/>
          </a:xfrm>
        </p:spPr>
        <p:txBody>
          <a:bodyPr/>
          <a:lstStyle/>
          <a:p>
            <a:r>
              <a:rPr lang="zh-CN" altLang="en-US" sz="2200"/>
              <a:t>当前的关系数据库基本都是从上世纪</a:t>
            </a:r>
            <a:r>
              <a:rPr lang="en-US" altLang="zh-CN" sz="2200"/>
              <a:t>70</a:t>
            </a:r>
            <a:r>
              <a:rPr lang="zh-CN" altLang="en-US" sz="2200"/>
              <a:t>年代发展而来的</a:t>
            </a:r>
            <a:endParaRPr lang="en-US" altLang="zh-CN" sz="2200"/>
          </a:p>
          <a:p>
            <a:r>
              <a:rPr lang="zh-CN" altLang="en-US" sz="2200"/>
              <a:t>关系数据库特点</a:t>
            </a:r>
          </a:p>
          <a:p>
            <a:pPr lvl="1"/>
            <a:r>
              <a:rPr lang="zh-CN" altLang="en-US" sz="1800"/>
              <a:t>面向磁盘存储和索引结构</a:t>
            </a:r>
          </a:p>
          <a:p>
            <a:pPr lvl="1"/>
            <a:r>
              <a:rPr lang="zh-CN" altLang="en-US" sz="1800"/>
              <a:t>多线程访问</a:t>
            </a:r>
          </a:p>
          <a:p>
            <a:pPr lvl="1"/>
            <a:r>
              <a:rPr lang="zh-CN" altLang="en-US" sz="1800"/>
              <a:t>基于锁的同步访问机制</a:t>
            </a:r>
          </a:p>
          <a:p>
            <a:pPr lvl="1"/>
            <a:r>
              <a:rPr lang="zh-CN" altLang="en-US" sz="1800"/>
              <a:t>基于</a:t>
            </a:r>
            <a:r>
              <a:rPr lang="en-US" altLang="zh-CN" sz="1800"/>
              <a:t>log</a:t>
            </a:r>
            <a:r>
              <a:rPr lang="zh-CN" altLang="en-US" sz="1800"/>
              <a:t>记录的恢复机制</a:t>
            </a:r>
          </a:p>
          <a:p>
            <a:r>
              <a:rPr lang="zh-CN" altLang="en-US" sz="2200"/>
              <a:t>而</a:t>
            </a:r>
            <a:r>
              <a:rPr lang="en-US" altLang="zh-CN" sz="2200"/>
              <a:t>BigTable</a:t>
            </a:r>
            <a:r>
              <a:rPr lang="zh-CN" altLang="en-US" sz="2200"/>
              <a:t>和</a:t>
            </a:r>
            <a:r>
              <a:rPr lang="en-US" altLang="zh-CN" sz="2200"/>
              <a:t>HBase</a:t>
            </a:r>
            <a:r>
              <a:rPr lang="zh-CN" altLang="en-US" sz="2200"/>
              <a:t>之类基于列模式的分布式数据库，更适应海量存储和互联网应用的需求，灵活的分布式架构可以使其利用廉价的硬件设备就组建一个大的数据仓库，而互联网应用就是以字符为基础的，</a:t>
            </a:r>
            <a:r>
              <a:rPr lang="en-US" altLang="zh-CN" sz="2200"/>
              <a:t>BigTable</a:t>
            </a:r>
            <a:r>
              <a:rPr lang="zh-CN" altLang="en-US" sz="2200"/>
              <a:t>和</a:t>
            </a:r>
            <a:r>
              <a:rPr lang="en-US" altLang="zh-CN" sz="2200"/>
              <a:t>HBase</a:t>
            </a:r>
            <a:r>
              <a:rPr lang="zh-CN" altLang="en-US" sz="2200"/>
              <a:t>就针对这些应用而开发出来的数据库</a:t>
            </a:r>
            <a:endParaRPr lang="en-US" altLang="zh-CN" sz="2200"/>
          </a:p>
          <a:p>
            <a:r>
              <a:rPr lang="zh-CN" altLang="en-US" sz="2200"/>
              <a:t>由于其中的时间戳特性，</a:t>
            </a:r>
            <a:r>
              <a:rPr lang="en-US" altLang="zh-CN" sz="2200"/>
              <a:t>BigTable</a:t>
            </a:r>
            <a:r>
              <a:rPr lang="zh-CN" altLang="en-US" sz="2200"/>
              <a:t>和</a:t>
            </a:r>
            <a:r>
              <a:rPr lang="en-US" altLang="zh-CN" sz="2200"/>
              <a:t>HBase</a:t>
            </a:r>
            <a:r>
              <a:rPr lang="zh-CN" altLang="en-US" sz="2200"/>
              <a:t>与生俱来就特别适合于开发</a:t>
            </a:r>
            <a:r>
              <a:rPr lang="en-US" altLang="zh-CN" sz="2200"/>
              <a:t>wiki</a:t>
            </a:r>
            <a:r>
              <a:rPr lang="zh-CN" altLang="en-US" sz="2200"/>
              <a:t>、</a:t>
            </a:r>
            <a:r>
              <a:rPr lang="en-US" altLang="zh-CN" sz="2200"/>
              <a:t>archiveorg</a:t>
            </a:r>
            <a:r>
              <a:rPr lang="zh-CN" altLang="en-US" sz="2200"/>
              <a:t>之类的服务，而</a:t>
            </a:r>
            <a:r>
              <a:rPr lang="en-US" altLang="zh-CN" sz="2200"/>
              <a:t>HBase</a:t>
            </a:r>
            <a:r>
              <a:rPr lang="zh-CN" altLang="en-US" sz="2200"/>
              <a:t>直接就是作为一个搜索引擎的一部分被开发出来的</a:t>
            </a:r>
          </a:p>
        </p:txBody>
      </p:sp>
      <p:sp>
        <p:nvSpPr>
          <p:cNvPr id="4" name="日期占位符 3"/>
          <p:cNvSpPr>
            <a:spLocks noGrp="1"/>
          </p:cNvSpPr>
          <p:nvPr>
            <p:ph type="dt" sz="quarter" idx="10"/>
          </p:nvPr>
        </p:nvSpPr>
        <p:spPr/>
        <p:txBody>
          <a:bodyPr/>
          <a:lstStyle/>
          <a:p>
            <a:pPr>
              <a:defRPr/>
            </a:pPr>
            <a:fld id="{77AB41CE-6A62-49C1-9FD6-42EE28920D0C}" type="datetime3">
              <a:rPr lang="zh-CN" altLang="en-US" smtClean="0"/>
              <a:pPr>
                <a:defRPr/>
              </a:pPr>
              <a:t>2021年12月8日星期三</a:t>
            </a:fld>
            <a:endParaRPr lang="en-US" altLang="zh-CN"/>
          </a:p>
        </p:txBody>
      </p:sp>
      <p:sp>
        <p:nvSpPr>
          <p:cNvPr id="27653"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C843BC9D-1ABB-4245-B27E-723971E888A4}" type="slidenum">
              <a:rPr lang="zh-CN" altLang="en-US" sz="2400" smtClean="0">
                <a:solidFill>
                  <a:schemeClr val="accent2"/>
                </a:solidFill>
                <a:latin typeface="Times New Roman" panose="02020603050405020304" pitchFamily="18" charset="0"/>
              </a:rPr>
              <a:pPr>
                <a:spcBef>
                  <a:spcPct val="0"/>
                </a:spcBef>
                <a:buClrTx/>
                <a:buSzTx/>
                <a:buFontTx/>
                <a:buNone/>
              </a:pPr>
              <a:t>19</a:t>
            </a:fld>
            <a:endParaRPr lang="en-US" altLang="zh-CN" sz="2400">
              <a:solidFill>
                <a:schemeClr val="accent2"/>
              </a:solidFill>
              <a:latin typeface="Times New Roman" panose="02020603050405020304" pitchFamily="18" charset="0"/>
            </a:endParaRPr>
          </a:p>
        </p:txBody>
      </p:sp>
      <p:sp>
        <p:nvSpPr>
          <p:cNvPr id="27654"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150000"/>
              </a:lnSpc>
              <a:defRPr/>
            </a:pPr>
            <a:r>
              <a:rPr lang="en-US" altLang="zh-CN" dirty="0">
                <a:solidFill>
                  <a:srgbClr val="FF0000"/>
                </a:solidFill>
              </a:rPr>
              <a:t>NoSQL</a:t>
            </a:r>
            <a:r>
              <a:rPr lang="zh-CN" altLang="en-US" dirty="0">
                <a:solidFill>
                  <a:srgbClr val="FF0000"/>
                </a:solidFill>
              </a:rPr>
              <a:t>数据库的种类</a:t>
            </a:r>
            <a:endParaRPr lang="en-US" altLang="zh-CN" dirty="0">
              <a:solidFill>
                <a:srgbClr val="FF0000"/>
              </a:solidFill>
            </a:endParaRPr>
          </a:p>
        </p:txBody>
      </p:sp>
      <p:pic>
        <p:nvPicPr>
          <p:cNvPr id="12291" name="内容占位符 9"/>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85800" y="1947863"/>
            <a:ext cx="7772400" cy="3724275"/>
          </a:xfrm>
          <a:ln>
            <a:solidFill>
              <a:schemeClr val="bg2"/>
            </a:solidFill>
            <a:miter lim="800000"/>
            <a:headEnd/>
            <a:tailEnd/>
          </a:ln>
        </p:spPr>
      </p:pic>
      <p:sp>
        <p:nvSpPr>
          <p:cNvPr id="4" name="日期占位符 3"/>
          <p:cNvSpPr>
            <a:spLocks noGrp="1"/>
          </p:cNvSpPr>
          <p:nvPr>
            <p:ph type="dt" sz="quarter" idx="10"/>
          </p:nvPr>
        </p:nvSpPr>
        <p:spPr/>
        <p:txBody>
          <a:bodyPr/>
          <a:lstStyle/>
          <a:p>
            <a:pPr>
              <a:defRPr/>
            </a:pPr>
            <a:fld id="{418D0621-7C9F-4268-9943-68D9353DF0C6}" type="datetime3">
              <a:rPr lang="zh-CN" altLang="en-US" smtClean="0"/>
              <a:pPr>
                <a:defRPr/>
              </a:pPr>
              <a:t>2021年12月8日星期三</a:t>
            </a:fld>
            <a:endParaRPr lang="en-US" altLang="zh-CN"/>
          </a:p>
        </p:txBody>
      </p:sp>
      <p:sp>
        <p:nvSpPr>
          <p:cNvPr id="12293"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64CB6935-4723-4BCF-A44A-4BE417D7C653}" type="slidenum">
              <a:rPr lang="zh-CN" altLang="en-US" sz="2400" smtClean="0">
                <a:solidFill>
                  <a:schemeClr val="accent2"/>
                </a:solidFill>
                <a:latin typeface="Times New Roman" panose="02020603050405020304" pitchFamily="18" charset="0"/>
              </a:rPr>
              <a:pPr>
                <a:spcBef>
                  <a:spcPct val="0"/>
                </a:spcBef>
                <a:buClrTx/>
                <a:buSzTx/>
                <a:buFontTx/>
                <a:buNone/>
              </a:pPr>
              <a:t>2</a:t>
            </a:fld>
            <a:endParaRPr lang="en-US" altLang="zh-CN" sz="2400">
              <a:solidFill>
                <a:schemeClr val="accent2"/>
              </a:solidFill>
              <a:latin typeface="Times New Roman" panose="02020603050405020304" pitchFamily="18" charset="0"/>
            </a:endParaRPr>
          </a:p>
        </p:txBody>
      </p:sp>
      <p:sp>
        <p:nvSpPr>
          <p:cNvPr id="12294"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提纲</a:t>
            </a:r>
          </a:p>
        </p:txBody>
      </p:sp>
      <p:sp>
        <p:nvSpPr>
          <p:cNvPr id="16387" name="内容占位符 2"/>
          <p:cNvSpPr>
            <a:spLocks noGrp="1"/>
          </p:cNvSpPr>
          <p:nvPr>
            <p:ph idx="1"/>
          </p:nvPr>
        </p:nvSpPr>
        <p:spPr>
          <a:xfrm>
            <a:off x="611560" y="1196752"/>
            <a:ext cx="7772400" cy="4876800"/>
          </a:xfrm>
        </p:spPr>
        <p:txBody>
          <a:bodyPr/>
          <a:lstStyle/>
          <a:p>
            <a:pPr>
              <a:lnSpc>
                <a:spcPct val="150000"/>
              </a:lnSpc>
            </a:pPr>
            <a:r>
              <a:rPr lang="zh-CN" altLang="en-US" sz="2400" dirty="0">
                <a:latin typeface="+mn-ea"/>
              </a:rPr>
              <a:t>列族数据库</a:t>
            </a:r>
            <a:endParaRPr lang="en-US" altLang="zh-CN" sz="2400" dirty="0">
              <a:latin typeface="+mn-ea"/>
            </a:endParaRPr>
          </a:p>
          <a:p>
            <a:pPr>
              <a:lnSpc>
                <a:spcPct val="150000"/>
              </a:lnSpc>
            </a:pPr>
            <a:r>
              <a:rPr lang="en-US" altLang="zh-CN" sz="2400" dirty="0" err="1">
                <a:latin typeface="+mn-ea"/>
              </a:rPr>
              <a:t>Hbase</a:t>
            </a:r>
            <a:r>
              <a:rPr lang="zh-CN" altLang="en-US" sz="2400" dirty="0">
                <a:latin typeface="+mn-ea"/>
              </a:rPr>
              <a:t>数据库</a:t>
            </a:r>
            <a:endParaRPr lang="en-US" altLang="zh-CN" sz="2400" dirty="0">
              <a:latin typeface="+mn-ea"/>
            </a:endParaRPr>
          </a:p>
          <a:p>
            <a:pPr lvl="1">
              <a:lnSpc>
                <a:spcPct val="150000"/>
              </a:lnSpc>
            </a:pPr>
            <a:r>
              <a:rPr lang="en-US" altLang="zh-CN" sz="2200" dirty="0" err="1">
                <a:latin typeface="+mn-ea"/>
              </a:rPr>
              <a:t>Hbase</a:t>
            </a:r>
            <a:r>
              <a:rPr lang="zh-CN" altLang="en-US" sz="2200" dirty="0">
                <a:latin typeface="+mn-ea"/>
              </a:rPr>
              <a:t>简介</a:t>
            </a:r>
            <a:endParaRPr lang="en-US" altLang="zh-CN" sz="2200" dirty="0">
              <a:latin typeface="+mn-ea"/>
            </a:endParaRPr>
          </a:p>
          <a:p>
            <a:pPr lvl="1">
              <a:lnSpc>
                <a:spcPct val="150000"/>
              </a:lnSpc>
            </a:pPr>
            <a:r>
              <a:rPr lang="en-US" altLang="zh-CN" sz="2200" dirty="0" err="1">
                <a:solidFill>
                  <a:srgbClr val="FF0000"/>
                </a:solidFill>
                <a:latin typeface="+mn-ea"/>
              </a:rPr>
              <a:t>Hbase</a:t>
            </a:r>
            <a:r>
              <a:rPr lang="zh-CN" altLang="en-US" sz="2200" dirty="0">
                <a:solidFill>
                  <a:srgbClr val="FF0000"/>
                </a:solidFill>
                <a:latin typeface="+mn-ea"/>
              </a:rPr>
              <a:t>数据模型</a:t>
            </a:r>
            <a:endParaRPr lang="en-US" altLang="zh-CN" sz="2200" dirty="0">
              <a:solidFill>
                <a:srgbClr val="FF0000"/>
              </a:solidFill>
              <a:latin typeface="+mn-ea"/>
            </a:endParaRPr>
          </a:p>
          <a:p>
            <a:pPr lvl="1">
              <a:lnSpc>
                <a:spcPct val="150000"/>
              </a:lnSpc>
            </a:pPr>
            <a:r>
              <a:rPr lang="en-US" altLang="zh-CN" sz="2200" dirty="0" err="1">
                <a:latin typeface="+mn-ea"/>
              </a:rPr>
              <a:t>Hbase</a:t>
            </a:r>
            <a:r>
              <a:rPr lang="zh-CN" altLang="en-US" sz="2200" dirty="0">
                <a:latin typeface="+mn-ea"/>
              </a:rPr>
              <a:t>访问与操作</a:t>
            </a:r>
            <a:endParaRPr lang="en-US" altLang="zh-CN" sz="2200" dirty="0">
              <a:latin typeface="+mn-ea"/>
            </a:endParaRPr>
          </a:p>
          <a:p>
            <a:pPr lvl="1">
              <a:lnSpc>
                <a:spcPct val="150000"/>
              </a:lnSpc>
            </a:pPr>
            <a:r>
              <a:rPr lang="en-US" altLang="zh-CN" sz="2200" dirty="0" err="1">
                <a:latin typeface="+mn-ea"/>
              </a:rPr>
              <a:t>Hbase</a:t>
            </a:r>
            <a:r>
              <a:rPr lang="zh-CN" altLang="en-US" sz="2200" dirty="0">
                <a:latin typeface="+mn-ea"/>
              </a:rPr>
              <a:t>应用实例</a:t>
            </a:r>
            <a:endParaRPr lang="en-US" altLang="zh-CN" sz="2200" dirty="0">
              <a:latin typeface="+mn-ea"/>
            </a:endParaRPr>
          </a:p>
          <a:p>
            <a:pPr lvl="1">
              <a:lnSpc>
                <a:spcPct val="150000"/>
              </a:lnSpc>
            </a:pPr>
            <a:r>
              <a:rPr lang="en-US" altLang="zh-CN" sz="2200" dirty="0" err="1">
                <a:latin typeface="+mn-ea"/>
              </a:rPr>
              <a:t>Hbase</a:t>
            </a:r>
            <a:r>
              <a:rPr lang="zh-CN" altLang="en-US" sz="2200" dirty="0">
                <a:latin typeface="+mn-ea"/>
              </a:rPr>
              <a:t>实现机制</a:t>
            </a:r>
            <a:endParaRPr lang="en-US" altLang="zh-CN" sz="2200" dirty="0">
              <a:latin typeface="+mn-ea"/>
            </a:endParaRPr>
          </a:p>
          <a:p>
            <a:pPr>
              <a:lnSpc>
                <a:spcPct val="150000"/>
              </a:lnSpc>
            </a:pPr>
            <a:r>
              <a:rPr lang="en-US" altLang="zh-CN" sz="2400" dirty="0">
                <a:latin typeface="+mn-ea"/>
              </a:rPr>
              <a:t>Cassandra</a:t>
            </a:r>
            <a:r>
              <a:rPr lang="zh-CN" altLang="en-US" sz="2400" dirty="0">
                <a:latin typeface="+mn-ea"/>
              </a:rPr>
              <a:t>数据库</a:t>
            </a:r>
            <a:endParaRPr lang="en-US" altLang="zh-CN" sz="2400" dirty="0">
              <a:latin typeface="+mn-ea"/>
            </a:endParaRPr>
          </a:p>
          <a:p>
            <a:pPr>
              <a:lnSpc>
                <a:spcPct val="150000"/>
              </a:lnSpc>
            </a:pPr>
            <a:r>
              <a:rPr lang="en-US" altLang="zh-CN" sz="2400" dirty="0">
                <a:latin typeface="+mn-ea"/>
              </a:rPr>
              <a:t>MapReduce</a:t>
            </a:r>
            <a:r>
              <a:rPr lang="zh-CN" altLang="en-US" sz="2400" dirty="0">
                <a:latin typeface="+mn-ea"/>
              </a:rPr>
              <a:t>简介</a:t>
            </a:r>
            <a:endParaRPr lang="en-US" altLang="zh-CN" sz="2400" dirty="0">
              <a:latin typeface="+mn-ea"/>
            </a:endParaRPr>
          </a:p>
          <a:p>
            <a:pPr>
              <a:lnSpc>
                <a:spcPct val="150000"/>
              </a:lnSpc>
            </a:pPr>
            <a:endParaRPr lang="zh-CN" altLang="en-US" sz="2400" dirty="0">
              <a:latin typeface="+mn-ea"/>
            </a:endParaRPr>
          </a:p>
        </p:txBody>
      </p:sp>
      <p:sp>
        <p:nvSpPr>
          <p:cNvPr id="4" name="日期占位符 3"/>
          <p:cNvSpPr>
            <a:spLocks noGrp="1"/>
          </p:cNvSpPr>
          <p:nvPr>
            <p:ph type="dt" sz="quarter" idx="10"/>
          </p:nvPr>
        </p:nvSpPr>
        <p:spPr/>
        <p:txBody>
          <a:bodyPr/>
          <a:lstStyle/>
          <a:p>
            <a:pPr>
              <a:defRPr/>
            </a:pPr>
            <a:fld id="{3809799F-1DE9-4A06-947D-268105C138FD}" type="datetime3">
              <a:rPr lang="zh-CN" altLang="en-US" smtClean="0"/>
              <a:pPr>
                <a:defRPr/>
              </a:pPr>
              <a:t>2021年12月8日星期三</a:t>
            </a:fld>
            <a:endParaRPr lang="en-US" altLang="zh-CN"/>
          </a:p>
        </p:txBody>
      </p:sp>
      <p:sp>
        <p:nvSpPr>
          <p:cNvPr id="16389"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01B9B098-F13F-488D-A953-3143444B0A7A}" type="slidenum">
              <a:rPr lang="zh-CN" altLang="en-US" sz="2400" smtClean="0">
                <a:solidFill>
                  <a:schemeClr val="accent2"/>
                </a:solidFill>
                <a:latin typeface="Times New Roman" panose="02020603050405020304" pitchFamily="18" charset="0"/>
              </a:rPr>
              <a:pPr>
                <a:spcBef>
                  <a:spcPct val="0"/>
                </a:spcBef>
                <a:buClrTx/>
                <a:buSzTx/>
                <a:buFontTx/>
                <a:buNone/>
              </a:pPr>
              <a:t>20</a:t>
            </a:fld>
            <a:endParaRPr lang="en-US" altLang="zh-CN" sz="2400">
              <a:solidFill>
                <a:schemeClr val="accent2"/>
              </a:solidFill>
              <a:latin typeface="Times New Roman" panose="02020603050405020304" pitchFamily="18" charset="0"/>
            </a:endParaRPr>
          </a:p>
        </p:txBody>
      </p:sp>
      <p:sp>
        <p:nvSpPr>
          <p:cNvPr id="16390"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799955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b="0" dirty="0" err="1"/>
              <a:t>HBase</a:t>
            </a:r>
            <a:r>
              <a:rPr lang="zh-CN" altLang="en-US" b="0" dirty="0"/>
              <a:t>数据模型</a:t>
            </a:r>
            <a:endParaRPr lang="zh-CN" altLang="en-US" dirty="0"/>
          </a:p>
        </p:txBody>
      </p:sp>
      <p:sp>
        <p:nvSpPr>
          <p:cNvPr id="29699" name="内容占位符 2"/>
          <p:cNvSpPr>
            <a:spLocks noGrp="1"/>
          </p:cNvSpPr>
          <p:nvPr>
            <p:ph idx="1"/>
          </p:nvPr>
        </p:nvSpPr>
        <p:spPr>
          <a:xfrm>
            <a:off x="685800" y="1371600"/>
            <a:ext cx="8207375" cy="4876800"/>
          </a:xfrm>
        </p:spPr>
        <p:txBody>
          <a:bodyPr/>
          <a:lstStyle/>
          <a:p>
            <a:r>
              <a:rPr lang="en-US" altLang="zh-CN" sz="2200"/>
              <a:t>HBase</a:t>
            </a:r>
            <a:r>
              <a:rPr lang="zh-CN" altLang="en-US" sz="2200"/>
              <a:t>的索引是行关键字、列关键字和时间戳</a:t>
            </a:r>
            <a:endParaRPr lang="en-US" altLang="zh-CN" sz="2200"/>
          </a:p>
          <a:p>
            <a:r>
              <a:rPr lang="zh-CN" altLang="en-US" sz="2200"/>
              <a:t>每个值是一个不解释的字符数组，数据都是字符串，没有类型</a:t>
            </a:r>
            <a:endParaRPr lang="en-US" altLang="zh-CN" sz="2200"/>
          </a:p>
          <a:p>
            <a:r>
              <a:rPr lang="zh-CN" altLang="en-US" sz="2200"/>
              <a:t>用户在表格中存储数据，每一行都有一个可排序的主键和任意多的列</a:t>
            </a:r>
            <a:endParaRPr lang="en-US" altLang="zh-CN" sz="2200"/>
          </a:p>
          <a:p>
            <a:r>
              <a:rPr lang="zh-CN" altLang="en-US" sz="2200"/>
              <a:t>由于是稀疏存储的，同一张表里面的每一行数据都可以有截然不同的列</a:t>
            </a:r>
          </a:p>
        </p:txBody>
      </p:sp>
      <p:sp>
        <p:nvSpPr>
          <p:cNvPr id="4" name="日期占位符 3"/>
          <p:cNvSpPr>
            <a:spLocks noGrp="1"/>
          </p:cNvSpPr>
          <p:nvPr>
            <p:ph type="dt" sz="quarter" idx="10"/>
          </p:nvPr>
        </p:nvSpPr>
        <p:spPr/>
        <p:txBody>
          <a:bodyPr/>
          <a:lstStyle/>
          <a:p>
            <a:pPr>
              <a:defRPr/>
            </a:pPr>
            <a:fld id="{77AB41CE-6A62-49C1-9FD6-42EE28920D0C}" type="datetime3">
              <a:rPr lang="zh-CN" altLang="en-US" smtClean="0"/>
              <a:pPr>
                <a:defRPr/>
              </a:pPr>
              <a:t>2021年12月8日星期三</a:t>
            </a:fld>
            <a:endParaRPr lang="en-US" altLang="zh-CN"/>
          </a:p>
        </p:txBody>
      </p:sp>
      <p:sp>
        <p:nvSpPr>
          <p:cNvPr id="29701"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15419FF8-084B-469A-8F89-403CBA42793E}" type="slidenum">
              <a:rPr lang="zh-CN" altLang="en-US" sz="2400" smtClean="0">
                <a:solidFill>
                  <a:schemeClr val="accent2"/>
                </a:solidFill>
                <a:latin typeface="Times New Roman" panose="02020603050405020304" pitchFamily="18" charset="0"/>
              </a:rPr>
              <a:pPr>
                <a:spcBef>
                  <a:spcPct val="0"/>
                </a:spcBef>
                <a:buClrTx/>
                <a:buSzTx/>
                <a:buFontTx/>
                <a:buNone/>
              </a:pPr>
              <a:t>21</a:t>
            </a:fld>
            <a:endParaRPr lang="en-US" altLang="zh-CN" sz="2400">
              <a:solidFill>
                <a:schemeClr val="accent2"/>
              </a:solidFill>
              <a:latin typeface="Times New Roman" panose="02020603050405020304" pitchFamily="18" charset="0"/>
            </a:endParaRPr>
          </a:p>
        </p:txBody>
      </p:sp>
      <p:sp>
        <p:nvSpPr>
          <p:cNvPr id="29702"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2970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3644900"/>
            <a:ext cx="6772275" cy="2914650"/>
          </a:xfrm>
          <a:prstGeom prst="rect">
            <a:avLst/>
          </a:prstGeom>
          <a:noFill/>
          <a:ln>
            <a:noFill/>
          </a:ln>
          <a:extLst>
            <a:ext uri="{909E8E84-426E-40DD-AFC4-6F175D3DCCD1}">
              <a14:hiddenFill xmlns:a14="http://schemas.microsoft.com/office/drawing/2010/main">
                <a:solidFill>
                  <a:srgbClr val="333300"/>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b="0" dirty="0" err="1"/>
              <a:t>HBase</a:t>
            </a:r>
            <a:r>
              <a:rPr lang="zh-CN" altLang="en-US" b="0" dirty="0"/>
              <a:t>数据模型</a:t>
            </a:r>
            <a:endParaRPr lang="zh-CN" altLang="en-US" dirty="0"/>
          </a:p>
        </p:txBody>
      </p:sp>
      <p:sp>
        <p:nvSpPr>
          <p:cNvPr id="30723" name="内容占位符 2"/>
          <p:cNvSpPr>
            <a:spLocks noGrp="1"/>
          </p:cNvSpPr>
          <p:nvPr>
            <p:ph idx="1"/>
          </p:nvPr>
        </p:nvSpPr>
        <p:spPr>
          <a:xfrm>
            <a:off x="685800" y="1371600"/>
            <a:ext cx="7918450" cy="4876800"/>
          </a:xfrm>
        </p:spPr>
        <p:txBody>
          <a:bodyPr/>
          <a:lstStyle/>
          <a:p>
            <a:r>
              <a:rPr lang="zh-CN" altLang="en-US" sz="2200"/>
              <a:t>列名字的格式是</a:t>
            </a:r>
            <a:r>
              <a:rPr lang="en-US" altLang="zh-CN" sz="2200"/>
              <a:t>“&lt;family&gt;:&lt;label&gt;”</a:t>
            </a:r>
            <a:r>
              <a:rPr lang="zh-CN" altLang="en-US" sz="2200"/>
              <a:t>，都是由字符串组成，每一张表有一个</a:t>
            </a:r>
            <a:r>
              <a:rPr lang="en-US" altLang="zh-CN" sz="2200"/>
              <a:t>family</a:t>
            </a:r>
            <a:r>
              <a:rPr lang="zh-CN" altLang="en-US" sz="2200"/>
              <a:t>集合，这个集合是固定不变的，相当于表的结构，只能通过改变表结构来改变，但是</a:t>
            </a:r>
            <a:r>
              <a:rPr lang="en-US" altLang="zh-CN" sz="2200"/>
              <a:t>label</a:t>
            </a:r>
            <a:r>
              <a:rPr lang="zh-CN" altLang="en-US" sz="2200"/>
              <a:t>值相对于每一行来说都是可以改变的</a:t>
            </a:r>
          </a:p>
          <a:p>
            <a:r>
              <a:rPr lang="en-US" altLang="zh-CN" sz="2200"/>
              <a:t>HBase</a:t>
            </a:r>
            <a:r>
              <a:rPr lang="zh-CN" altLang="en-US" sz="2200"/>
              <a:t>把同一个</a:t>
            </a:r>
            <a:r>
              <a:rPr lang="en-US" altLang="zh-CN" sz="2200"/>
              <a:t>family</a:t>
            </a:r>
            <a:r>
              <a:rPr lang="zh-CN" altLang="en-US" sz="2200"/>
              <a:t>里面的数据存储在同一个目录底下，而</a:t>
            </a:r>
            <a:r>
              <a:rPr lang="en-US" altLang="zh-CN" sz="2200"/>
              <a:t>HBase</a:t>
            </a:r>
            <a:r>
              <a:rPr lang="zh-CN" altLang="en-US" sz="2200"/>
              <a:t>的写操作是锁行的，每一行都是一个原子元素，都可以加锁</a:t>
            </a:r>
          </a:p>
          <a:p>
            <a:r>
              <a:rPr lang="zh-CN" altLang="en-US" sz="2200"/>
              <a:t>所有数据库的更新都有一个时间戳标记，每个更新都是一个新的版本，而</a:t>
            </a:r>
            <a:r>
              <a:rPr lang="en-US" altLang="zh-CN" sz="2200"/>
              <a:t>HBase</a:t>
            </a:r>
            <a:r>
              <a:rPr lang="zh-CN" altLang="en-US" sz="2200"/>
              <a:t>会保留一定数量的版本，这个值是可以设定的</a:t>
            </a:r>
            <a:endParaRPr lang="en-US" altLang="zh-CN" sz="2200"/>
          </a:p>
          <a:p>
            <a:r>
              <a:rPr lang="zh-CN" altLang="en-US" sz="2200"/>
              <a:t>客户端可以选择获取距离某个时间最近的版本，或者一次获取所有版本</a:t>
            </a:r>
          </a:p>
          <a:p>
            <a:endParaRPr lang="zh-CN" altLang="en-US" sz="2200"/>
          </a:p>
        </p:txBody>
      </p:sp>
      <p:sp>
        <p:nvSpPr>
          <p:cNvPr id="4" name="日期占位符 3"/>
          <p:cNvSpPr>
            <a:spLocks noGrp="1"/>
          </p:cNvSpPr>
          <p:nvPr>
            <p:ph type="dt" sz="quarter" idx="10"/>
          </p:nvPr>
        </p:nvSpPr>
        <p:spPr/>
        <p:txBody>
          <a:bodyPr/>
          <a:lstStyle/>
          <a:p>
            <a:pPr>
              <a:defRPr/>
            </a:pPr>
            <a:fld id="{77AB41CE-6A62-49C1-9FD6-42EE28920D0C}" type="datetime3">
              <a:rPr lang="zh-CN" altLang="en-US" smtClean="0"/>
              <a:pPr>
                <a:defRPr/>
              </a:pPr>
              <a:t>2021年12月8日星期三</a:t>
            </a:fld>
            <a:endParaRPr lang="en-US" altLang="zh-CN"/>
          </a:p>
        </p:txBody>
      </p:sp>
      <p:sp>
        <p:nvSpPr>
          <p:cNvPr id="30725"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2EDA302A-25C4-4CD4-912B-F833AC5BBF95}" type="slidenum">
              <a:rPr lang="zh-CN" altLang="en-US" sz="2400" smtClean="0">
                <a:solidFill>
                  <a:schemeClr val="accent2"/>
                </a:solidFill>
                <a:latin typeface="Times New Roman" panose="02020603050405020304" pitchFamily="18" charset="0"/>
              </a:rPr>
              <a:pPr>
                <a:spcBef>
                  <a:spcPct val="0"/>
                </a:spcBef>
                <a:buClrTx/>
                <a:buSzTx/>
                <a:buFontTx/>
                <a:buNone/>
              </a:pPr>
              <a:t>22</a:t>
            </a:fld>
            <a:endParaRPr lang="en-US" altLang="zh-CN" sz="2400">
              <a:solidFill>
                <a:schemeClr val="accent2"/>
              </a:solidFill>
              <a:latin typeface="Times New Roman" panose="02020603050405020304" pitchFamily="18" charset="0"/>
            </a:endParaRPr>
          </a:p>
        </p:txBody>
      </p:sp>
      <p:sp>
        <p:nvSpPr>
          <p:cNvPr id="30726"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b="0" dirty="0" err="1"/>
              <a:t>HBase</a:t>
            </a:r>
            <a:r>
              <a:rPr lang="zh-CN" altLang="en-US" b="0" dirty="0"/>
              <a:t>数据模型</a:t>
            </a:r>
            <a:endParaRPr lang="zh-CN" altLang="en-US" dirty="0"/>
          </a:p>
        </p:txBody>
      </p:sp>
      <p:sp>
        <p:nvSpPr>
          <p:cNvPr id="31747" name="内容占位符 2"/>
          <p:cNvSpPr>
            <a:spLocks noGrp="1"/>
          </p:cNvSpPr>
          <p:nvPr>
            <p:ph idx="1"/>
          </p:nvPr>
        </p:nvSpPr>
        <p:spPr/>
        <p:txBody>
          <a:bodyPr/>
          <a:lstStyle/>
          <a:p>
            <a:pPr>
              <a:lnSpc>
                <a:spcPct val="150000"/>
              </a:lnSpc>
            </a:pPr>
            <a:r>
              <a:rPr lang="en-US" altLang="zh-CN" sz="2400"/>
              <a:t>HBase</a:t>
            </a:r>
            <a:r>
              <a:rPr lang="zh-CN" altLang="en-US" sz="2400"/>
              <a:t>数据模型中三个重要概念</a:t>
            </a:r>
          </a:p>
          <a:p>
            <a:pPr lvl="1">
              <a:lnSpc>
                <a:spcPct val="150000"/>
              </a:lnSpc>
            </a:pPr>
            <a:r>
              <a:rPr lang="zh-CN" altLang="en-US" sz="2000"/>
              <a:t>行键（</a:t>
            </a:r>
            <a:r>
              <a:rPr lang="en-US" altLang="zh-CN" sz="2000" b="1"/>
              <a:t>Row Key</a:t>
            </a:r>
            <a:r>
              <a:rPr lang="zh-CN" altLang="en-US" sz="2000"/>
              <a:t>）：</a:t>
            </a:r>
            <a:r>
              <a:rPr lang="en-US" altLang="zh-CN" sz="2000"/>
              <a:t>HBase</a:t>
            </a:r>
            <a:r>
              <a:rPr lang="zh-CN" altLang="en-US" sz="2000"/>
              <a:t>表的主键，表中的记录按照行键排序。行键用来检索记录的主键</a:t>
            </a:r>
          </a:p>
          <a:p>
            <a:pPr lvl="1">
              <a:lnSpc>
                <a:spcPct val="150000"/>
              </a:lnSpc>
            </a:pPr>
            <a:r>
              <a:rPr lang="zh-CN" altLang="en-US" sz="2000"/>
              <a:t>时间戳（</a:t>
            </a:r>
            <a:r>
              <a:rPr lang="en-US" altLang="zh-CN" sz="2000" b="1"/>
              <a:t>Timestamp</a:t>
            </a:r>
            <a:r>
              <a:rPr lang="zh-CN" altLang="en-US" sz="2000"/>
              <a:t>）：每次数据操作对应的时间戳，可看作是数据的版本号，不同版本通过时间戳来进行索引</a:t>
            </a:r>
          </a:p>
          <a:p>
            <a:pPr lvl="1">
              <a:lnSpc>
                <a:spcPct val="150000"/>
              </a:lnSpc>
            </a:pPr>
            <a:r>
              <a:rPr lang="zh-CN" altLang="en-US" sz="2000"/>
              <a:t>列族（</a:t>
            </a:r>
            <a:r>
              <a:rPr lang="en-US" altLang="zh-CN" sz="2000" b="1"/>
              <a:t>Column Family</a:t>
            </a:r>
            <a:r>
              <a:rPr lang="zh-CN" altLang="en-US" sz="2000"/>
              <a:t>）：表在水平方向有一个或者多个列族组成，一个列族中可以由任意多个列组成，即列族支持动态扩展，无需预先定义列的数量以及类型，所有列均以二进制格式存储，用户需要自行进行类型转换</a:t>
            </a:r>
          </a:p>
          <a:p>
            <a:endParaRPr lang="zh-CN" altLang="en-US" sz="2400"/>
          </a:p>
        </p:txBody>
      </p:sp>
      <p:sp>
        <p:nvSpPr>
          <p:cNvPr id="4" name="日期占位符 3"/>
          <p:cNvSpPr>
            <a:spLocks noGrp="1"/>
          </p:cNvSpPr>
          <p:nvPr>
            <p:ph type="dt" sz="quarter" idx="10"/>
          </p:nvPr>
        </p:nvSpPr>
        <p:spPr/>
        <p:txBody>
          <a:bodyPr/>
          <a:lstStyle/>
          <a:p>
            <a:pPr>
              <a:defRPr/>
            </a:pPr>
            <a:fld id="{77AB41CE-6A62-49C1-9FD6-42EE28920D0C}" type="datetime3">
              <a:rPr lang="zh-CN" altLang="en-US" smtClean="0"/>
              <a:pPr>
                <a:defRPr/>
              </a:pPr>
              <a:t>2021年12月8日星期三</a:t>
            </a:fld>
            <a:endParaRPr lang="en-US" altLang="zh-CN"/>
          </a:p>
        </p:txBody>
      </p:sp>
      <p:sp>
        <p:nvSpPr>
          <p:cNvPr id="31749"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20DD37FE-D664-428F-8F26-7AD69A7E2B50}" type="slidenum">
              <a:rPr lang="zh-CN" altLang="en-US" sz="2400" smtClean="0">
                <a:solidFill>
                  <a:schemeClr val="accent2"/>
                </a:solidFill>
                <a:latin typeface="Times New Roman" panose="02020603050405020304" pitchFamily="18" charset="0"/>
              </a:rPr>
              <a:pPr>
                <a:spcBef>
                  <a:spcPct val="0"/>
                </a:spcBef>
                <a:buClrTx/>
                <a:buSzTx/>
                <a:buFontTx/>
                <a:buNone/>
              </a:pPr>
              <a:t>23</a:t>
            </a:fld>
            <a:endParaRPr lang="en-US" altLang="zh-CN" sz="2400">
              <a:solidFill>
                <a:schemeClr val="accent2"/>
              </a:solidFill>
              <a:latin typeface="Times New Roman" panose="02020603050405020304" pitchFamily="18" charset="0"/>
            </a:endParaRPr>
          </a:p>
        </p:txBody>
      </p:sp>
      <p:sp>
        <p:nvSpPr>
          <p:cNvPr id="31750"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b="0" dirty="0"/>
              <a:t>概念视图</a:t>
            </a:r>
            <a:endParaRPr lang="zh-CN" altLang="en-US" dirty="0"/>
          </a:p>
        </p:txBody>
      </p:sp>
      <p:sp>
        <p:nvSpPr>
          <p:cNvPr id="32771" name="内容占位符 2"/>
          <p:cNvSpPr>
            <a:spLocks noGrp="1"/>
          </p:cNvSpPr>
          <p:nvPr>
            <p:ph idx="1"/>
          </p:nvPr>
        </p:nvSpPr>
        <p:spPr>
          <a:xfrm>
            <a:off x="395288" y="1371600"/>
            <a:ext cx="8497887" cy="4876800"/>
          </a:xfrm>
        </p:spPr>
        <p:txBody>
          <a:bodyPr/>
          <a:lstStyle/>
          <a:p>
            <a:r>
              <a:rPr lang="zh-CN" altLang="en-US" sz="2000"/>
              <a:t>一个表可以想象成一个大的映射关系，通过主键，或者主键</a:t>
            </a:r>
            <a:r>
              <a:rPr lang="en-US" altLang="zh-CN" sz="2000"/>
              <a:t>+</a:t>
            </a:r>
            <a:r>
              <a:rPr lang="zh-CN" altLang="en-US" sz="2000"/>
              <a:t>时间戳，可以定位一行数据（由于是稀疏数据，所以某些列可以是空白）</a:t>
            </a:r>
            <a:endParaRPr lang="en-US" altLang="zh-CN" sz="2000"/>
          </a:p>
          <a:p>
            <a:endParaRPr lang="en-US" altLang="zh-CN" sz="2000"/>
          </a:p>
          <a:p>
            <a:endParaRPr lang="en-US" altLang="zh-CN" sz="2000"/>
          </a:p>
          <a:p>
            <a:endParaRPr lang="en-US" altLang="zh-CN" sz="2000"/>
          </a:p>
          <a:p>
            <a:endParaRPr lang="en-US" altLang="zh-CN" sz="2000"/>
          </a:p>
          <a:p>
            <a:endParaRPr lang="en-US" altLang="zh-CN" sz="2000"/>
          </a:p>
          <a:p>
            <a:endParaRPr lang="en-US" altLang="zh-CN" sz="2000"/>
          </a:p>
          <a:p>
            <a:endParaRPr lang="en-US" altLang="zh-CN" sz="2000"/>
          </a:p>
          <a:p>
            <a:endParaRPr lang="en-US" altLang="zh-CN" sz="2000"/>
          </a:p>
          <a:p>
            <a:r>
              <a:rPr lang="zh-CN" altLang="en-US" sz="2000"/>
              <a:t>上表是一个存储</a:t>
            </a:r>
            <a:r>
              <a:rPr lang="en-US" altLang="zh-CN" sz="2000"/>
              <a:t>Web</a:t>
            </a:r>
            <a:r>
              <a:rPr lang="zh-CN" altLang="en-US" sz="2000"/>
              <a:t>网页的范例列表片段。行名是一反向</a:t>
            </a:r>
            <a:r>
              <a:rPr lang="en-US" altLang="zh-CN" sz="2000"/>
              <a:t>URL</a:t>
            </a:r>
            <a:r>
              <a:rPr lang="zh-CN" altLang="en-US" sz="2000"/>
              <a:t>。</a:t>
            </a:r>
            <a:r>
              <a:rPr lang="en-US" altLang="zh-CN" sz="2000"/>
              <a:t>contents</a:t>
            </a:r>
            <a:r>
              <a:rPr lang="zh-CN" altLang="en-US" sz="2000"/>
              <a:t>列族用来存放网页内容，</a:t>
            </a:r>
            <a:r>
              <a:rPr lang="en-US" altLang="zh-CN" sz="2000"/>
              <a:t>anchor</a:t>
            </a:r>
            <a:r>
              <a:rPr lang="zh-CN" altLang="en-US" sz="2000"/>
              <a:t>列族存放引用该网页的锚链接文本。该主页被两个页面引用，因此包含了“</a:t>
            </a:r>
            <a:r>
              <a:rPr lang="en-US" altLang="zh-CN" sz="2000"/>
              <a:t>anchor:cnnsi.com”</a:t>
            </a:r>
            <a:r>
              <a:rPr lang="zh-CN" altLang="en-US" sz="2000"/>
              <a:t>和“</a:t>
            </a:r>
            <a:r>
              <a:rPr lang="en-US" altLang="zh-CN" sz="2000"/>
              <a:t>anchhor:my.look.ca”</a:t>
            </a:r>
            <a:r>
              <a:rPr lang="zh-CN" altLang="en-US" sz="2000"/>
              <a:t>的列。每个锚链接只有一个版本（由时间戳标识，如</a:t>
            </a:r>
            <a:r>
              <a:rPr lang="en-US" altLang="zh-CN" sz="2000"/>
              <a:t>t9</a:t>
            </a:r>
            <a:r>
              <a:rPr lang="zh-CN" altLang="en-US" sz="2000"/>
              <a:t>，</a:t>
            </a:r>
            <a:r>
              <a:rPr lang="en-US" altLang="zh-CN" sz="2000"/>
              <a:t>t8</a:t>
            </a:r>
            <a:r>
              <a:rPr lang="zh-CN" altLang="en-US" sz="2000"/>
              <a:t>）；</a:t>
            </a:r>
            <a:r>
              <a:rPr lang="en-US" altLang="zh-CN" sz="2000"/>
              <a:t>contents</a:t>
            </a:r>
            <a:r>
              <a:rPr lang="zh-CN" altLang="en-US" sz="2000"/>
              <a:t>列有三个版本，分别由时间戳</a:t>
            </a:r>
            <a:r>
              <a:rPr lang="en-US" altLang="zh-CN" sz="2000"/>
              <a:t>t3</a:t>
            </a:r>
            <a:r>
              <a:rPr lang="zh-CN" altLang="en-US" sz="2000"/>
              <a:t>，</a:t>
            </a:r>
            <a:r>
              <a:rPr lang="en-US" altLang="zh-CN" sz="2000"/>
              <a:t>t5</a:t>
            </a:r>
            <a:r>
              <a:rPr lang="zh-CN" altLang="en-US" sz="2000"/>
              <a:t>和</a:t>
            </a:r>
            <a:r>
              <a:rPr lang="en-US" altLang="zh-CN" sz="2000"/>
              <a:t>t6</a:t>
            </a:r>
            <a:r>
              <a:rPr lang="zh-CN" altLang="en-US" sz="2000"/>
              <a:t>标识</a:t>
            </a:r>
          </a:p>
        </p:txBody>
      </p:sp>
      <p:sp>
        <p:nvSpPr>
          <p:cNvPr id="4" name="日期占位符 3"/>
          <p:cNvSpPr>
            <a:spLocks noGrp="1"/>
          </p:cNvSpPr>
          <p:nvPr>
            <p:ph type="dt" sz="quarter" idx="10"/>
          </p:nvPr>
        </p:nvSpPr>
        <p:spPr/>
        <p:txBody>
          <a:bodyPr/>
          <a:lstStyle/>
          <a:p>
            <a:pPr>
              <a:defRPr/>
            </a:pPr>
            <a:fld id="{77AB41CE-6A62-49C1-9FD6-42EE28920D0C}" type="datetime3">
              <a:rPr lang="zh-CN" altLang="en-US" smtClean="0"/>
              <a:pPr>
                <a:defRPr/>
              </a:pPr>
              <a:t>2021年12月8日星期三</a:t>
            </a:fld>
            <a:endParaRPr lang="en-US" altLang="zh-CN"/>
          </a:p>
        </p:txBody>
      </p:sp>
      <p:sp>
        <p:nvSpPr>
          <p:cNvPr id="32773"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17315CD2-30DA-418F-89E7-46777F9E228E}" type="slidenum">
              <a:rPr lang="zh-CN" altLang="en-US" sz="2400" smtClean="0">
                <a:solidFill>
                  <a:schemeClr val="accent2"/>
                </a:solidFill>
                <a:latin typeface="Times New Roman" panose="02020603050405020304" pitchFamily="18" charset="0"/>
              </a:rPr>
              <a:pPr>
                <a:spcBef>
                  <a:spcPct val="0"/>
                </a:spcBef>
                <a:buClrTx/>
                <a:buSzTx/>
                <a:buFontTx/>
                <a:buNone/>
              </a:pPr>
              <a:t>24</a:t>
            </a:fld>
            <a:endParaRPr lang="en-US" altLang="zh-CN" sz="2400">
              <a:solidFill>
                <a:schemeClr val="accent2"/>
              </a:solidFill>
              <a:latin typeface="Times New Roman" panose="02020603050405020304" pitchFamily="18" charset="0"/>
            </a:endParaRPr>
          </a:p>
        </p:txBody>
      </p:sp>
      <p:sp>
        <p:nvSpPr>
          <p:cNvPr id="32774"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3277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2076450"/>
            <a:ext cx="7883525" cy="2930525"/>
          </a:xfrm>
          <a:prstGeom prst="rect">
            <a:avLst/>
          </a:prstGeom>
          <a:noFill/>
          <a:ln>
            <a:noFill/>
          </a:ln>
          <a:extLst>
            <a:ext uri="{909E8E84-426E-40DD-AFC4-6F175D3DCCD1}">
              <a14:hiddenFill xmlns:a14="http://schemas.microsoft.com/office/drawing/2010/main">
                <a:solidFill>
                  <a:srgbClr val="333300"/>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b="0" dirty="0"/>
              <a:t>物理视图</a:t>
            </a:r>
            <a:endParaRPr lang="zh-CN" altLang="en-US" dirty="0"/>
          </a:p>
        </p:txBody>
      </p:sp>
      <p:sp>
        <p:nvSpPr>
          <p:cNvPr id="33795" name="内容占位符 2"/>
          <p:cNvSpPr>
            <a:spLocks noGrp="1"/>
          </p:cNvSpPr>
          <p:nvPr>
            <p:ph idx="1"/>
          </p:nvPr>
        </p:nvSpPr>
        <p:spPr/>
        <p:txBody>
          <a:bodyPr/>
          <a:lstStyle/>
          <a:p>
            <a:r>
              <a:rPr lang="zh-CN" altLang="en-US" sz="2000"/>
              <a:t>虽然从概念视图来看，</a:t>
            </a:r>
            <a:r>
              <a:rPr lang="en-US" altLang="zh-CN" sz="2000"/>
              <a:t>HBase</a:t>
            </a:r>
            <a:r>
              <a:rPr lang="zh-CN" altLang="en-US" sz="2000"/>
              <a:t>中的每个表格是由很多行组成的，但是，在物理存储上面，它是按照列来保存的。上述的概念视图应按如下形式存储</a:t>
            </a:r>
            <a:endParaRPr lang="en-US" altLang="zh-CN" sz="2000"/>
          </a:p>
          <a:p>
            <a:endParaRPr lang="en-US" altLang="zh-CN" sz="2000"/>
          </a:p>
          <a:p>
            <a:endParaRPr lang="en-US" altLang="zh-CN" sz="2000"/>
          </a:p>
          <a:p>
            <a:endParaRPr lang="en-US" altLang="zh-CN" sz="2000"/>
          </a:p>
          <a:p>
            <a:endParaRPr lang="en-US" altLang="zh-CN" sz="2000"/>
          </a:p>
          <a:p>
            <a:endParaRPr lang="en-US" altLang="zh-CN" sz="2000"/>
          </a:p>
          <a:p>
            <a:endParaRPr lang="en-US" altLang="zh-CN" sz="2000"/>
          </a:p>
          <a:p>
            <a:endParaRPr lang="en-US" altLang="zh-CN" sz="2000"/>
          </a:p>
          <a:p>
            <a:r>
              <a:rPr lang="zh-CN" altLang="en-US" sz="2000"/>
              <a:t>概念视图中空白的列实际不会被存储，当请求这些空白的单元格的时候，会返回</a:t>
            </a:r>
            <a:r>
              <a:rPr lang="en-US" altLang="zh-CN" sz="2000"/>
              <a:t>null</a:t>
            </a:r>
            <a:r>
              <a:rPr lang="zh-CN" altLang="en-US" sz="2000"/>
              <a:t>值</a:t>
            </a:r>
          </a:p>
          <a:p>
            <a:r>
              <a:rPr lang="zh-CN" altLang="en-US" sz="2000"/>
              <a:t>如果在查询的时候不提供时间戳，那么会返回距离现在最近的那一个版本的数据（因为在存储的时候，数据会按照时间戳排序）</a:t>
            </a:r>
          </a:p>
          <a:p>
            <a:endParaRPr lang="zh-CN" altLang="en-US" sz="2000"/>
          </a:p>
        </p:txBody>
      </p:sp>
      <p:sp>
        <p:nvSpPr>
          <p:cNvPr id="4" name="日期占位符 3"/>
          <p:cNvSpPr>
            <a:spLocks noGrp="1"/>
          </p:cNvSpPr>
          <p:nvPr>
            <p:ph type="dt" sz="quarter" idx="10"/>
          </p:nvPr>
        </p:nvSpPr>
        <p:spPr/>
        <p:txBody>
          <a:bodyPr/>
          <a:lstStyle/>
          <a:p>
            <a:pPr>
              <a:defRPr/>
            </a:pPr>
            <a:fld id="{77AB41CE-6A62-49C1-9FD6-42EE28920D0C}" type="datetime3">
              <a:rPr lang="zh-CN" altLang="en-US" smtClean="0"/>
              <a:pPr>
                <a:defRPr/>
              </a:pPr>
              <a:t>2021年12月8日星期三</a:t>
            </a:fld>
            <a:endParaRPr lang="en-US" altLang="zh-CN"/>
          </a:p>
        </p:txBody>
      </p:sp>
      <p:sp>
        <p:nvSpPr>
          <p:cNvPr id="33797"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E0899904-5AB0-46F1-B4C1-83DCE4810514}" type="slidenum">
              <a:rPr lang="zh-CN" altLang="en-US" sz="2400" smtClean="0">
                <a:solidFill>
                  <a:schemeClr val="accent2"/>
                </a:solidFill>
                <a:latin typeface="Times New Roman" panose="02020603050405020304" pitchFamily="18" charset="0"/>
              </a:rPr>
              <a:pPr>
                <a:spcBef>
                  <a:spcPct val="0"/>
                </a:spcBef>
                <a:buClrTx/>
                <a:buSzTx/>
                <a:buFontTx/>
                <a:buNone/>
              </a:pPr>
              <a:t>25</a:t>
            </a:fld>
            <a:endParaRPr lang="en-US" altLang="zh-CN" sz="2400">
              <a:solidFill>
                <a:schemeClr val="accent2"/>
              </a:solidFill>
              <a:latin typeface="Times New Roman" panose="02020603050405020304" pitchFamily="18" charset="0"/>
            </a:endParaRPr>
          </a:p>
        </p:txBody>
      </p:sp>
      <p:sp>
        <p:nvSpPr>
          <p:cNvPr id="33798"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3379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2492375"/>
            <a:ext cx="8658225" cy="2241550"/>
          </a:xfrm>
          <a:prstGeom prst="rect">
            <a:avLst/>
          </a:prstGeom>
          <a:noFill/>
          <a:ln>
            <a:noFill/>
          </a:ln>
          <a:extLst>
            <a:ext uri="{909E8E84-426E-40DD-AFC4-6F175D3DCCD1}">
              <a14:hiddenFill xmlns:a14="http://schemas.microsoft.com/office/drawing/2010/main">
                <a:solidFill>
                  <a:srgbClr val="333300"/>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提纲</a:t>
            </a:r>
          </a:p>
        </p:txBody>
      </p:sp>
      <p:sp>
        <p:nvSpPr>
          <p:cNvPr id="16387" name="内容占位符 2"/>
          <p:cNvSpPr>
            <a:spLocks noGrp="1"/>
          </p:cNvSpPr>
          <p:nvPr>
            <p:ph idx="1"/>
          </p:nvPr>
        </p:nvSpPr>
        <p:spPr>
          <a:xfrm>
            <a:off x="611560" y="1196752"/>
            <a:ext cx="7772400" cy="4876800"/>
          </a:xfrm>
        </p:spPr>
        <p:txBody>
          <a:bodyPr/>
          <a:lstStyle/>
          <a:p>
            <a:pPr>
              <a:lnSpc>
                <a:spcPct val="150000"/>
              </a:lnSpc>
            </a:pPr>
            <a:r>
              <a:rPr lang="zh-CN" altLang="en-US" sz="2400" dirty="0">
                <a:latin typeface="+mn-ea"/>
              </a:rPr>
              <a:t>列族数据库</a:t>
            </a:r>
            <a:endParaRPr lang="en-US" altLang="zh-CN" sz="2400" dirty="0">
              <a:latin typeface="+mn-ea"/>
            </a:endParaRPr>
          </a:p>
          <a:p>
            <a:pPr>
              <a:lnSpc>
                <a:spcPct val="150000"/>
              </a:lnSpc>
            </a:pPr>
            <a:r>
              <a:rPr lang="en-US" altLang="zh-CN" sz="2400" dirty="0" err="1">
                <a:latin typeface="+mn-ea"/>
              </a:rPr>
              <a:t>Hbase</a:t>
            </a:r>
            <a:r>
              <a:rPr lang="zh-CN" altLang="en-US" sz="2400" dirty="0">
                <a:latin typeface="+mn-ea"/>
              </a:rPr>
              <a:t>数据库</a:t>
            </a:r>
            <a:endParaRPr lang="en-US" altLang="zh-CN" sz="2400" dirty="0">
              <a:latin typeface="+mn-ea"/>
            </a:endParaRPr>
          </a:p>
          <a:p>
            <a:pPr lvl="1">
              <a:lnSpc>
                <a:spcPct val="150000"/>
              </a:lnSpc>
            </a:pPr>
            <a:r>
              <a:rPr lang="en-US" altLang="zh-CN" sz="2200" dirty="0" err="1">
                <a:latin typeface="+mn-ea"/>
              </a:rPr>
              <a:t>Hbase</a:t>
            </a:r>
            <a:r>
              <a:rPr lang="zh-CN" altLang="en-US" sz="2200" dirty="0">
                <a:latin typeface="+mn-ea"/>
              </a:rPr>
              <a:t>简介</a:t>
            </a:r>
            <a:endParaRPr lang="en-US" altLang="zh-CN" sz="2200" dirty="0">
              <a:latin typeface="+mn-ea"/>
            </a:endParaRPr>
          </a:p>
          <a:p>
            <a:pPr lvl="1">
              <a:lnSpc>
                <a:spcPct val="150000"/>
              </a:lnSpc>
            </a:pPr>
            <a:r>
              <a:rPr lang="en-US" altLang="zh-CN" sz="2200" dirty="0" err="1">
                <a:latin typeface="+mn-ea"/>
              </a:rPr>
              <a:t>Hbase</a:t>
            </a:r>
            <a:r>
              <a:rPr lang="zh-CN" altLang="en-US" sz="2200" dirty="0">
                <a:latin typeface="+mn-ea"/>
              </a:rPr>
              <a:t>数据模型</a:t>
            </a:r>
            <a:endParaRPr lang="en-US" altLang="zh-CN" sz="2200" dirty="0">
              <a:latin typeface="+mn-ea"/>
            </a:endParaRPr>
          </a:p>
          <a:p>
            <a:pPr lvl="1">
              <a:lnSpc>
                <a:spcPct val="150000"/>
              </a:lnSpc>
            </a:pPr>
            <a:r>
              <a:rPr lang="en-US" altLang="zh-CN" sz="2200" dirty="0" err="1">
                <a:solidFill>
                  <a:srgbClr val="FF0000"/>
                </a:solidFill>
                <a:latin typeface="+mn-ea"/>
              </a:rPr>
              <a:t>Hbase</a:t>
            </a:r>
            <a:r>
              <a:rPr lang="zh-CN" altLang="en-US" sz="2200" dirty="0">
                <a:solidFill>
                  <a:srgbClr val="FF0000"/>
                </a:solidFill>
                <a:latin typeface="+mn-ea"/>
              </a:rPr>
              <a:t>访问与操作</a:t>
            </a:r>
            <a:endParaRPr lang="en-US" altLang="zh-CN" sz="2200" dirty="0">
              <a:solidFill>
                <a:srgbClr val="FF0000"/>
              </a:solidFill>
              <a:latin typeface="+mn-ea"/>
            </a:endParaRPr>
          </a:p>
          <a:p>
            <a:pPr lvl="1">
              <a:lnSpc>
                <a:spcPct val="150000"/>
              </a:lnSpc>
            </a:pPr>
            <a:r>
              <a:rPr lang="en-US" altLang="zh-CN" sz="2200" dirty="0" err="1">
                <a:latin typeface="+mn-ea"/>
              </a:rPr>
              <a:t>Hbase</a:t>
            </a:r>
            <a:r>
              <a:rPr lang="zh-CN" altLang="en-US" sz="2200" dirty="0">
                <a:latin typeface="+mn-ea"/>
              </a:rPr>
              <a:t>应用实例</a:t>
            </a:r>
            <a:endParaRPr lang="en-US" altLang="zh-CN" sz="2200" dirty="0">
              <a:latin typeface="+mn-ea"/>
            </a:endParaRPr>
          </a:p>
          <a:p>
            <a:pPr lvl="1">
              <a:lnSpc>
                <a:spcPct val="150000"/>
              </a:lnSpc>
            </a:pPr>
            <a:r>
              <a:rPr lang="en-US" altLang="zh-CN" sz="2200" dirty="0" err="1">
                <a:latin typeface="+mn-ea"/>
              </a:rPr>
              <a:t>Hbase</a:t>
            </a:r>
            <a:r>
              <a:rPr lang="zh-CN" altLang="en-US" sz="2200" dirty="0">
                <a:latin typeface="+mn-ea"/>
              </a:rPr>
              <a:t>实现机制</a:t>
            </a:r>
            <a:endParaRPr lang="en-US" altLang="zh-CN" sz="2200" dirty="0">
              <a:latin typeface="+mn-ea"/>
            </a:endParaRPr>
          </a:p>
          <a:p>
            <a:pPr>
              <a:lnSpc>
                <a:spcPct val="150000"/>
              </a:lnSpc>
            </a:pPr>
            <a:r>
              <a:rPr lang="en-US" altLang="zh-CN" sz="2400" dirty="0">
                <a:latin typeface="+mn-ea"/>
              </a:rPr>
              <a:t>Cassandra</a:t>
            </a:r>
            <a:r>
              <a:rPr lang="zh-CN" altLang="en-US" sz="2400" dirty="0">
                <a:latin typeface="+mn-ea"/>
              </a:rPr>
              <a:t>数据库</a:t>
            </a:r>
            <a:endParaRPr lang="en-US" altLang="zh-CN" sz="2400" dirty="0">
              <a:latin typeface="+mn-ea"/>
            </a:endParaRPr>
          </a:p>
          <a:p>
            <a:pPr>
              <a:lnSpc>
                <a:spcPct val="150000"/>
              </a:lnSpc>
            </a:pPr>
            <a:r>
              <a:rPr lang="en-US" altLang="zh-CN" sz="2400" dirty="0">
                <a:latin typeface="+mn-ea"/>
              </a:rPr>
              <a:t>MapReduce</a:t>
            </a:r>
            <a:r>
              <a:rPr lang="zh-CN" altLang="en-US" sz="2400" dirty="0">
                <a:latin typeface="+mn-ea"/>
              </a:rPr>
              <a:t>简介</a:t>
            </a:r>
            <a:endParaRPr lang="en-US" altLang="zh-CN" sz="2400" dirty="0">
              <a:latin typeface="+mn-ea"/>
            </a:endParaRPr>
          </a:p>
          <a:p>
            <a:pPr>
              <a:lnSpc>
                <a:spcPct val="150000"/>
              </a:lnSpc>
            </a:pPr>
            <a:endParaRPr lang="zh-CN" altLang="en-US" sz="2400" dirty="0">
              <a:latin typeface="+mn-ea"/>
            </a:endParaRPr>
          </a:p>
        </p:txBody>
      </p:sp>
      <p:sp>
        <p:nvSpPr>
          <p:cNvPr id="4" name="日期占位符 3"/>
          <p:cNvSpPr>
            <a:spLocks noGrp="1"/>
          </p:cNvSpPr>
          <p:nvPr>
            <p:ph type="dt" sz="quarter" idx="10"/>
          </p:nvPr>
        </p:nvSpPr>
        <p:spPr/>
        <p:txBody>
          <a:bodyPr/>
          <a:lstStyle/>
          <a:p>
            <a:pPr>
              <a:defRPr/>
            </a:pPr>
            <a:fld id="{3809799F-1DE9-4A06-947D-268105C138FD}" type="datetime3">
              <a:rPr lang="zh-CN" altLang="en-US" smtClean="0"/>
              <a:pPr>
                <a:defRPr/>
              </a:pPr>
              <a:t>2021年12月8日星期三</a:t>
            </a:fld>
            <a:endParaRPr lang="en-US" altLang="zh-CN"/>
          </a:p>
        </p:txBody>
      </p:sp>
      <p:sp>
        <p:nvSpPr>
          <p:cNvPr id="16389"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01B9B098-F13F-488D-A953-3143444B0A7A}" type="slidenum">
              <a:rPr lang="zh-CN" altLang="en-US" sz="2400" smtClean="0">
                <a:solidFill>
                  <a:schemeClr val="accent2"/>
                </a:solidFill>
                <a:latin typeface="Times New Roman" panose="02020603050405020304" pitchFamily="18" charset="0"/>
              </a:rPr>
              <a:pPr>
                <a:spcBef>
                  <a:spcPct val="0"/>
                </a:spcBef>
                <a:buClrTx/>
                <a:buSzTx/>
                <a:buFontTx/>
                <a:buNone/>
              </a:pPr>
              <a:t>26</a:t>
            </a:fld>
            <a:endParaRPr lang="en-US" altLang="zh-CN" sz="2400">
              <a:solidFill>
                <a:schemeClr val="accent2"/>
              </a:solidFill>
              <a:latin typeface="Times New Roman" panose="02020603050405020304" pitchFamily="18" charset="0"/>
            </a:endParaRPr>
          </a:p>
        </p:txBody>
      </p:sp>
      <p:sp>
        <p:nvSpPr>
          <p:cNvPr id="16390"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4969099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a:defRPr/>
            </a:pPr>
            <a:r>
              <a:rPr lang="en-US" altLang="zh-CN" dirty="0" err="1"/>
              <a:t>HBase</a:t>
            </a:r>
            <a:r>
              <a:rPr lang="zh-CN" altLang="en-US" dirty="0"/>
              <a:t>访问接口</a:t>
            </a:r>
          </a:p>
        </p:txBody>
      </p:sp>
      <p:sp>
        <p:nvSpPr>
          <p:cNvPr id="52227" name="Rectangle 4"/>
          <p:cNvSpPr>
            <a:spLocks noChangeArrowheads="1"/>
          </p:cNvSpPr>
          <p:nvPr/>
        </p:nvSpPr>
        <p:spPr bwMode="auto">
          <a:xfrm>
            <a:off x="3203575" y="1279525"/>
            <a:ext cx="2533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a:spcBef>
                <a:spcPct val="0"/>
              </a:spcBef>
              <a:buClrTx/>
              <a:buSzTx/>
              <a:buFontTx/>
              <a:buNone/>
            </a:pPr>
            <a:r>
              <a:rPr lang="zh-CN" altLang="en-US" sz="2000">
                <a:solidFill>
                  <a:schemeClr val="tx1"/>
                </a:solidFill>
                <a:latin typeface="Times New Roman" panose="02020603050405020304" pitchFamily="18" charset="0"/>
                <a:ea typeface="宋体" panose="02010600030101010101" pitchFamily="2" charset="-122"/>
                <a:cs typeface="Times New Roman" panose="02020603050405020304" pitchFamily="18" charset="0"/>
              </a:rPr>
              <a:t>表</a:t>
            </a:r>
            <a:r>
              <a:rPr lang="en-US" altLang="zh-CN" sz="2000">
                <a:solidFill>
                  <a:schemeClr val="tx1"/>
                </a:solidFill>
                <a:latin typeface="Times New Roman" panose="02020603050405020304" pitchFamily="18" charset="0"/>
                <a:ea typeface="宋体" panose="02010600030101010101" pitchFamily="2" charset="-122"/>
                <a:cs typeface="Times New Roman" panose="02020603050405020304" pitchFamily="18" charset="0"/>
              </a:rPr>
              <a:t>4-2 HBase</a:t>
            </a:r>
            <a:r>
              <a:rPr lang="zh-CN" altLang="en-US" sz="2000">
                <a:solidFill>
                  <a:schemeClr val="tx1"/>
                </a:solidFill>
                <a:latin typeface="Times New Roman" panose="02020603050405020304" pitchFamily="18" charset="0"/>
                <a:ea typeface="宋体" panose="02010600030101010101" pitchFamily="2" charset="-122"/>
                <a:cs typeface="Times New Roman" panose="02020603050405020304" pitchFamily="18" charset="0"/>
              </a:rPr>
              <a:t>访问接口</a:t>
            </a:r>
            <a:endParaRPr lang="zh-CN" altLang="en-US" sz="2000">
              <a:solidFill>
                <a:schemeClr val="tx1"/>
              </a:solidFill>
              <a:ea typeface="宋体" panose="02010600030101010101" pitchFamily="2" charset="-122"/>
              <a:cs typeface="Times New Roman" panose="02020603050405020304" pitchFamily="18" charset="0"/>
            </a:endParaRPr>
          </a:p>
        </p:txBody>
      </p:sp>
      <p:graphicFrame>
        <p:nvGraphicFramePr>
          <p:cNvPr id="16530" name="Group 146"/>
          <p:cNvGraphicFramePr>
            <a:graphicFrameLocks noGrp="1"/>
          </p:cNvGraphicFramePr>
          <p:nvPr/>
        </p:nvGraphicFramePr>
        <p:xfrm>
          <a:off x="533400" y="1890713"/>
          <a:ext cx="8077200" cy="4511675"/>
        </p:xfrm>
        <a:graphic>
          <a:graphicData uri="http://schemas.openxmlformats.org/drawingml/2006/table">
            <a:tbl>
              <a:tblPr/>
              <a:tblGrid>
                <a:gridCol w="21336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3200400">
                  <a:extLst>
                    <a:ext uri="{9D8B030D-6E8A-4147-A177-3AD203B41FA5}">
                      <a16:colId xmlns:a16="http://schemas.microsoft.com/office/drawing/2014/main" val="20002"/>
                    </a:ext>
                  </a:extLst>
                </a:gridCol>
              </a:tblGrid>
              <a:tr h="3968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bg2"/>
                          </a:solidFill>
                          <a:effectLst/>
                          <a:latin typeface="Times New Roman" pitchFamily="18" charset="0"/>
                          <a:ea typeface="宋体" pitchFamily="2" charset="-122"/>
                          <a:cs typeface="Times New Roman" pitchFamily="18" charset="0"/>
                        </a:rPr>
                        <a:t>类型</a:t>
                      </a:r>
                      <a:endParaRPr kumimoji="0" lang="zh-CN" altLang="en-US" sz="2000" b="0" i="0" u="none" strike="noStrike" cap="none" normalizeH="0" baseline="0" dirty="0">
                        <a:ln>
                          <a:noFill/>
                        </a:ln>
                        <a:solidFill>
                          <a:schemeClr val="bg2"/>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bg2"/>
                          </a:solidFill>
                          <a:effectLst/>
                          <a:latin typeface="Times New Roman" pitchFamily="18" charset="0"/>
                          <a:ea typeface="宋体" pitchFamily="2" charset="-122"/>
                          <a:cs typeface="Times New Roman" pitchFamily="18" charset="0"/>
                        </a:rPr>
                        <a:t>特点</a:t>
                      </a:r>
                      <a:endParaRPr kumimoji="0" lang="zh-CN" altLang="en-US" sz="2000" b="0" i="0" u="none" strike="noStrike" cap="none" normalizeH="0" baseline="0">
                        <a:ln>
                          <a:noFill/>
                        </a:ln>
                        <a:solidFill>
                          <a:schemeClr val="bg2"/>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bg2"/>
                          </a:solidFill>
                          <a:effectLst/>
                          <a:latin typeface="Times New Roman" pitchFamily="18" charset="0"/>
                          <a:ea typeface="宋体" pitchFamily="2" charset="-122"/>
                          <a:cs typeface="Times New Roman" pitchFamily="18" charset="0"/>
                        </a:rPr>
                        <a:t>场合</a:t>
                      </a:r>
                      <a:endParaRPr kumimoji="0" lang="zh-CN" altLang="en-US" sz="2000" b="0" i="0" u="none" strike="noStrike" cap="none" normalizeH="0" baseline="0">
                        <a:ln>
                          <a:noFill/>
                        </a:ln>
                        <a:solidFill>
                          <a:schemeClr val="bg2"/>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447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bg2"/>
                          </a:solidFill>
                          <a:effectLst/>
                          <a:latin typeface="Times New Roman" pitchFamily="18" charset="0"/>
                          <a:ea typeface="宋体" pitchFamily="2" charset="-122"/>
                          <a:cs typeface="Times New Roman" pitchFamily="18" charset="0"/>
                        </a:rPr>
                        <a:t>Native Java API</a:t>
                      </a:r>
                      <a:endParaRPr kumimoji="0" lang="en-US" altLang="zh-CN" sz="1800" b="0" i="0" u="none" strike="noStrike" cap="none" normalizeH="0" baseline="0" dirty="0">
                        <a:ln>
                          <a:noFill/>
                        </a:ln>
                        <a:solidFill>
                          <a:schemeClr val="bg2"/>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bg2"/>
                          </a:solidFill>
                          <a:effectLst/>
                          <a:latin typeface="Times New Roman" pitchFamily="18" charset="0"/>
                          <a:ea typeface="宋体" pitchFamily="2" charset="-122"/>
                          <a:cs typeface="Times New Roman" pitchFamily="18" charset="0"/>
                        </a:rPr>
                        <a:t>最常规和高效的访问方式</a:t>
                      </a:r>
                      <a:endParaRPr kumimoji="0" lang="zh-CN" altLang="en-US" sz="1800" b="0" i="0" u="none" strike="noStrike" cap="none" normalizeH="0" baseline="0" dirty="0">
                        <a:ln>
                          <a:noFill/>
                        </a:ln>
                        <a:solidFill>
                          <a:schemeClr val="bg2"/>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bg2"/>
                          </a:solidFill>
                          <a:effectLst/>
                          <a:latin typeface="Times New Roman" pitchFamily="18" charset="0"/>
                          <a:ea typeface="宋体" pitchFamily="2" charset="-122"/>
                          <a:cs typeface="Times New Roman" pitchFamily="18" charset="0"/>
                        </a:rPr>
                        <a:t>适合</a:t>
                      </a:r>
                      <a:r>
                        <a:rPr kumimoji="0" lang="en-US" altLang="zh-CN" sz="1800" b="0" i="0" u="none" strike="noStrike" cap="none" normalizeH="0" baseline="0">
                          <a:ln>
                            <a:noFill/>
                          </a:ln>
                          <a:solidFill>
                            <a:schemeClr val="bg2"/>
                          </a:solidFill>
                          <a:effectLst/>
                          <a:latin typeface="Times New Roman" pitchFamily="18" charset="0"/>
                          <a:ea typeface="宋体" pitchFamily="2" charset="-122"/>
                          <a:cs typeface="Times New Roman" pitchFamily="18" charset="0"/>
                        </a:rPr>
                        <a:t>Hadoop MapReduce</a:t>
                      </a:r>
                      <a:r>
                        <a:rPr kumimoji="0" lang="zh-CN" altLang="en-US" sz="1800" b="0" i="0" u="none" strike="noStrike" cap="none" normalizeH="0" baseline="0">
                          <a:ln>
                            <a:noFill/>
                          </a:ln>
                          <a:solidFill>
                            <a:schemeClr val="bg2"/>
                          </a:solidFill>
                          <a:effectLst/>
                          <a:latin typeface="Times New Roman" pitchFamily="18" charset="0"/>
                          <a:ea typeface="宋体" pitchFamily="2" charset="-122"/>
                          <a:cs typeface="Times New Roman" pitchFamily="18" charset="0"/>
                        </a:rPr>
                        <a:t>作业并行批处理</a:t>
                      </a:r>
                      <a:r>
                        <a:rPr kumimoji="0" lang="en-US" altLang="zh-CN" sz="1800" b="0" i="0" u="none" strike="noStrike" cap="none" normalizeH="0" baseline="0">
                          <a:ln>
                            <a:noFill/>
                          </a:ln>
                          <a:solidFill>
                            <a:schemeClr val="bg2"/>
                          </a:solidFill>
                          <a:effectLst/>
                          <a:latin typeface="Times New Roman" pitchFamily="18" charset="0"/>
                          <a:ea typeface="宋体" pitchFamily="2" charset="-122"/>
                          <a:cs typeface="Times New Roman" pitchFamily="18" charset="0"/>
                        </a:rPr>
                        <a:t>HBase</a:t>
                      </a:r>
                      <a:r>
                        <a:rPr kumimoji="0" lang="zh-CN" altLang="en-US" sz="1800" b="0" i="0" u="none" strike="noStrike" cap="none" normalizeH="0" baseline="0">
                          <a:ln>
                            <a:noFill/>
                          </a:ln>
                          <a:solidFill>
                            <a:schemeClr val="bg2"/>
                          </a:solidFill>
                          <a:effectLst/>
                          <a:latin typeface="Times New Roman" pitchFamily="18" charset="0"/>
                          <a:ea typeface="宋体" pitchFamily="2" charset="-122"/>
                          <a:cs typeface="Times New Roman" pitchFamily="18" charset="0"/>
                        </a:rPr>
                        <a:t>表数据</a:t>
                      </a:r>
                      <a:endParaRPr kumimoji="0" lang="zh-CN" altLang="en-US" sz="1800" b="0" i="0" u="none" strike="noStrike" cap="none" normalizeH="0" baseline="0">
                        <a:ln>
                          <a:noFill/>
                        </a:ln>
                        <a:solidFill>
                          <a:schemeClr val="bg2"/>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447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bg2"/>
                          </a:solidFill>
                          <a:effectLst/>
                          <a:latin typeface="Times New Roman" pitchFamily="18" charset="0"/>
                          <a:ea typeface="宋体" pitchFamily="2" charset="-122"/>
                          <a:cs typeface="Times New Roman" pitchFamily="18" charset="0"/>
                        </a:rPr>
                        <a:t>HBase Shell</a:t>
                      </a:r>
                      <a:endParaRPr kumimoji="0" lang="en-US" altLang="zh-CN" sz="1800" b="0" i="0" u="none" strike="noStrike" cap="none" normalizeH="0" baseline="0">
                        <a:ln>
                          <a:noFill/>
                        </a:ln>
                        <a:solidFill>
                          <a:schemeClr val="bg2"/>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err="1">
                          <a:ln>
                            <a:noFill/>
                          </a:ln>
                          <a:solidFill>
                            <a:schemeClr val="bg2"/>
                          </a:solidFill>
                          <a:effectLst/>
                          <a:latin typeface="Times New Roman" pitchFamily="18" charset="0"/>
                          <a:ea typeface="宋体" pitchFamily="2" charset="-122"/>
                          <a:cs typeface="Times New Roman" pitchFamily="18" charset="0"/>
                        </a:rPr>
                        <a:t>HBase</a:t>
                      </a:r>
                      <a:r>
                        <a:rPr kumimoji="0" lang="zh-CN" altLang="en-US" sz="1800" b="0" i="0" u="none" strike="noStrike" cap="none" normalizeH="0" baseline="0" dirty="0">
                          <a:ln>
                            <a:noFill/>
                          </a:ln>
                          <a:solidFill>
                            <a:schemeClr val="bg2"/>
                          </a:solidFill>
                          <a:effectLst/>
                          <a:latin typeface="Times New Roman" pitchFamily="18" charset="0"/>
                          <a:ea typeface="宋体" pitchFamily="2" charset="-122"/>
                          <a:cs typeface="Times New Roman" pitchFamily="18" charset="0"/>
                        </a:rPr>
                        <a:t>的命令行工具，最简单的接口</a:t>
                      </a:r>
                      <a:endParaRPr kumimoji="0" lang="zh-CN" altLang="en-US" sz="1800" b="0" i="0" u="none" strike="noStrike" cap="none" normalizeH="0" baseline="0" dirty="0">
                        <a:ln>
                          <a:noFill/>
                        </a:ln>
                        <a:solidFill>
                          <a:schemeClr val="bg2"/>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bg2"/>
                          </a:solidFill>
                          <a:effectLst/>
                          <a:latin typeface="Times New Roman" pitchFamily="18" charset="0"/>
                          <a:ea typeface="宋体" pitchFamily="2" charset="-122"/>
                          <a:cs typeface="Times New Roman" pitchFamily="18" charset="0"/>
                        </a:rPr>
                        <a:t>适合</a:t>
                      </a:r>
                      <a:r>
                        <a:rPr kumimoji="0" lang="en-US" altLang="zh-CN" sz="1800" b="0" i="0" u="none" strike="noStrike" cap="none" normalizeH="0" baseline="0">
                          <a:ln>
                            <a:noFill/>
                          </a:ln>
                          <a:solidFill>
                            <a:schemeClr val="bg2"/>
                          </a:solidFill>
                          <a:effectLst/>
                          <a:latin typeface="Times New Roman" pitchFamily="18" charset="0"/>
                          <a:ea typeface="宋体" pitchFamily="2" charset="-122"/>
                          <a:cs typeface="Times New Roman" pitchFamily="18" charset="0"/>
                        </a:rPr>
                        <a:t>HBase</a:t>
                      </a:r>
                      <a:r>
                        <a:rPr kumimoji="0" lang="zh-CN" altLang="en-US" sz="1800" b="0" i="0" u="none" strike="noStrike" cap="none" normalizeH="0" baseline="0">
                          <a:ln>
                            <a:noFill/>
                          </a:ln>
                          <a:solidFill>
                            <a:schemeClr val="bg2"/>
                          </a:solidFill>
                          <a:effectLst/>
                          <a:latin typeface="Times New Roman" pitchFamily="18" charset="0"/>
                          <a:ea typeface="宋体" pitchFamily="2" charset="-122"/>
                          <a:cs typeface="Times New Roman" pitchFamily="18" charset="0"/>
                        </a:rPr>
                        <a:t>管理使用</a:t>
                      </a:r>
                      <a:endParaRPr kumimoji="0" lang="zh-CN" altLang="en-US" sz="1800" b="0" i="0" u="none" strike="noStrike" cap="none" normalizeH="0" baseline="0">
                        <a:ln>
                          <a:noFill/>
                        </a:ln>
                        <a:solidFill>
                          <a:schemeClr val="bg2"/>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447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bg2"/>
                          </a:solidFill>
                          <a:effectLst/>
                          <a:latin typeface="Times New Roman" pitchFamily="18" charset="0"/>
                          <a:ea typeface="宋体" pitchFamily="2" charset="-122"/>
                          <a:cs typeface="Times New Roman" pitchFamily="18" charset="0"/>
                        </a:rPr>
                        <a:t>Thrift Gateway</a:t>
                      </a:r>
                      <a:endParaRPr kumimoji="0" lang="en-US" altLang="zh-CN" sz="1800" b="0" i="0" u="none" strike="noStrike" cap="none" normalizeH="0" baseline="0">
                        <a:ln>
                          <a:noFill/>
                        </a:ln>
                        <a:solidFill>
                          <a:schemeClr val="bg2"/>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bg2"/>
                          </a:solidFill>
                          <a:effectLst/>
                          <a:latin typeface="Times New Roman" pitchFamily="18" charset="0"/>
                          <a:ea typeface="宋体" pitchFamily="2" charset="-122"/>
                          <a:cs typeface="Times New Roman" pitchFamily="18" charset="0"/>
                        </a:rPr>
                        <a:t>利用</a:t>
                      </a:r>
                      <a:r>
                        <a:rPr kumimoji="0" lang="en-US" altLang="zh-CN" sz="1800" b="0" i="0" u="none" strike="noStrike" cap="none" normalizeH="0" baseline="0" dirty="0">
                          <a:ln>
                            <a:noFill/>
                          </a:ln>
                          <a:solidFill>
                            <a:schemeClr val="bg2"/>
                          </a:solidFill>
                          <a:effectLst/>
                          <a:latin typeface="Times New Roman" pitchFamily="18" charset="0"/>
                          <a:ea typeface="宋体" pitchFamily="2" charset="-122"/>
                          <a:cs typeface="Times New Roman" pitchFamily="18" charset="0"/>
                        </a:rPr>
                        <a:t>Thrift</a:t>
                      </a:r>
                      <a:r>
                        <a:rPr kumimoji="0" lang="zh-CN" altLang="en-US" sz="1800" b="0" i="0" u="none" strike="noStrike" cap="none" normalizeH="0" baseline="0" dirty="0">
                          <a:ln>
                            <a:noFill/>
                          </a:ln>
                          <a:solidFill>
                            <a:schemeClr val="bg2"/>
                          </a:solidFill>
                          <a:effectLst/>
                          <a:latin typeface="Times New Roman" pitchFamily="18" charset="0"/>
                          <a:ea typeface="宋体" pitchFamily="2" charset="-122"/>
                          <a:cs typeface="Times New Roman" pitchFamily="18" charset="0"/>
                        </a:rPr>
                        <a:t>序列化技术，支持</a:t>
                      </a:r>
                      <a:r>
                        <a:rPr kumimoji="0" lang="en-US" altLang="zh-CN" sz="1800" b="0" i="0" u="none" strike="noStrike" cap="none" normalizeH="0" baseline="0" dirty="0">
                          <a:ln>
                            <a:noFill/>
                          </a:ln>
                          <a:solidFill>
                            <a:schemeClr val="bg2"/>
                          </a:solidFill>
                          <a:effectLst/>
                          <a:latin typeface="Times New Roman" pitchFamily="18" charset="0"/>
                          <a:ea typeface="宋体" pitchFamily="2" charset="-122"/>
                          <a:cs typeface="Times New Roman" pitchFamily="18" charset="0"/>
                        </a:rPr>
                        <a:t>C++</a:t>
                      </a:r>
                      <a:r>
                        <a:rPr kumimoji="0" lang="zh-CN" altLang="en-US" sz="1800" b="0" i="0" u="none" strike="noStrike" cap="none" normalizeH="0" baseline="0" dirty="0">
                          <a:ln>
                            <a:noFill/>
                          </a:ln>
                          <a:solidFill>
                            <a:schemeClr val="bg2"/>
                          </a:solidFill>
                          <a:effectLst/>
                          <a:latin typeface="Times New Roman" pitchFamily="18" charset="0"/>
                          <a:ea typeface="宋体" pitchFamily="2" charset="-122"/>
                          <a:cs typeface="Times New Roman" pitchFamily="18" charset="0"/>
                        </a:rPr>
                        <a:t>、</a:t>
                      </a:r>
                      <a:r>
                        <a:rPr kumimoji="0" lang="en-US" altLang="zh-CN" sz="1800" b="0" i="0" u="none" strike="noStrike" cap="none" normalizeH="0" baseline="0" dirty="0">
                          <a:ln>
                            <a:noFill/>
                          </a:ln>
                          <a:solidFill>
                            <a:schemeClr val="bg2"/>
                          </a:solidFill>
                          <a:effectLst/>
                          <a:latin typeface="Times New Roman" pitchFamily="18" charset="0"/>
                          <a:ea typeface="宋体" pitchFamily="2" charset="-122"/>
                          <a:cs typeface="Times New Roman" pitchFamily="18" charset="0"/>
                        </a:rPr>
                        <a:t>PHP</a:t>
                      </a:r>
                      <a:r>
                        <a:rPr kumimoji="0" lang="zh-CN" altLang="en-US" sz="1800" b="0" i="0" u="none" strike="noStrike" cap="none" normalizeH="0" baseline="0" dirty="0">
                          <a:ln>
                            <a:noFill/>
                          </a:ln>
                          <a:solidFill>
                            <a:schemeClr val="bg2"/>
                          </a:solidFill>
                          <a:effectLst/>
                          <a:latin typeface="Times New Roman" pitchFamily="18" charset="0"/>
                          <a:ea typeface="宋体" pitchFamily="2" charset="-122"/>
                          <a:cs typeface="Times New Roman" pitchFamily="18" charset="0"/>
                        </a:rPr>
                        <a:t>、</a:t>
                      </a:r>
                      <a:r>
                        <a:rPr kumimoji="0" lang="en-US" altLang="zh-CN" sz="1800" b="0" i="0" u="none" strike="noStrike" cap="none" normalizeH="0" baseline="0" dirty="0">
                          <a:ln>
                            <a:noFill/>
                          </a:ln>
                          <a:solidFill>
                            <a:schemeClr val="bg2"/>
                          </a:solidFill>
                          <a:effectLst/>
                          <a:latin typeface="Times New Roman" pitchFamily="18" charset="0"/>
                          <a:ea typeface="宋体" pitchFamily="2" charset="-122"/>
                          <a:cs typeface="Times New Roman" pitchFamily="18" charset="0"/>
                        </a:rPr>
                        <a:t>Python</a:t>
                      </a:r>
                      <a:r>
                        <a:rPr kumimoji="0" lang="zh-CN" altLang="en-US" sz="1800" b="0" i="0" u="none" strike="noStrike" cap="none" normalizeH="0" baseline="0" dirty="0">
                          <a:ln>
                            <a:noFill/>
                          </a:ln>
                          <a:solidFill>
                            <a:schemeClr val="bg2"/>
                          </a:solidFill>
                          <a:effectLst/>
                          <a:latin typeface="Times New Roman" pitchFamily="18" charset="0"/>
                          <a:ea typeface="宋体" pitchFamily="2" charset="-122"/>
                          <a:cs typeface="Times New Roman" pitchFamily="18" charset="0"/>
                        </a:rPr>
                        <a:t>等多种语言</a:t>
                      </a:r>
                      <a:endParaRPr kumimoji="0" lang="zh-CN" altLang="en-US" sz="1800" b="0" i="0" u="none" strike="noStrike" cap="none" normalizeH="0" baseline="0" dirty="0">
                        <a:ln>
                          <a:noFill/>
                        </a:ln>
                        <a:solidFill>
                          <a:schemeClr val="bg2"/>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bg2"/>
                          </a:solidFill>
                          <a:effectLst/>
                          <a:latin typeface="Times New Roman" pitchFamily="18" charset="0"/>
                          <a:ea typeface="宋体" pitchFamily="2" charset="-122"/>
                          <a:cs typeface="Times New Roman" pitchFamily="18" charset="0"/>
                        </a:rPr>
                        <a:t>适合其他异构系统在线访问</a:t>
                      </a:r>
                      <a:r>
                        <a:rPr kumimoji="0" lang="en-US" altLang="zh-CN" sz="1800" b="0" i="0" u="none" strike="noStrike" cap="none" normalizeH="0" baseline="0">
                          <a:ln>
                            <a:noFill/>
                          </a:ln>
                          <a:solidFill>
                            <a:schemeClr val="bg2"/>
                          </a:solidFill>
                          <a:effectLst/>
                          <a:latin typeface="Times New Roman" pitchFamily="18" charset="0"/>
                          <a:ea typeface="宋体" pitchFamily="2" charset="-122"/>
                          <a:cs typeface="Times New Roman" pitchFamily="18" charset="0"/>
                        </a:rPr>
                        <a:t>HBase</a:t>
                      </a:r>
                      <a:r>
                        <a:rPr kumimoji="0" lang="zh-CN" altLang="en-US" sz="1800" b="0" i="0" u="none" strike="noStrike" cap="none" normalizeH="0" baseline="0">
                          <a:ln>
                            <a:noFill/>
                          </a:ln>
                          <a:solidFill>
                            <a:schemeClr val="bg2"/>
                          </a:solidFill>
                          <a:effectLst/>
                          <a:latin typeface="Times New Roman" pitchFamily="18" charset="0"/>
                          <a:ea typeface="宋体" pitchFamily="2" charset="-122"/>
                          <a:cs typeface="Times New Roman" pitchFamily="18" charset="0"/>
                        </a:rPr>
                        <a:t>表数据</a:t>
                      </a:r>
                      <a:endParaRPr kumimoji="0" lang="zh-CN" altLang="en-US" sz="1800" b="0" i="0" u="none" strike="noStrike" cap="none" normalizeH="0" baseline="0">
                        <a:ln>
                          <a:noFill/>
                        </a:ln>
                        <a:solidFill>
                          <a:schemeClr val="bg2"/>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447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bg2"/>
                          </a:solidFill>
                          <a:effectLst/>
                          <a:latin typeface="Times New Roman" pitchFamily="18" charset="0"/>
                          <a:ea typeface="宋体" pitchFamily="2" charset="-122"/>
                          <a:cs typeface="Times New Roman" pitchFamily="18" charset="0"/>
                        </a:rPr>
                        <a:t>REST Gateway</a:t>
                      </a:r>
                      <a:endParaRPr kumimoji="0" lang="en-US" altLang="zh-CN" sz="1800" b="0" i="0" u="none" strike="noStrike" cap="none" normalizeH="0" baseline="0">
                        <a:ln>
                          <a:noFill/>
                        </a:ln>
                        <a:solidFill>
                          <a:schemeClr val="bg2"/>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bg2"/>
                          </a:solidFill>
                          <a:effectLst/>
                          <a:latin typeface="Times New Roman" pitchFamily="18" charset="0"/>
                          <a:ea typeface="宋体" pitchFamily="2" charset="-122"/>
                          <a:cs typeface="Times New Roman" pitchFamily="18" charset="0"/>
                        </a:rPr>
                        <a:t>解除了语言限制</a:t>
                      </a:r>
                      <a:endParaRPr kumimoji="0" lang="zh-CN" altLang="en-US" sz="1800" b="0" i="0" u="none" strike="noStrike" cap="none" normalizeH="0" baseline="0" dirty="0">
                        <a:ln>
                          <a:noFill/>
                        </a:ln>
                        <a:solidFill>
                          <a:schemeClr val="bg2"/>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bg2"/>
                          </a:solidFill>
                          <a:effectLst/>
                          <a:latin typeface="Times New Roman" pitchFamily="18" charset="0"/>
                          <a:ea typeface="宋体" pitchFamily="2" charset="-122"/>
                          <a:cs typeface="Times New Roman" pitchFamily="18" charset="0"/>
                        </a:rPr>
                        <a:t>支持</a:t>
                      </a:r>
                      <a:r>
                        <a:rPr kumimoji="0" lang="en-US" altLang="zh-CN" sz="1800" b="0" i="0" u="none" strike="noStrike" cap="none" normalizeH="0" baseline="0">
                          <a:ln>
                            <a:noFill/>
                          </a:ln>
                          <a:solidFill>
                            <a:schemeClr val="bg2"/>
                          </a:solidFill>
                          <a:effectLst/>
                          <a:latin typeface="Times New Roman" pitchFamily="18" charset="0"/>
                          <a:ea typeface="宋体" pitchFamily="2" charset="-122"/>
                          <a:cs typeface="Times New Roman" pitchFamily="18" charset="0"/>
                        </a:rPr>
                        <a:t>REST</a:t>
                      </a:r>
                      <a:r>
                        <a:rPr kumimoji="0" lang="zh-CN" altLang="en-US" sz="1800" b="0" i="0" u="none" strike="noStrike" cap="none" normalizeH="0" baseline="0">
                          <a:ln>
                            <a:noFill/>
                          </a:ln>
                          <a:solidFill>
                            <a:schemeClr val="bg2"/>
                          </a:solidFill>
                          <a:effectLst/>
                          <a:latin typeface="Times New Roman" pitchFamily="18" charset="0"/>
                          <a:ea typeface="宋体" pitchFamily="2" charset="-122"/>
                          <a:cs typeface="Times New Roman" pitchFamily="18" charset="0"/>
                        </a:rPr>
                        <a:t>风格的</a:t>
                      </a:r>
                      <a:r>
                        <a:rPr kumimoji="0" lang="en-US" altLang="zh-CN" sz="1800" b="0" i="0" u="none" strike="noStrike" cap="none" normalizeH="0" baseline="0">
                          <a:ln>
                            <a:noFill/>
                          </a:ln>
                          <a:solidFill>
                            <a:schemeClr val="bg2"/>
                          </a:solidFill>
                          <a:effectLst/>
                          <a:latin typeface="Times New Roman" pitchFamily="18" charset="0"/>
                          <a:ea typeface="宋体" pitchFamily="2" charset="-122"/>
                          <a:cs typeface="Times New Roman" pitchFamily="18" charset="0"/>
                        </a:rPr>
                        <a:t>Http API</a:t>
                      </a:r>
                      <a:r>
                        <a:rPr kumimoji="0" lang="zh-CN" altLang="en-US" sz="1800" b="0" i="0" u="none" strike="noStrike" cap="none" normalizeH="0" baseline="0">
                          <a:ln>
                            <a:noFill/>
                          </a:ln>
                          <a:solidFill>
                            <a:schemeClr val="bg2"/>
                          </a:solidFill>
                          <a:effectLst/>
                          <a:latin typeface="Times New Roman" pitchFamily="18" charset="0"/>
                          <a:ea typeface="宋体" pitchFamily="2" charset="-122"/>
                          <a:cs typeface="Times New Roman" pitchFamily="18" charset="0"/>
                        </a:rPr>
                        <a:t>访问</a:t>
                      </a:r>
                      <a:r>
                        <a:rPr kumimoji="0" lang="en-US" altLang="zh-CN" sz="1800" b="0" i="0" u="none" strike="noStrike" cap="none" normalizeH="0" baseline="0">
                          <a:ln>
                            <a:noFill/>
                          </a:ln>
                          <a:solidFill>
                            <a:schemeClr val="bg2"/>
                          </a:solidFill>
                          <a:effectLst/>
                          <a:latin typeface="Times New Roman" pitchFamily="18" charset="0"/>
                          <a:ea typeface="宋体" pitchFamily="2" charset="-122"/>
                          <a:cs typeface="Times New Roman" pitchFamily="18" charset="0"/>
                        </a:rPr>
                        <a:t>HBase</a:t>
                      </a:r>
                      <a:endParaRPr kumimoji="0" lang="en-US" altLang="zh-CN" sz="1800" b="0" i="0" u="none" strike="noStrike" cap="none" normalizeH="0" baseline="0">
                        <a:ln>
                          <a:noFill/>
                        </a:ln>
                        <a:solidFill>
                          <a:schemeClr val="bg2"/>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4447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bg2"/>
                          </a:solidFill>
                          <a:effectLst/>
                          <a:latin typeface="Times New Roman" pitchFamily="18" charset="0"/>
                          <a:ea typeface="宋体" pitchFamily="2" charset="-122"/>
                          <a:cs typeface="Times New Roman" pitchFamily="18" charset="0"/>
                        </a:rPr>
                        <a:t>Pig</a:t>
                      </a:r>
                      <a:endParaRPr kumimoji="0" lang="en-US" altLang="zh-CN" sz="1800" b="0" i="0" u="none" strike="noStrike" cap="none" normalizeH="0" baseline="0">
                        <a:ln>
                          <a:noFill/>
                        </a:ln>
                        <a:solidFill>
                          <a:schemeClr val="bg2"/>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bg2"/>
                          </a:solidFill>
                          <a:effectLst/>
                          <a:latin typeface="Times New Roman" pitchFamily="18" charset="0"/>
                          <a:ea typeface="宋体" pitchFamily="2" charset="-122"/>
                          <a:cs typeface="Times New Roman" pitchFamily="18" charset="0"/>
                        </a:rPr>
                        <a:t>使用</a:t>
                      </a:r>
                      <a:r>
                        <a:rPr kumimoji="0" lang="en-US" altLang="zh-CN" sz="1800" b="0" i="0" u="none" strike="noStrike" cap="none" normalizeH="0" baseline="0" dirty="0">
                          <a:ln>
                            <a:noFill/>
                          </a:ln>
                          <a:solidFill>
                            <a:schemeClr val="bg2"/>
                          </a:solidFill>
                          <a:effectLst/>
                          <a:latin typeface="Times New Roman" pitchFamily="18" charset="0"/>
                          <a:ea typeface="宋体" pitchFamily="2" charset="-122"/>
                          <a:cs typeface="Times New Roman" pitchFamily="18" charset="0"/>
                        </a:rPr>
                        <a:t>Pig Latin</a:t>
                      </a:r>
                      <a:r>
                        <a:rPr kumimoji="0" lang="zh-CN" altLang="en-US" sz="1800" b="0" i="0" u="none" strike="noStrike" cap="none" normalizeH="0" baseline="0" dirty="0">
                          <a:ln>
                            <a:noFill/>
                          </a:ln>
                          <a:solidFill>
                            <a:schemeClr val="bg2"/>
                          </a:solidFill>
                          <a:effectLst/>
                          <a:latin typeface="Times New Roman" pitchFamily="18" charset="0"/>
                          <a:ea typeface="宋体" pitchFamily="2" charset="-122"/>
                          <a:cs typeface="Times New Roman" pitchFamily="18" charset="0"/>
                        </a:rPr>
                        <a:t>流式编程语言来处理</a:t>
                      </a:r>
                      <a:r>
                        <a:rPr kumimoji="0" lang="en-US" altLang="zh-CN" sz="1800" b="0" i="0" u="none" strike="noStrike" cap="none" normalizeH="0" baseline="0" dirty="0" err="1">
                          <a:ln>
                            <a:noFill/>
                          </a:ln>
                          <a:solidFill>
                            <a:schemeClr val="bg2"/>
                          </a:solidFill>
                          <a:effectLst/>
                          <a:latin typeface="Times New Roman" pitchFamily="18" charset="0"/>
                          <a:ea typeface="宋体" pitchFamily="2" charset="-122"/>
                          <a:cs typeface="Times New Roman" pitchFamily="18" charset="0"/>
                        </a:rPr>
                        <a:t>HBase</a:t>
                      </a:r>
                      <a:r>
                        <a:rPr kumimoji="0" lang="zh-CN" altLang="en-US" sz="1800" b="0" i="0" u="none" strike="noStrike" cap="none" normalizeH="0" baseline="0" dirty="0">
                          <a:ln>
                            <a:noFill/>
                          </a:ln>
                          <a:solidFill>
                            <a:schemeClr val="bg2"/>
                          </a:solidFill>
                          <a:effectLst/>
                          <a:latin typeface="Times New Roman" pitchFamily="18" charset="0"/>
                          <a:ea typeface="宋体" pitchFamily="2" charset="-122"/>
                          <a:cs typeface="Times New Roman" pitchFamily="18" charset="0"/>
                        </a:rPr>
                        <a:t>中的数据</a:t>
                      </a:r>
                      <a:endParaRPr kumimoji="0" lang="zh-CN" altLang="en-US" sz="1800" b="0" i="0" u="none" strike="noStrike" cap="none" normalizeH="0" baseline="0" dirty="0">
                        <a:ln>
                          <a:noFill/>
                        </a:ln>
                        <a:solidFill>
                          <a:schemeClr val="bg2"/>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bg2"/>
                          </a:solidFill>
                          <a:effectLst/>
                          <a:latin typeface="Times New Roman" pitchFamily="18" charset="0"/>
                          <a:ea typeface="宋体" pitchFamily="2" charset="-122"/>
                          <a:cs typeface="Times New Roman" pitchFamily="18" charset="0"/>
                        </a:rPr>
                        <a:t>适合做数据统计</a:t>
                      </a:r>
                      <a:endParaRPr kumimoji="0" lang="zh-CN" altLang="en-US" sz="1800" b="0" i="0" u="none" strike="noStrike" cap="none" normalizeH="0" baseline="0">
                        <a:ln>
                          <a:noFill/>
                        </a:ln>
                        <a:solidFill>
                          <a:schemeClr val="bg2"/>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4447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bg2"/>
                          </a:solidFill>
                          <a:effectLst/>
                          <a:latin typeface="Times New Roman" pitchFamily="18" charset="0"/>
                          <a:ea typeface="宋体" pitchFamily="2" charset="-122"/>
                          <a:cs typeface="Times New Roman" pitchFamily="18" charset="0"/>
                        </a:rPr>
                        <a:t>Hive</a:t>
                      </a:r>
                      <a:endParaRPr kumimoji="0" lang="en-US" altLang="zh-CN" sz="1800" b="0" i="0" u="none" strike="noStrike" cap="none" normalizeH="0" baseline="0">
                        <a:ln>
                          <a:noFill/>
                        </a:ln>
                        <a:solidFill>
                          <a:schemeClr val="bg2"/>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bg2"/>
                          </a:solidFill>
                          <a:effectLst/>
                          <a:latin typeface="Times New Roman" pitchFamily="18" charset="0"/>
                          <a:ea typeface="宋体" pitchFamily="2" charset="-122"/>
                          <a:cs typeface="Times New Roman" pitchFamily="18" charset="0"/>
                        </a:rPr>
                        <a:t>简单</a:t>
                      </a:r>
                      <a:endParaRPr kumimoji="0" lang="zh-CN" altLang="en-US" sz="1800" b="0" i="0" u="none" strike="noStrike" cap="none" normalizeH="0" baseline="0" dirty="0">
                        <a:ln>
                          <a:noFill/>
                        </a:ln>
                        <a:solidFill>
                          <a:schemeClr val="bg2"/>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bg2"/>
                          </a:solidFill>
                          <a:effectLst/>
                          <a:latin typeface="Times New Roman" pitchFamily="18" charset="0"/>
                          <a:ea typeface="宋体" pitchFamily="2" charset="-122"/>
                          <a:cs typeface="Times New Roman" pitchFamily="18" charset="0"/>
                        </a:rPr>
                        <a:t>当需要以类似</a:t>
                      </a:r>
                      <a:r>
                        <a:rPr kumimoji="0" lang="en-US" altLang="zh-CN" sz="1800" b="0" i="0" u="none" strike="noStrike" cap="none" normalizeH="0" baseline="0" dirty="0">
                          <a:ln>
                            <a:noFill/>
                          </a:ln>
                          <a:solidFill>
                            <a:schemeClr val="bg2"/>
                          </a:solidFill>
                          <a:effectLst/>
                          <a:latin typeface="Times New Roman" pitchFamily="18" charset="0"/>
                          <a:ea typeface="宋体" pitchFamily="2" charset="-122"/>
                          <a:cs typeface="Times New Roman" pitchFamily="18" charset="0"/>
                        </a:rPr>
                        <a:t>SQL</a:t>
                      </a:r>
                      <a:r>
                        <a:rPr kumimoji="0" lang="zh-CN" altLang="en-US" sz="1800" b="0" i="0" u="none" strike="noStrike" cap="none" normalizeH="0" baseline="0" dirty="0">
                          <a:ln>
                            <a:noFill/>
                          </a:ln>
                          <a:solidFill>
                            <a:schemeClr val="bg2"/>
                          </a:solidFill>
                          <a:effectLst/>
                          <a:latin typeface="Times New Roman" pitchFamily="18" charset="0"/>
                          <a:ea typeface="宋体" pitchFamily="2" charset="-122"/>
                          <a:cs typeface="Times New Roman" pitchFamily="18" charset="0"/>
                        </a:rPr>
                        <a:t>语言方式来访问</a:t>
                      </a:r>
                      <a:r>
                        <a:rPr kumimoji="0" lang="en-US" altLang="zh-CN" sz="1800" b="0" i="0" u="none" strike="noStrike" cap="none" normalizeH="0" baseline="0" dirty="0" err="1">
                          <a:ln>
                            <a:noFill/>
                          </a:ln>
                          <a:solidFill>
                            <a:schemeClr val="bg2"/>
                          </a:solidFill>
                          <a:effectLst/>
                          <a:latin typeface="Times New Roman" pitchFamily="18" charset="0"/>
                          <a:ea typeface="宋体" pitchFamily="2" charset="-122"/>
                          <a:cs typeface="Times New Roman" pitchFamily="18" charset="0"/>
                        </a:rPr>
                        <a:t>HBase</a:t>
                      </a:r>
                      <a:r>
                        <a:rPr kumimoji="0" lang="zh-CN" altLang="en-US" sz="1800" b="0" i="0" u="none" strike="noStrike" cap="none" normalizeH="0" baseline="0" dirty="0">
                          <a:ln>
                            <a:noFill/>
                          </a:ln>
                          <a:solidFill>
                            <a:schemeClr val="bg2"/>
                          </a:solidFill>
                          <a:effectLst/>
                          <a:latin typeface="Times New Roman" pitchFamily="18" charset="0"/>
                          <a:ea typeface="宋体" pitchFamily="2" charset="-122"/>
                          <a:cs typeface="Times New Roman" pitchFamily="18" charset="0"/>
                        </a:rPr>
                        <a:t>的时候</a:t>
                      </a:r>
                      <a:endParaRPr kumimoji="0" lang="zh-CN" altLang="en-US" sz="1800" b="0" i="0" u="none" strike="noStrike" cap="none" normalizeH="0" baseline="0" dirty="0">
                        <a:ln>
                          <a:noFill/>
                        </a:ln>
                        <a:solidFill>
                          <a:schemeClr val="bg2"/>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err="1"/>
              <a:t>Hbase</a:t>
            </a:r>
            <a:r>
              <a:rPr lang="zh-CN" altLang="en-US" dirty="0"/>
              <a:t>访问</a:t>
            </a:r>
            <a:r>
              <a:rPr lang="en-US" altLang="zh-CN" dirty="0"/>
              <a:t>--</a:t>
            </a:r>
            <a:r>
              <a:rPr lang="zh-CN" altLang="en-US" dirty="0"/>
              <a:t>命令行方式</a:t>
            </a:r>
          </a:p>
        </p:txBody>
      </p:sp>
      <p:sp>
        <p:nvSpPr>
          <p:cNvPr id="53251" name="内容占位符 2"/>
          <p:cNvSpPr>
            <a:spLocks noGrp="1"/>
          </p:cNvSpPr>
          <p:nvPr>
            <p:ph idx="1"/>
          </p:nvPr>
        </p:nvSpPr>
        <p:spPr/>
        <p:txBody>
          <a:bodyPr/>
          <a:lstStyle/>
          <a:p>
            <a:pPr>
              <a:lnSpc>
                <a:spcPct val="150000"/>
              </a:lnSpc>
            </a:pPr>
            <a:r>
              <a:rPr lang="zh-CN" altLang="en-US" sz="2400" b="1"/>
              <a:t>连接</a:t>
            </a:r>
            <a:r>
              <a:rPr lang="en-US" altLang="zh-CN" sz="2400" b="1"/>
              <a:t>HBase</a:t>
            </a:r>
          </a:p>
          <a:p>
            <a:pPr lvl="1">
              <a:lnSpc>
                <a:spcPct val="150000"/>
              </a:lnSpc>
            </a:pPr>
            <a:r>
              <a:rPr lang="zh-CN" altLang="en-US" sz="2400"/>
              <a:t>在装有</a:t>
            </a:r>
            <a:r>
              <a:rPr lang="en-US" altLang="zh-CN" sz="2400"/>
              <a:t>HBase</a:t>
            </a:r>
            <a:r>
              <a:rPr lang="zh-CN" altLang="en-US" sz="2400"/>
              <a:t>实例的</a:t>
            </a:r>
            <a:r>
              <a:rPr lang="en-US" altLang="zh-CN" sz="2400"/>
              <a:t>terminal</a:t>
            </a:r>
            <a:r>
              <a:rPr lang="zh-CN" altLang="en-US" sz="2400"/>
              <a:t>使用</a:t>
            </a:r>
            <a:r>
              <a:rPr lang="en-US" altLang="zh-CN" sz="2400"/>
              <a:t>hbase shell </a:t>
            </a:r>
            <a:r>
              <a:rPr lang="zh-CN" altLang="en-US" sz="2400"/>
              <a:t>命令连接到</a:t>
            </a:r>
            <a:r>
              <a:rPr lang="en-US" altLang="zh-CN" sz="2400"/>
              <a:t>Hbase</a:t>
            </a:r>
          </a:p>
          <a:p>
            <a:pPr lvl="1">
              <a:lnSpc>
                <a:spcPct val="150000"/>
              </a:lnSpc>
            </a:pPr>
            <a:r>
              <a:rPr lang="zh-CN" altLang="en-US" sz="2400"/>
              <a:t>在客户端可以使用</a:t>
            </a:r>
            <a:r>
              <a:rPr lang="en-US" altLang="zh-CN" sz="2400"/>
              <a:t>SSH</a:t>
            </a:r>
            <a:r>
              <a:rPr lang="zh-CN" altLang="en-US" sz="2400"/>
              <a:t>等工具登录装有</a:t>
            </a:r>
            <a:r>
              <a:rPr lang="en-US" altLang="zh-CN" sz="2400"/>
              <a:t>HBase</a:t>
            </a:r>
            <a:r>
              <a:rPr lang="zh-CN" altLang="en-US" sz="2400"/>
              <a:t>实例的</a:t>
            </a:r>
            <a:r>
              <a:rPr lang="en-US" altLang="zh-CN" sz="2400"/>
              <a:t>terminal</a:t>
            </a:r>
            <a:endParaRPr lang="zh-CN" altLang="en-US" sz="2400"/>
          </a:p>
        </p:txBody>
      </p:sp>
      <p:sp>
        <p:nvSpPr>
          <p:cNvPr id="4" name="日期占位符 3"/>
          <p:cNvSpPr>
            <a:spLocks noGrp="1"/>
          </p:cNvSpPr>
          <p:nvPr>
            <p:ph type="dt" sz="quarter" idx="10"/>
          </p:nvPr>
        </p:nvSpPr>
        <p:spPr/>
        <p:txBody>
          <a:bodyPr/>
          <a:lstStyle/>
          <a:p>
            <a:pPr>
              <a:defRPr/>
            </a:pPr>
            <a:fld id="{526D092E-FF6C-4B4B-8476-0B3F136A6DF8}" type="datetime3">
              <a:rPr lang="zh-CN" altLang="en-US" smtClean="0"/>
              <a:pPr>
                <a:defRPr/>
              </a:pPr>
              <a:t>2021年12月8日星期三</a:t>
            </a:fld>
            <a:endParaRPr lang="en-US" altLang="zh-CN"/>
          </a:p>
        </p:txBody>
      </p:sp>
      <p:sp>
        <p:nvSpPr>
          <p:cNvPr id="53253"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1080E7F4-9C03-40D9-863A-9D2E9ED82DC1}" type="slidenum">
              <a:rPr lang="zh-CN" altLang="en-US" sz="2400" smtClean="0">
                <a:solidFill>
                  <a:schemeClr val="accent2"/>
                </a:solidFill>
                <a:latin typeface="Times New Roman" panose="02020603050405020304" pitchFamily="18" charset="0"/>
              </a:rPr>
              <a:pPr>
                <a:spcBef>
                  <a:spcPct val="0"/>
                </a:spcBef>
                <a:buClrTx/>
                <a:buSzTx/>
                <a:buFontTx/>
                <a:buNone/>
              </a:pPr>
              <a:t>28</a:t>
            </a:fld>
            <a:endParaRPr lang="en-US" altLang="zh-CN" sz="2400">
              <a:solidFill>
                <a:schemeClr val="accent2"/>
              </a:solidFill>
              <a:latin typeface="Times New Roman" panose="02020603050405020304" pitchFamily="18" charset="0"/>
            </a:endParaRPr>
          </a:p>
        </p:txBody>
      </p:sp>
      <p:sp>
        <p:nvSpPr>
          <p:cNvPr id="53254"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53255"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4295774"/>
            <a:ext cx="8208515" cy="2615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err="1"/>
              <a:t>Hbase</a:t>
            </a:r>
            <a:r>
              <a:rPr lang="zh-CN" altLang="en-US" dirty="0"/>
              <a:t>访问</a:t>
            </a:r>
            <a:r>
              <a:rPr lang="en-US" altLang="zh-CN" dirty="0"/>
              <a:t>--</a:t>
            </a:r>
            <a:r>
              <a:rPr lang="zh-CN" altLang="en-US" dirty="0"/>
              <a:t>命令行方式</a:t>
            </a:r>
          </a:p>
        </p:txBody>
      </p:sp>
      <p:sp>
        <p:nvSpPr>
          <p:cNvPr id="54275" name="内容占位符 2"/>
          <p:cNvSpPr>
            <a:spLocks noGrp="1"/>
          </p:cNvSpPr>
          <p:nvPr>
            <p:ph idx="1"/>
          </p:nvPr>
        </p:nvSpPr>
        <p:spPr/>
        <p:txBody>
          <a:bodyPr/>
          <a:lstStyle/>
          <a:p>
            <a:pPr>
              <a:lnSpc>
                <a:spcPct val="150000"/>
              </a:lnSpc>
            </a:pPr>
            <a:r>
              <a:rPr lang="zh-CN" altLang="en-US" sz="2400"/>
              <a:t>命名空间</a:t>
            </a:r>
            <a:endParaRPr lang="en-US" altLang="zh-CN" sz="2400"/>
          </a:p>
          <a:p>
            <a:pPr lvl="1">
              <a:lnSpc>
                <a:spcPct val="150000"/>
              </a:lnSpc>
            </a:pPr>
            <a:r>
              <a:rPr lang="en-US" altLang="zh-CN" sz="2000"/>
              <a:t>HBase</a:t>
            </a:r>
            <a:r>
              <a:rPr lang="zh-CN" altLang="en-US" sz="2000"/>
              <a:t>也有命名空间，默认的有</a:t>
            </a:r>
            <a:r>
              <a:rPr lang="en-US" altLang="zh-CN" sz="2000"/>
              <a:t>default</a:t>
            </a:r>
            <a:r>
              <a:rPr lang="zh-CN" altLang="en-US" sz="2000"/>
              <a:t>和</a:t>
            </a:r>
            <a:r>
              <a:rPr lang="en-US" altLang="zh-CN" sz="2000"/>
              <a:t>hbase</a:t>
            </a:r>
            <a:endParaRPr lang="zh-CN" altLang="en-US" sz="2000"/>
          </a:p>
          <a:p>
            <a:pPr lvl="2">
              <a:lnSpc>
                <a:spcPct val="150000"/>
              </a:lnSpc>
            </a:pPr>
            <a:r>
              <a:rPr lang="en-US" altLang="zh-CN" sz="1800"/>
              <a:t>hbase </a:t>
            </a:r>
            <a:r>
              <a:rPr lang="zh-CN" altLang="en-US" sz="1800"/>
              <a:t>是系统命名空间，包括</a:t>
            </a:r>
            <a:r>
              <a:rPr lang="en-US" altLang="zh-CN" sz="1800"/>
              <a:t>HBase</a:t>
            </a:r>
            <a:r>
              <a:rPr lang="zh-CN" altLang="en-US" sz="1800"/>
              <a:t>的内部表</a:t>
            </a:r>
          </a:p>
          <a:p>
            <a:pPr lvl="2">
              <a:lnSpc>
                <a:spcPct val="150000"/>
              </a:lnSpc>
            </a:pPr>
            <a:r>
              <a:rPr lang="en-US" altLang="zh-CN" sz="1800"/>
              <a:t>default</a:t>
            </a:r>
            <a:r>
              <a:rPr lang="zh-CN" altLang="en-US" sz="1800"/>
              <a:t>是放没有指定命名空间的表。</a:t>
            </a:r>
          </a:p>
          <a:p>
            <a:pPr lvl="1">
              <a:lnSpc>
                <a:spcPct val="150000"/>
              </a:lnSpc>
            </a:pPr>
            <a:r>
              <a:rPr lang="en-US" altLang="zh-CN" sz="2000"/>
              <a:t>list_namespace</a:t>
            </a:r>
            <a:r>
              <a:rPr lang="zh-CN" altLang="en-US" sz="2000"/>
              <a:t>可以看到所有的命令空间</a:t>
            </a:r>
          </a:p>
        </p:txBody>
      </p:sp>
      <p:sp>
        <p:nvSpPr>
          <p:cNvPr id="4" name="日期占位符 3"/>
          <p:cNvSpPr>
            <a:spLocks noGrp="1"/>
          </p:cNvSpPr>
          <p:nvPr>
            <p:ph type="dt" sz="quarter" idx="10"/>
          </p:nvPr>
        </p:nvSpPr>
        <p:spPr/>
        <p:txBody>
          <a:bodyPr/>
          <a:lstStyle/>
          <a:p>
            <a:pPr>
              <a:defRPr/>
            </a:pPr>
            <a:fld id="{526D092E-FF6C-4B4B-8476-0B3F136A6DF8}" type="datetime3">
              <a:rPr lang="zh-CN" altLang="en-US" smtClean="0"/>
              <a:pPr>
                <a:defRPr/>
              </a:pPr>
              <a:t>2021年12月8日星期三</a:t>
            </a:fld>
            <a:endParaRPr lang="en-US" altLang="zh-CN"/>
          </a:p>
        </p:txBody>
      </p:sp>
      <p:sp>
        <p:nvSpPr>
          <p:cNvPr id="54277"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504ED699-0ECB-4378-9A22-A329A4837975}" type="slidenum">
              <a:rPr lang="zh-CN" altLang="en-US" sz="2400" smtClean="0">
                <a:solidFill>
                  <a:schemeClr val="accent2"/>
                </a:solidFill>
                <a:latin typeface="Times New Roman" panose="02020603050405020304" pitchFamily="18" charset="0"/>
              </a:rPr>
              <a:pPr>
                <a:spcBef>
                  <a:spcPct val="0"/>
                </a:spcBef>
                <a:buClrTx/>
                <a:buSzTx/>
                <a:buFontTx/>
                <a:buNone/>
              </a:pPr>
              <a:t>29</a:t>
            </a:fld>
            <a:endParaRPr lang="en-US" altLang="zh-CN" sz="2400">
              <a:solidFill>
                <a:schemeClr val="accent2"/>
              </a:solidFill>
              <a:latin typeface="Times New Roman" panose="02020603050405020304" pitchFamily="18" charset="0"/>
            </a:endParaRPr>
          </a:p>
        </p:txBody>
      </p:sp>
      <p:sp>
        <p:nvSpPr>
          <p:cNvPr id="54278"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54279"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33538" y="4048125"/>
            <a:ext cx="5605462" cy="232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提纲</a:t>
            </a:r>
          </a:p>
        </p:txBody>
      </p:sp>
      <p:sp>
        <p:nvSpPr>
          <p:cNvPr id="16387" name="内容占位符 2"/>
          <p:cNvSpPr>
            <a:spLocks noGrp="1"/>
          </p:cNvSpPr>
          <p:nvPr>
            <p:ph idx="1"/>
          </p:nvPr>
        </p:nvSpPr>
        <p:spPr>
          <a:xfrm>
            <a:off x="611560" y="1196752"/>
            <a:ext cx="7772400" cy="4876800"/>
          </a:xfrm>
        </p:spPr>
        <p:txBody>
          <a:bodyPr/>
          <a:lstStyle/>
          <a:p>
            <a:pPr>
              <a:lnSpc>
                <a:spcPct val="150000"/>
              </a:lnSpc>
            </a:pPr>
            <a:r>
              <a:rPr lang="zh-CN" altLang="en-US" sz="2400" dirty="0">
                <a:solidFill>
                  <a:srgbClr val="FF0000"/>
                </a:solidFill>
                <a:latin typeface="+mn-ea"/>
              </a:rPr>
              <a:t>列族数据库</a:t>
            </a:r>
            <a:endParaRPr lang="en-US" altLang="zh-CN" sz="2400" dirty="0">
              <a:solidFill>
                <a:srgbClr val="FF0000"/>
              </a:solidFill>
              <a:latin typeface="+mn-ea"/>
            </a:endParaRPr>
          </a:p>
          <a:p>
            <a:pPr>
              <a:lnSpc>
                <a:spcPct val="150000"/>
              </a:lnSpc>
            </a:pPr>
            <a:r>
              <a:rPr lang="en-US" altLang="zh-CN" sz="2400" dirty="0" err="1">
                <a:latin typeface="+mn-ea"/>
              </a:rPr>
              <a:t>Hbase</a:t>
            </a:r>
            <a:r>
              <a:rPr lang="zh-CN" altLang="en-US" sz="2400" dirty="0">
                <a:latin typeface="+mn-ea"/>
              </a:rPr>
              <a:t>数据库</a:t>
            </a:r>
            <a:endParaRPr lang="en-US" altLang="zh-CN" sz="2400" dirty="0">
              <a:latin typeface="+mn-ea"/>
            </a:endParaRPr>
          </a:p>
          <a:p>
            <a:pPr lvl="1">
              <a:lnSpc>
                <a:spcPct val="150000"/>
              </a:lnSpc>
            </a:pPr>
            <a:r>
              <a:rPr lang="en-US" altLang="zh-CN" sz="2200" dirty="0" err="1">
                <a:latin typeface="+mn-ea"/>
              </a:rPr>
              <a:t>Hbase</a:t>
            </a:r>
            <a:r>
              <a:rPr lang="zh-CN" altLang="en-US" sz="2200" dirty="0">
                <a:latin typeface="+mn-ea"/>
              </a:rPr>
              <a:t>简介</a:t>
            </a:r>
            <a:endParaRPr lang="en-US" altLang="zh-CN" sz="2200" dirty="0">
              <a:latin typeface="+mn-ea"/>
            </a:endParaRPr>
          </a:p>
          <a:p>
            <a:pPr lvl="1">
              <a:lnSpc>
                <a:spcPct val="150000"/>
              </a:lnSpc>
            </a:pPr>
            <a:r>
              <a:rPr lang="en-US" altLang="zh-CN" sz="2200" dirty="0" err="1">
                <a:latin typeface="+mn-ea"/>
              </a:rPr>
              <a:t>Hbase</a:t>
            </a:r>
            <a:r>
              <a:rPr lang="zh-CN" altLang="en-US" sz="2200" dirty="0">
                <a:latin typeface="+mn-ea"/>
              </a:rPr>
              <a:t>数据模型</a:t>
            </a:r>
            <a:endParaRPr lang="en-US" altLang="zh-CN" sz="2200" dirty="0">
              <a:latin typeface="+mn-ea"/>
            </a:endParaRPr>
          </a:p>
          <a:p>
            <a:pPr lvl="1">
              <a:lnSpc>
                <a:spcPct val="150000"/>
              </a:lnSpc>
            </a:pPr>
            <a:r>
              <a:rPr lang="en-US" altLang="zh-CN" sz="2200" dirty="0" err="1">
                <a:latin typeface="+mn-ea"/>
              </a:rPr>
              <a:t>Hbase</a:t>
            </a:r>
            <a:r>
              <a:rPr lang="zh-CN" altLang="en-US" sz="2200" dirty="0">
                <a:latin typeface="+mn-ea"/>
              </a:rPr>
              <a:t>访问与操作</a:t>
            </a:r>
            <a:endParaRPr lang="en-US" altLang="zh-CN" sz="2200" dirty="0">
              <a:latin typeface="+mn-ea"/>
            </a:endParaRPr>
          </a:p>
          <a:p>
            <a:pPr lvl="1">
              <a:lnSpc>
                <a:spcPct val="150000"/>
              </a:lnSpc>
            </a:pPr>
            <a:r>
              <a:rPr lang="en-US" altLang="zh-CN" sz="2200" dirty="0" err="1">
                <a:latin typeface="+mn-ea"/>
              </a:rPr>
              <a:t>Hbase</a:t>
            </a:r>
            <a:r>
              <a:rPr lang="zh-CN" altLang="en-US" sz="2200" dirty="0">
                <a:latin typeface="+mn-ea"/>
              </a:rPr>
              <a:t>应用实例</a:t>
            </a:r>
            <a:endParaRPr lang="en-US" altLang="zh-CN" sz="2200" dirty="0">
              <a:latin typeface="+mn-ea"/>
            </a:endParaRPr>
          </a:p>
          <a:p>
            <a:pPr lvl="1">
              <a:lnSpc>
                <a:spcPct val="150000"/>
              </a:lnSpc>
            </a:pPr>
            <a:r>
              <a:rPr lang="en-US" altLang="zh-CN" sz="2200" dirty="0" err="1">
                <a:latin typeface="+mn-ea"/>
              </a:rPr>
              <a:t>Hbase</a:t>
            </a:r>
            <a:r>
              <a:rPr lang="zh-CN" altLang="en-US" sz="2200" dirty="0">
                <a:latin typeface="+mn-ea"/>
              </a:rPr>
              <a:t>实现机制</a:t>
            </a:r>
            <a:endParaRPr lang="en-US" altLang="zh-CN" sz="2200" dirty="0">
              <a:latin typeface="+mn-ea"/>
            </a:endParaRPr>
          </a:p>
          <a:p>
            <a:pPr>
              <a:lnSpc>
                <a:spcPct val="150000"/>
              </a:lnSpc>
            </a:pPr>
            <a:r>
              <a:rPr lang="en-US" altLang="zh-CN" sz="2400" dirty="0">
                <a:latin typeface="+mn-ea"/>
              </a:rPr>
              <a:t>Cassandra</a:t>
            </a:r>
            <a:r>
              <a:rPr lang="zh-CN" altLang="en-US" sz="2400" dirty="0">
                <a:latin typeface="+mn-ea"/>
              </a:rPr>
              <a:t>数据库</a:t>
            </a:r>
            <a:endParaRPr lang="en-US" altLang="zh-CN" sz="2400" dirty="0">
              <a:latin typeface="+mn-ea"/>
            </a:endParaRPr>
          </a:p>
          <a:p>
            <a:pPr>
              <a:lnSpc>
                <a:spcPct val="150000"/>
              </a:lnSpc>
            </a:pPr>
            <a:r>
              <a:rPr lang="en-US" altLang="zh-CN" sz="2400" dirty="0">
                <a:latin typeface="+mn-ea"/>
              </a:rPr>
              <a:t>MapReduce</a:t>
            </a:r>
            <a:r>
              <a:rPr lang="zh-CN" altLang="en-US" sz="2400" dirty="0">
                <a:latin typeface="+mn-ea"/>
              </a:rPr>
              <a:t>简介</a:t>
            </a:r>
            <a:endParaRPr lang="en-US" altLang="zh-CN" sz="2400" dirty="0">
              <a:latin typeface="+mn-ea"/>
            </a:endParaRPr>
          </a:p>
          <a:p>
            <a:pPr>
              <a:lnSpc>
                <a:spcPct val="150000"/>
              </a:lnSpc>
            </a:pPr>
            <a:endParaRPr lang="zh-CN" altLang="en-US" sz="2400" dirty="0">
              <a:latin typeface="+mn-ea"/>
            </a:endParaRPr>
          </a:p>
        </p:txBody>
      </p:sp>
      <p:sp>
        <p:nvSpPr>
          <p:cNvPr id="4" name="日期占位符 3"/>
          <p:cNvSpPr>
            <a:spLocks noGrp="1"/>
          </p:cNvSpPr>
          <p:nvPr>
            <p:ph type="dt" sz="quarter" idx="10"/>
          </p:nvPr>
        </p:nvSpPr>
        <p:spPr/>
        <p:txBody>
          <a:bodyPr/>
          <a:lstStyle/>
          <a:p>
            <a:pPr>
              <a:defRPr/>
            </a:pPr>
            <a:fld id="{3809799F-1DE9-4A06-947D-268105C138FD}" type="datetime3">
              <a:rPr lang="zh-CN" altLang="en-US" smtClean="0"/>
              <a:pPr>
                <a:defRPr/>
              </a:pPr>
              <a:t>2021年12月8日星期三</a:t>
            </a:fld>
            <a:endParaRPr lang="en-US" altLang="zh-CN"/>
          </a:p>
        </p:txBody>
      </p:sp>
      <p:sp>
        <p:nvSpPr>
          <p:cNvPr id="16389"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01B9B098-F13F-488D-A953-3143444B0A7A}" type="slidenum">
              <a:rPr lang="zh-CN" altLang="en-US" sz="2400" smtClean="0">
                <a:solidFill>
                  <a:schemeClr val="accent2"/>
                </a:solidFill>
                <a:latin typeface="Times New Roman" panose="02020603050405020304" pitchFamily="18" charset="0"/>
              </a:rPr>
              <a:pPr>
                <a:spcBef>
                  <a:spcPct val="0"/>
                </a:spcBef>
                <a:buClrTx/>
                <a:buSzTx/>
                <a:buFontTx/>
                <a:buNone/>
              </a:pPr>
              <a:t>3</a:t>
            </a:fld>
            <a:endParaRPr lang="en-US" altLang="zh-CN" sz="2400">
              <a:solidFill>
                <a:schemeClr val="accent2"/>
              </a:solidFill>
              <a:latin typeface="Times New Roman" panose="02020603050405020304" pitchFamily="18" charset="0"/>
            </a:endParaRPr>
          </a:p>
        </p:txBody>
      </p:sp>
      <p:sp>
        <p:nvSpPr>
          <p:cNvPr id="16390"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err="1"/>
              <a:t>Hbase</a:t>
            </a:r>
            <a:r>
              <a:rPr lang="zh-CN" altLang="en-US" dirty="0"/>
              <a:t>访问</a:t>
            </a:r>
            <a:r>
              <a:rPr lang="en-US" altLang="zh-CN" dirty="0"/>
              <a:t>--</a:t>
            </a:r>
            <a:r>
              <a:rPr lang="zh-CN" altLang="en-US" dirty="0"/>
              <a:t>命令行方式</a:t>
            </a:r>
          </a:p>
        </p:txBody>
      </p:sp>
      <p:sp>
        <p:nvSpPr>
          <p:cNvPr id="55299" name="内容占位符 2"/>
          <p:cNvSpPr>
            <a:spLocks noGrp="1"/>
          </p:cNvSpPr>
          <p:nvPr>
            <p:ph idx="1"/>
          </p:nvPr>
        </p:nvSpPr>
        <p:spPr/>
        <p:txBody>
          <a:bodyPr/>
          <a:lstStyle/>
          <a:p>
            <a:pPr lvl="1"/>
            <a:r>
              <a:rPr lang="zh-CN" altLang="en-US" sz="2000" b="1"/>
              <a:t>创建</a:t>
            </a:r>
            <a:r>
              <a:rPr lang="zh-CN" altLang="en-US" sz="2000"/>
              <a:t>命名空间</a:t>
            </a:r>
            <a:endParaRPr lang="en-US" altLang="zh-CN" sz="2000"/>
          </a:p>
          <a:p>
            <a:endParaRPr lang="zh-CN" altLang="en-US" sz="2400" b="1"/>
          </a:p>
          <a:p>
            <a:endParaRPr lang="zh-CN" altLang="en-US" sz="2400"/>
          </a:p>
        </p:txBody>
      </p:sp>
      <p:sp>
        <p:nvSpPr>
          <p:cNvPr id="4" name="日期占位符 3"/>
          <p:cNvSpPr>
            <a:spLocks noGrp="1"/>
          </p:cNvSpPr>
          <p:nvPr>
            <p:ph type="dt" sz="quarter" idx="10"/>
          </p:nvPr>
        </p:nvSpPr>
        <p:spPr/>
        <p:txBody>
          <a:bodyPr/>
          <a:lstStyle/>
          <a:p>
            <a:pPr>
              <a:defRPr/>
            </a:pPr>
            <a:fld id="{526D092E-FF6C-4B4B-8476-0B3F136A6DF8}" type="datetime3">
              <a:rPr lang="zh-CN" altLang="en-US" smtClean="0"/>
              <a:pPr>
                <a:defRPr/>
              </a:pPr>
              <a:t>2021年12月8日星期三</a:t>
            </a:fld>
            <a:endParaRPr lang="en-US" altLang="zh-CN"/>
          </a:p>
        </p:txBody>
      </p:sp>
      <p:sp>
        <p:nvSpPr>
          <p:cNvPr id="55301"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06FFA82A-3CB9-4A32-A869-BAC4135C7CBD}" type="slidenum">
              <a:rPr lang="zh-CN" altLang="en-US" sz="2400" smtClean="0">
                <a:solidFill>
                  <a:schemeClr val="accent2"/>
                </a:solidFill>
                <a:latin typeface="Times New Roman" panose="02020603050405020304" pitchFamily="18" charset="0"/>
              </a:rPr>
              <a:pPr>
                <a:spcBef>
                  <a:spcPct val="0"/>
                </a:spcBef>
                <a:buClrTx/>
                <a:buSzTx/>
                <a:buFontTx/>
                <a:buNone/>
              </a:pPr>
              <a:t>30</a:t>
            </a:fld>
            <a:endParaRPr lang="en-US" altLang="zh-CN" sz="2400">
              <a:solidFill>
                <a:schemeClr val="accent2"/>
              </a:solidFill>
              <a:latin typeface="Times New Roman" panose="02020603050405020304" pitchFamily="18" charset="0"/>
            </a:endParaRPr>
          </a:p>
        </p:txBody>
      </p:sp>
      <p:sp>
        <p:nvSpPr>
          <p:cNvPr id="55302"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55303"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65263" y="2349500"/>
            <a:ext cx="6213475" cy="320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err="1"/>
              <a:t>Hbase</a:t>
            </a:r>
            <a:r>
              <a:rPr lang="zh-CN" altLang="en-US" dirty="0"/>
              <a:t>访问</a:t>
            </a:r>
            <a:r>
              <a:rPr lang="en-US" altLang="zh-CN" dirty="0"/>
              <a:t>--</a:t>
            </a:r>
            <a:r>
              <a:rPr lang="zh-CN" altLang="en-US" dirty="0"/>
              <a:t>命令行方式</a:t>
            </a:r>
          </a:p>
        </p:txBody>
      </p:sp>
      <p:sp>
        <p:nvSpPr>
          <p:cNvPr id="56323" name="内容占位符 2"/>
          <p:cNvSpPr>
            <a:spLocks noGrp="1"/>
          </p:cNvSpPr>
          <p:nvPr>
            <p:ph idx="1"/>
          </p:nvPr>
        </p:nvSpPr>
        <p:spPr/>
        <p:txBody>
          <a:bodyPr/>
          <a:lstStyle/>
          <a:p>
            <a:pPr lvl="1"/>
            <a:r>
              <a:rPr lang="zh-CN" altLang="en-US" sz="2000" b="1"/>
              <a:t>查看指定的命名空间的表</a:t>
            </a:r>
          </a:p>
          <a:p>
            <a:pPr lvl="1"/>
            <a:endParaRPr lang="zh-CN" altLang="en-US" sz="2000"/>
          </a:p>
        </p:txBody>
      </p:sp>
      <p:sp>
        <p:nvSpPr>
          <p:cNvPr id="4" name="日期占位符 3"/>
          <p:cNvSpPr>
            <a:spLocks noGrp="1"/>
          </p:cNvSpPr>
          <p:nvPr>
            <p:ph type="dt" sz="quarter" idx="10"/>
          </p:nvPr>
        </p:nvSpPr>
        <p:spPr/>
        <p:txBody>
          <a:bodyPr/>
          <a:lstStyle/>
          <a:p>
            <a:pPr>
              <a:defRPr/>
            </a:pPr>
            <a:fld id="{526D092E-FF6C-4B4B-8476-0B3F136A6DF8}" type="datetime3">
              <a:rPr lang="zh-CN" altLang="en-US" smtClean="0"/>
              <a:pPr>
                <a:defRPr/>
              </a:pPr>
              <a:t>2021年12月8日星期三</a:t>
            </a:fld>
            <a:endParaRPr lang="en-US" altLang="zh-CN"/>
          </a:p>
        </p:txBody>
      </p:sp>
      <p:sp>
        <p:nvSpPr>
          <p:cNvPr id="56325"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FC573FD5-6E54-49FB-9899-1178F3D22EC3}" type="slidenum">
              <a:rPr lang="zh-CN" altLang="en-US" sz="2400" smtClean="0">
                <a:solidFill>
                  <a:schemeClr val="accent2"/>
                </a:solidFill>
                <a:latin typeface="Times New Roman" panose="02020603050405020304" pitchFamily="18" charset="0"/>
              </a:rPr>
              <a:pPr>
                <a:spcBef>
                  <a:spcPct val="0"/>
                </a:spcBef>
                <a:buClrTx/>
                <a:buSzTx/>
                <a:buFontTx/>
                <a:buNone/>
              </a:pPr>
              <a:t>31</a:t>
            </a:fld>
            <a:endParaRPr lang="en-US" altLang="zh-CN" sz="2400">
              <a:solidFill>
                <a:schemeClr val="accent2"/>
              </a:solidFill>
              <a:latin typeface="Times New Roman" panose="02020603050405020304" pitchFamily="18" charset="0"/>
            </a:endParaRPr>
          </a:p>
        </p:txBody>
      </p:sp>
      <p:sp>
        <p:nvSpPr>
          <p:cNvPr id="56326"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56327"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2349500"/>
            <a:ext cx="6838950" cy="313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err="1"/>
              <a:t>Hbase</a:t>
            </a:r>
            <a:r>
              <a:rPr lang="zh-CN" altLang="en-US" dirty="0"/>
              <a:t>访问</a:t>
            </a:r>
            <a:r>
              <a:rPr lang="en-US" altLang="zh-CN" dirty="0"/>
              <a:t>--</a:t>
            </a:r>
            <a:r>
              <a:rPr lang="zh-CN" altLang="en-US" dirty="0"/>
              <a:t>命令行方式</a:t>
            </a:r>
          </a:p>
        </p:txBody>
      </p:sp>
      <p:sp>
        <p:nvSpPr>
          <p:cNvPr id="57347" name="内容占位符 2"/>
          <p:cNvSpPr>
            <a:spLocks noGrp="1"/>
          </p:cNvSpPr>
          <p:nvPr>
            <p:ph idx="1"/>
          </p:nvPr>
        </p:nvSpPr>
        <p:spPr/>
        <p:txBody>
          <a:bodyPr/>
          <a:lstStyle/>
          <a:p>
            <a:r>
              <a:rPr lang="zh-CN" altLang="en-US" sz="2400" b="1"/>
              <a:t>查看表</a:t>
            </a:r>
          </a:p>
          <a:p>
            <a:endParaRPr lang="zh-CN" altLang="en-US" sz="2400"/>
          </a:p>
        </p:txBody>
      </p:sp>
      <p:sp>
        <p:nvSpPr>
          <p:cNvPr id="4" name="日期占位符 3"/>
          <p:cNvSpPr>
            <a:spLocks noGrp="1"/>
          </p:cNvSpPr>
          <p:nvPr>
            <p:ph type="dt" sz="quarter" idx="10"/>
          </p:nvPr>
        </p:nvSpPr>
        <p:spPr/>
        <p:txBody>
          <a:bodyPr/>
          <a:lstStyle/>
          <a:p>
            <a:pPr>
              <a:defRPr/>
            </a:pPr>
            <a:fld id="{526D092E-FF6C-4B4B-8476-0B3F136A6DF8}" type="datetime3">
              <a:rPr lang="zh-CN" altLang="en-US" smtClean="0"/>
              <a:pPr>
                <a:defRPr/>
              </a:pPr>
              <a:t>2021年12月8日星期三</a:t>
            </a:fld>
            <a:endParaRPr lang="en-US" altLang="zh-CN"/>
          </a:p>
        </p:txBody>
      </p:sp>
      <p:sp>
        <p:nvSpPr>
          <p:cNvPr id="57349"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D2F9ED24-58A4-4EB9-BB7B-6E6B6DD94D24}" type="slidenum">
              <a:rPr lang="zh-CN" altLang="en-US" sz="2400" smtClean="0">
                <a:solidFill>
                  <a:schemeClr val="accent2"/>
                </a:solidFill>
                <a:latin typeface="Times New Roman" panose="02020603050405020304" pitchFamily="18" charset="0"/>
              </a:rPr>
              <a:pPr>
                <a:spcBef>
                  <a:spcPct val="0"/>
                </a:spcBef>
                <a:buClrTx/>
                <a:buSzTx/>
                <a:buFontTx/>
                <a:buNone/>
              </a:pPr>
              <a:t>32</a:t>
            </a:fld>
            <a:endParaRPr lang="en-US" altLang="zh-CN" sz="2400">
              <a:solidFill>
                <a:schemeClr val="accent2"/>
              </a:solidFill>
              <a:latin typeface="Times New Roman" panose="02020603050405020304" pitchFamily="18" charset="0"/>
            </a:endParaRPr>
          </a:p>
        </p:txBody>
      </p:sp>
      <p:sp>
        <p:nvSpPr>
          <p:cNvPr id="57350"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57351"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2349500"/>
            <a:ext cx="5988050" cy="355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err="1"/>
              <a:t>Hbase</a:t>
            </a:r>
            <a:r>
              <a:rPr lang="zh-CN" altLang="en-US" dirty="0"/>
              <a:t>访问</a:t>
            </a:r>
            <a:r>
              <a:rPr lang="en-US" altLang="zh-CN" dirty="0"/>
              <a:t>--</a:t>
            </a:r>
            <a:r>
              <a:rPr lang="zh-CN" altLang="en-US" dirty="0"/>
              <a:t>命令行方式</a:t>
            </a:r>
          </a:p>
        </p:txBody>
      </p:sp>
      <p:sp>
        <p:nvSpPr>
          <p:cNvPr id="58371" name="内容占位符 2"/>
          <p:cNvSpPr>
            <a:spLocks noGrp="1"/>
          </p:cNvSpPr>
          <p:nvPr>
            <p:ph idx="1"/>
          </p:nvPr>
        </p:nvSpPr>
        <p:spPr/>
        <p:txBody>
          <a:bodyPr/>
          <a:lstStyle/>
          <a:p>
            <a:r>
              <a:rPr lang="zh-CN" altLang="en-US" sz="2400"/>
              <a:t>在</a:t>
            </a:r>
            <a:r>
              <a:rPr lang="en-US" altLang="zh-CN" sz="2400"/>
              <a:t>test</a:t>
            </a:r>
            <a:r>
              <a:rPr lang="zh-CN" altLang="en-US" sz="2400"/>
              <a:t>命名空间下和默认的命名空间下创建表</a:t>
            </a:r>
          </a:p>
        </p:txBody>
      </p:sp>
      <p:sp>
        <p:nvSpPr>
          <p:cNvPr id="4" name="日期占位符 3"/>
          <p:cNvSpPr>
            <a:spLocks noGrp="1"/>
          </p:cNvSpPr>
          <p:nvPr>
            <p:ph type="dt" sz="quarter" idx="10"/>
          </p:nvPr>
        </p:nvSpPr>
        <p:spPr/>
        <p:txBody>
          <a:bodyPr/>
          <a:lstStyle/>
          <a:p>
            <a:pPr>
              <a:defRPr/>
            </a:pPr>
            <a:fld id="{526D092E-FF6C-4B4B-8476-0B3F136A6DF8}" type="datetime3">
              <a:rPr lang="zh-CN" altLang="en-US" smtClean="0"/>
              <a:pPr>
                <a:defRPr/>
              </a:pPr>
              <a:t>2021年12月8日星期三</a:t>
            </a:fld>
            <a:endParaRPr lang="en-US" altLang="zh-CN"/>
          </a:p>
        </p:txBody>
      </p:sp>
      <p:sp>
        <p:nvSpPr>
          <p:cNvPr id="58373"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20E9500A-9BC6-4DE5-91E6-E0BFE4662CD8}" type="slidenum">
              <a:rPr lang="zh-CN" altLang="en-US" sz="2400" smtClean="0">
                <a:solidFill>
                  <a:schemeClr val="accent2"/>
                </a:solidFill>
                <a:latin typeface="Times New Roman" panose="02020603050405020304" pitchFamily="18" charset="0"/>
              </a:rPr>
              <a:pPr>
                <a:spcBef>
                  <a:spcPct val="0"/>
                </a:spcBef>
                <a:buClrTx/>
                <a:buSzTx/>
                <a:buFontTx/>
                <a:buNone/>
              </a:pPr>
              <a:t>33</a:t>
            </a:fld>
            <a:endParaRPr lang="en-US" altLang="zh-CN" sz="2400">
              <a:solidFill>
                <a:schemeClr val="accent2"/>
              </a:solidFill>
              <a:latin typeface="Times New Roman" panose="02020603050405020304" pitchFamily="18" charset="0"/>
            </a:endParaRPr>
          </a:p>
        </p:txBody>
      </p:sp>
      <p:sp>
        <p:nvSpPr>
          <p:cNvPr id="58374"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58375"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24075" y="2024063"/>
            <a:ext cx="4467225" cy="430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err="1"/>
              <a:t>Hbase</a:t>
            </a:r>
            <a:r>
              <a:rPr lang="zh-CN" altLang="en-US" dirty="0"/>
              <a:t>访问</a:t>
            </a:r>
            <a:r>
              <a:rPr lang="en-US" altLang="zh-CN" dirty="0"/>
              <a:t>--</a:t>
            </a:r>
            <a:r>
              <a:rPr lang="zh-CN" altLang="en-US" dirty="0"/>
              <a:t>命令行方式</a:t>
            </a:r>
          </a:p>
        </p:txBody>
      </p:sp>
      <p:sp>
        <p:nvSpPr>
          <p:cNvPr id="59395" name="内容占位符 2"/>
          <p:cNvSpPr>
            <a:spLocks noGrp="1"/>
          </p:cNvSpPr>
          <p:nvPr>
            <p:ph idx="1"/>
          </p:nvPr>
        </p:nvSpPr>
        <p:spPr/>
        <p:txBody>
          <a:bodyPr/>
          <a:lstStyle/>
          <a:p>
            <a:r>
              <a:rPr lang="zh-CN" altLang="en-US" sz="2400"/>
              <a:t>查看表的列族的定义情况</a:t>
            </a:r>
          </a:p>
        </p:txBody>
      </p:sp>
      <p:sp>
        <p:nvSpPr>
          <p:cNvPr id="4" name="日期占位符 3"/>
          <p:cNvSpPr>
            <a:spLocks noGrp="1"/>
          </p:cNvSpPr>
          <p:nvPr>
            <p:ph type="dt" sz="quarter" idx="10"/>
          </p:nvPr>
        </p:nvSpPr>
        <p:spPr/>
        <p:txBody>
          <a:bodyPr/>
          <a:lstStyle/>
          <a:p>
            <a:pPr>
              <a:defRPr/>
            </a:pPr>
            <a:fld id="{526D092E-FF6C-4B4B-8476-0B3F136A6DF8}" type="datetime3">
              <a:rPr lang="zh-CN" altLang="en-US" smtClean="0"/>
              <a:pPr>
                <a:defRPr/>
              </a:pPr>
              <a:t>2021年12月8日星期三</a:t>
            </a:fld>
            <a:endParaRPr lang="en-US" altLang="zh-CN"/>
          </a:p>
        </p:txBody>
      </p:sp>
      <p:sp>
        <p:nvSpPr>
          <p:cNvPr id="59397"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6D085C3D-AE68-4645-AB80-E30E14ADEEFD}" type="slidenum">
              <a:rPr lang="zh-CN" altLang="en-US" sz="2400" smtClean="0">
                <a:solidFill>
                  <a:schemeClr val="accent2"/>
                </a:solidFill>
                <a:latin typeface="Times New Roman" panose="02020603050405020304" pitchFamily="18" charset="0"/>
              </a:rPr>
              <a:pPr>
                <a:spcBef>
                  <a:spcPct val="0"/>
                </a:spcBef>
                <a:buClrTx/>
                <a:buSzTx/>
                <a:buFontTx/>
                <a:buNone/>
              </a:pPr>
              <a:t>34</a:t>
            </a:fld>
            <a:endParaRPr lang="en-US" altLang="zh-CN" sz="2400">
              <a:solidFill>
                <a:schemeClr val="accent2"/>
              </a:solidFill>
              <a:latin typeface="Times New Roman" panose="02020603050405020304" pitchFamily="18" charset="0"/>
            </a:endParaRPr>
          </a:p>
        </p:txBody>
      </p:sp>
      <p:sp>
        <p:nvSpPr>
          <p:cNvPr id="59398"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59399"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8317" y="2996952"/>
            <a:ext cx="8799483" cy="2160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err="1"/>
              <a:t>Hbase</a:t>
            </a:r>
            <a:r>
              <a:rPr lang="zh-CN" altLang="en-US" dirty="0"/>
              <a:t>访问</a:t>
            </a:r>
            <a:r>
              <a:rPr lang="en-US" altLang="zh-CN" dirty="0"/>
              <a:t>--</a:t>
            </a:r>
            <a:r>
              <a:rPr lang="zh-CN" altLang="en-US" dirty="0"/>
              <a:t>命令行方式</a:t>
            </a:r>
          </a:p>
        </p:txBody>
      </p:sp>
      <p:sp>
        <p:nvSpPr>
          <p:cNvPr id="60419" name="内容占位符 2"/>
          <p:cNvSpPr>
            <a:spLocks noGrp="1"/>
          </p:cNvSpPr>
          <p:nvPr>
            <p:ph idx="1"/>
          </p:nvPr>
        </p:nvSpPr>
        <p:spPr/>
        <p:txBody>
          <a:bodyPr/>
          <a:lstStyle/>
          <a:p>
            <a:r>
              <a:rPr lang="zh-CN" altLang="en-US" sz="2400" b="1"/>
              <a:t>增加列族</a:t>
            </a:r>
          </a:p>
          <a:p>
            <a:endParaRPr lang="zh-CN" altLang="en-US" sz="2400"/>
          </a:p>
        </p:txBody>
      </p:sp>
      <p:sp>
        <p:nvSpPr>
          <p:cNvPr id="4" name="日期占位符 3"/>
          <p:cNvSpPr>
            <a:spLocks noGrp="1"/>
          </p:cNvSpPr>
          <p:nvPr>
            <p:ph type="dt" sz="quarter" idx="10"/>
          </p:nvPr>
        </p:nvSpPr>
        <p:spPr/>
        <p:txBody>
          <a:bodyPr/>
          <a:lstStyle/>
          <a:p>
            <a:pPr>
              <a:defRPr/>
            </a:pPr>
            <a:fld id="{526D092E-FF6C-4B4B-8476-0B3F136A6DF8}" type="datetime3">
              <a:rPr lang="zh-CN" altLang="en-US" smtClean="0"/>
              <a:pPr>
                <a:defRPr/>
              </a:pPr>
              <a:t>2021年12月8日星期三</a:t>
            </a:fld>
            <a:endParaRPr lang="en-US" altLang="zh-CN"/>
          </a:p>
        </p:txBody>
      </p:sp>
      <p:sp>
        <p:nvSpPr>
          <p:cNvPr id="60421"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22853317-2FEE-4951-A1B3-EDF6D17D1810}" type="slidenum">
              <a:rPr lang="zh-CN" altLang="en-US" sz="2400" smtClean="0">
                <a:solidFill>
                  <a:schemeClr val="accent2"/>
                </a:solidFill>
                <a:latin typeface="Times New Roman" panose="02020603050405020304" pitchFamily="18" charset="0"/>
              </a:rPr>
              <a:pPr>
                <a:spcBef>
                  <a:spcPct val="0"/>
                </a:spcBef>
                <a:buClrTx/>
                <a:buSzTx/>
                <a:buFontTx/>
                <a:buNone/>
              </a:pPr>
              <a:t>35</a:t>
            </a:fld>
            <a:endParaRPr lang="en-US" altLang="zh-CN" sz="2400">
              <a:solidFill>
                <a:schemeClr val="accent2"/>
              </a:solidFill>
              <a:latin typeface="Times New Roman" panose="02020603050405020304" pitchFamily="18" charset="0"/>
            </a:endParaRPr>
          </a:p>
        </p:txBody>
      </p:sp>
      <p:sp>
        <p:nvSpPr>
          <p:cNvPr id="60422"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60423" name="图片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3850" y="2012950"/>
            <a:ext cx="8496300" cy="336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2584450"/>
            <a:ext cx="7800975"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err="1"/>
              <a:t>Hbase</a:t>
            </a:r>
            <a:r>
              <a:rPr lang="zh-CN" altLang="en-US" dirty="0"/>
              <a:t>访问</a:t>
            </a:r>
            <a:r>
              <a:rPr lang="en-US" altLang="zh-CN" dirty="0"/>
              <a:t>--</a:t>
            </a:r>
            <a:r>
              <a:rPr lang="zh-CN" altLang="en-US" dirty="0"/>
              <a:t>命令行方式</a:t>
            </a:r>
          </a:p>
        </p:txBody>
      </p:sp>
      <p:sp>
        <p:nvSpPr>
          <p:cNvPr id="61443" name="内容占位符 2"/>
          <p:cNvSpPr>
            <a:spLocks noGrp="1"/>
          </p:cNvSpPr>
          <p:nvPr>
            <p:ph idx="1"/>
          </p:nvPr>
        </p:nvSpPr>
        <p:spPr/>
        <p:txBody>
          <a:bodyPr/>
          <a:lstStyle/>
          <a:p>
            <a:r>
              <a:rPr lang="zh-CN" altLang="en-US" sz="2400" b="1"/>
              <a:t>删除列族</a:t>
            </a:r>
          </a:p>
          <a:p>
            <a:endParaRPr lang="zh-CN" altLang="en-US" sz="2400"/>
          </a:p>
        </p:txBody>
      </p:sp>
      <p:sp>
        <p:nvSpPr>
          <p:cNvPr id="4" name="日期占位符 3"/>
          <p:cNvSpPr>
            <a:spLocks noGrp="1"/>
          </p:cNvSpPr>
          <p:nvPr>
            <p:ph type="dt" sz="quarter" idx="10"/>
          </p:nvPr>
        </p:nvSpPr>
        <p:spPr/>
        <p:txBody>
          <a:bodyPr/>
          <a:lstStyle/>
          <a:p>
            <a:pPr>
              <a:defRPr/>
            </a:pPr>
            <a:fld id="{526D092E-FF6C-4B4B-8476-0B3F136A6DF8}" type="datetime3">
              <a:rPr lang="zh-CN" altLang="en-US" smtClean="0"/>
              <a:pPr>
                <a:defRPr/>
              </a:pPr>
              <a:t>2021年12月8日星期三</a:t>
            </a:fld>
            <a:endParaRPr lang="en-US" altLang="zh-CN"/>
          </a:p>
        </p:txBody>
      </p:sp>
      <p:sp>
        <p:nvSpPr>
          <p:cNvPr id="61445"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4F15B8B5-1944-4041-BCC6-F172619FE432}" type="slidenum">
              <a:rPr lang="zh-CN" altLang="en-US" sz="2400" smtClean="0">
                <a:solidFill>
                  <a:schemeClr val="accent2"/>
                </a:solidFill>
                <a:latin typeface="Times New Roman" panose="02020603050405020304" pitchFamily="18" charset="0"/>
              </a:rPr>
              <a:pPr>
                <a:spcBef>
                  <a:spcPct val="0"/>
                </a:spcBef>
                <a:buClrTx/>
                <a:buSzTx/>
                <a:buFontTx/>
                <a:buNone/>
              </a:pPr>
              <a:t>36</a:t>
            </a:fld>
            <a:endParaRPr lang="en-US" altLang="zh-CN" sz="2400">
              <a:solidFill>
                <a:schemeClr val="accent2"/>
              </a:solidFill>
              <a:latin typeface="Times New Roman" panose="02020603050405020304" pitchFamily="18" charset="0"/>
            </a:endParaRPr>
          </a:p>
        </p:txBody>
      </p:sp>
      <p:sp>
        <p:nvSpPr>
          <p:cNvPr id="61446"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61447"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3213" y="2349500"/>
            <a:ext cx="8840787" cy="357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err="1"/>
              <a:t>Hbase</a:t>
            </a:r>
            <a:r>
              <a:rPr lang="zh-CN" altLang="en-US" dirty="0"/>
              <a:t>访问</a:t>
            </a:r>
            <a:r>
              <a:rPr lang="en-US" altLang="zh-CN" dirty="0"/>
              <a:t>--</a:t>
            </a:r>
            <a:r>
              <a:rPr lang="zh-CN" altLang="en-US" dirty="0"/>
              <a:t>命令行方式</a:t>
            </a:r>
          </a:p>
        </p:txBody>
      </p:sp>
      <p:sp>
        <p:nvSpPr>
          <p:cNvPr id="62467" name="内容占位符 2"/>
          <p:cNvSpPr>
            <a:spLocks noGrp="1"/>
          </p:cNvSpPr>
          <p:nvPr>
            <p:ph idx="1"/>
          </p:nvPr>
        </p:nvSpPr>
        <p:spPr/>
        <p:txBody>
          <a:bodyPr/>
          <a:lstStyle/>
          <a:p>
            <a:r>
              <a:rPr lang="zh-CN" altLang="en-US" sz="2400" b="1"/>
              <a:t>定义变量</a:t>
            </a:r>
          </a:p>
          <a:p>
            <a:endParaRPr lang="zh-CN" altLang="en-US" sz="2400"/>
          </a:p>
        </p:txBody>
      </p:sp>
      <p:sp>
        <p:nvSpPr>
          <p:cNvPr id="4" name="日期占位符 3"/>
          <p:cNvSpPr>
            <a:spLocks noGrp="1"/>
          </p:cNvSpPr>
          <p:nvPr>
            <p:ph type="dt" sz="quarter" idx="10"/>
          </p:nvPr>
        </p:nvSpPr>
        <p:spPr/>
        <p:txBody>
          <a:bodyPr/>
          <a:lstStyle/>
          <a:p>
            <a:pPr>
              <a:defRPr/>
            </a:pPr>
            <a:fld id="{526D092E-FF6C-4B4B-8476-0B3F136A6DF8}" type="datetime3">
              <a:rPr lang="zh-CN" altLang="en-US" smtClean="0"/>
              <a:pPr>
                <a:defRPr/>
              </a:pPr>
              <a:t>2021年12月8日星期三</a:t>
            </a:fld>
            <a:endParaRPr lang="en-US" altLang="zh-CN"/>
          </a:p>
        </p:txBody>
      </p:sp>
      <p:sp>
        <p:nvSpPr>
          <p:cNvPr id="62469"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CCF6FD16-BAE5-4F58-9F64-E33E0942607B}" type="slidenum">
              <a:rPr lang="zh-CN" altLang="en-US" sz="2400" smtClean="0">
                <a:solidFill>
                  <a:schemeClr val="accent2"/>
                </a:solidFill>
                <a:latin typeface="Times New Roman" panose="02020603050405020304" pitchFamily="18" charset="0"/>
              </a:rPr>
              <a:pPr>
                <a:spcBef>
                  <a:spcPct val="0"/>
                </a:spcBef>
                <a:buClrTx/>
                <a:buSzTx/>
                <a:buFontTx/>
                <a:buNone/>
              </a:pPr>
              <a:t>37</a:t>
            </a:fld>
            <a:endParaRPr lang="en-US" altLang="zh-CN" sz="2400">
              <a:solidFill>
                <a:schemeClr val="accent2"/>
              </a:solidFill>
              <a:latin typeface="Times New Roman" panose="02020603050405020304" pitchFamily="18" charset="0"/>
            </a:endParaRPr>
          </a:p>
        </p:txBody>
      </p:sp>
      <p:sp>
        <p:nvSpPr>
          <p:cNvPr id="62470"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62471"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2852738"/>
            <a:ext cx="636270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err="1"/>
              <a:t>Hbase</a:t>
            </a:r>
            <a:r>
              <a:rPr lang="zh-CN" altLang="en-US" dirty="0"/>
              <a:t>访问</a:t>
            </a:r>
            <a:r>
              <a:rPr lang="en-US" altLang="zh-CN" dirty="0"/>
              <a:t>--</a:t>
            </a:r>
            <a:r>
              <a:rPr lang="zh-CN" altLang="en-US" dirty="0"/>
              <a:t>命令行方式</a:t>
            </a:r>
          </a:p>
        </p:txBody>
      </p:sp>
      <p:sp>
        <p:nvSpPr>
          <p:cNvPr id="63491" name="内容占位符 2"/>
          <p:cNvSpPr>
            <a:spLocks noGrp="1"/>
          </p:cNvSpPr>
          <p:nvPr>
            <p:ph idx="1"/>
          </p:nvPr>
        </p:nvSpPr>
        <p:spPr/>
        <p:txBody>
          <a:bodyPr/>
          <a:lstStyle/>
          <a:p>
            <a:r>
              <a:rPr lang="zh-CN" altLang="en-US" sz="2400" b="1"/>
              <a:t>使用变量</a:t>
            </a:r>
          </a:p>
          <a:p>
            <a:endParaRPr lang="zh-CN" altLang="en-US" sz="2400"/>
          </a:p>
        </p:txBody>
      </p:sp>
      <p:sp>
        <p:nvSpPr>
          <p:cNvPr id="4" name="日期占位符 3"/>
          <p:cNvSpPr>
            <a:spLocks noGrp="1"/>
          </p:cNvSpPr>
          <p:nvPr>
            <p:ph type="dt" sz="quarter" idx="10"/>
          </p:nvPr>
        </p:nvSpPr>
        <p:spPr/>
        <p:txBody>
          <a:bodyPr/>
          <a:lstStyle/>
          <a:p>
            <a:pPr>
              <a:defRPr/>
            </a:pPr>
            <a:fld id="{526D092E-FF6C-4B4B-8476-0B3F136A6DF8}" type="datetime3">
              <a:rPr lang="zh-CN" altLang="en-US" smtClean="0"/>
              <a:pPr>
                <a:defRPr/>
              </a:pPr>
              <a:t>2021年12月8日星期三</a:t>
            </a:fld>
            <a:endParaRPr lang="en-US" altLang="zh-CN"/>
          </a:p>
        </p:txBody>
      </p:sp>
      <p:sp>
        <p:nvSpPr>
          <p:cNvPr id="63493"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B33ACBC2-7332-471F-8ED2-FD8DCF2DA929}" type="slidenum">
              <a:rPr lang="zh-CN" altLang="en-US" sz="2400" smtClean="0">
                <a:solidFill>
                  <a:schemeClr val="accent2"/>
                </a:solidFill>
                <a:latin typeface="Times New Roman" panose="02020603050405020304" pitchFamily="18" charset="0"/>
              </a:rPr>
              <a:pPr>
                <a:spcBef>
                  <a:spcPct val="0"/>
                </a:spcBef>
                <a:buClrTx/>
                <a:buSzTx/>
                <a:buFontTx/>
                <a:buNone/>
              </a:pPr>
              <a:t>38</a:t>
            </a:fld>
            <a:endParaRPr lang="en-US" altLang="zh-CN" sz="2400">
              <a:solidFill>
                <a:schemeClr val="accent2"/>
              </a:solidFill>
              <a:latin typeface="Times New Roman" panose="02020603050405020304" pitchFamily="18" charset="0"/>
            </a:endParaRPr>
          </a:p>
        </p:txBody>
      </p:sp>
      <p:sp>
        <p:nvSpPr>
          <p:cNvPr id="63494"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63495"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8313" y="2152650"/>
            <a:ext cx="8467725" cy="421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err="1"/>
              <a:t>Hbase</a:t>
            </a:r>
            <a:r>
              <a:rPr lang="zh-CN" altLang="en-US" dirty="0"/>
              <a:t>访问</a:t>
            </a:r>
            <a:r>
              <a:rPr lang="en-US" altLang="zh-CN" dirty="0"/>
              <a:t>--</a:t>
            </a:r>
            <a:r>
              <a:rPr lang="zh-CN" altLang="en-US" dirty="0"/>
              <a:t>命令行方式</a:t>
            </a:r>
          </a:p>
        </p:txBody>
      </p:sp>
      <p:sp>
        <p:nvSpPr>
          <p:cNvPr id="64515" name="内容占位符 2"/>
          <p:cNvSpPr>
            <a:spLocks noGrp="1"/>
          </p:cNvSpPr>
          <p:nvPr>
            <p:ph idx="1"/>
          </p:nvPr>
        </p:nvSpPr>
        <p:spPr/>
        <p:txBody>
          <a:bodyPr/>
          <a:lstStyle/>
          <a:p>
            <a:r>
              <a:rPr lang="zh-CN" altLang="en-US" sz="2400"/>
              <a:t>查看表的描述</a:t>
            </a:r>
            <a:endParaRPr lang="en-US" altLang="zh-CN" sz="2400"/>
          </a:p>
          <a:p>
            <a:r>
              <a:rPr lang="zh-CN" altLang="en-US" sz="2400"/>
              <a:t>查看变量所代替的表名</a:t>
            </a:r>
          </a:p>
        </p:txBody>
      </p:sp>
      <p:sp>
        <p:nvSpPr>
          <p:cNvPr id="4" name="日期占位符 3"/>
          <p:cNvSpPr>
            <a:spLocks noGrp="1"/>
          </p:cNvSpPr>
          <p:nvPr>
            <p:ph type="dt" sz="quarter" idx="10"/>
          </p:nvPr>
        </p:nvSpPr>
        <p:spPr/>
        <p:txBody>
          <a:bodyPr/>
          <a:lstStyle/>
          <a:p>
            <a:pPr>
              <a:defRPr/>
            </a:pPr>
            <a:fld id="{526D092E-FF6C-4B4B-8476-0B3F136A6DF8}" type="datetime3">
              <a:rPr lang="zh-CN" altLang="en-US" smtClean="0"/>
              <a:pPr>
                <a:defRPr/>
              </a:pPr>
              <a:t>2021年12月8日星期三</a:t>
            </a:fld>
            <a:endParaRPr lang="en-US" altLang="zh-CN"/>
          </a:p>
        </p:txBody>
      </p:sp>
      <p:sp>
        <p:nvSpPr>
          <p:cNvPr id="64517"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66C87A3D-A7B5-4FFE-83FC-7985E21663F8}" type="slidenum">
              <a:rPr lang="zh-CN" altLang="en-US" sz="2400" smtClean="0">
                <a:solidFill>
                  <a:schemeClr val="accent2"/>
                </a:solidFill>
                <a:latin typeface="Times New Roman" panose="02020603050405020304" pitchFamily="18" charset="0"/>
              </a:rPr>
              <a:pPr>
                <a:spcBef>
                  <a:spcPct val="0"/>
                </a:spcBef>
                <a:buClrTx/>
                <a:buSzTx/>
                <a:buFontTx/>
                <a:buNone/>
              </a:pPr>
              <a:t>39</a:t>
            </a:fld>
            <a:endParaRPr lang="en-US" altLang="zh-CN" sz="2400">
              <a:solidFill>
                <a:schemeClr val="accent2"/>
              </a:solidFill>
              <a:latin typeface="Times New Roman" panose="02020603050405020304" pitchFamily="18" charset="0"/>
            </a:endParaRPr>
          </a:p>
        </p:txBody>
      </p:sp>
      <p:sp>
        <p:nvSpPr>
          <p:cNvPr id="64518"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64519"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6375" y="2636838"/>
            <a:ext cx="8867775" cy="271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105671-16F8-4B75-9BF0-34E1E4A6E0D8}"/>
              </a:ext>
            </a:extLst>
          </p:cNvPr>
          <p:cNvSpPr>
            <a:spLocks noGrp="1"/>
          </p:cNvSpPr>
          <p:nvPr>
            <p:ph type="title"/>
          </p:nvPr>
        </p:nvSpPr>
        <p:spPr/>
        <p:txBody>
          <a:bodyPr/>
          <a:lstStyle/>
          <a:p>
            <a:r>
              <a:rPr lang="zh-CN" altLang="en-US" sz="4400" dirty="0"/>
              <a:t>列族数据库</a:t>
            </a:r>
            <a:endParaRPr lang="zh-CN" altLang="en-US" dirty="0"/>
          </a:p>
        </p:txBody>
      </p:sp>
      <p:sp>
        <p:nvSpPr>
          <p:cNvPr id="3" name="内容占位符 2">
            <a:extLst>
              <a:ext uri="{FF2B5EF4-FFF2-40B4-BE49-F238E27FC236}">
                <a16:creationId xmlns:a16="http://schemas.microsoft.com/office/drawing/2014/main" id="{2D720011-3F95-4026-B138-366C9D6C56F7}"/>
              </a:ext>
            </a:extLst>
          </p:cNvPr>
          <p:cNvSpPr>
            <a:spLocks noGrp="1"/>
          </p:cNvSpPr>
          <p:nvPr>
            <p:ph idx="1"/>
          </p:nvPr>
        </p:nvSpPr>
        <p:spPr>
          <a:xfrm>
            <a:off x="685800" y="1371600"/>
            <a:ext cx="7846640" cy="4876800"/>
          </a:xfrm>
        </p:spPr>
        <p:txBody>
          <a:bodyPr/>
          <a:lstStyle/>
          <a:p>
            <a:pPr>
              <a:lnSpc>
                <a:spcPct val="150000"/>
              </a:lnSpc>
            </a:pPr>
            <a:r>
              <a:rPr lang="zh-CN" altLang="en-US" sz="2400" dirty="0"/>
              <a:t>如果翻转数据，列式存储与关系存储将会非常相似</a:t>
            </a:r>
            <a:endParaRPr lang="en-US" altLang="zh-CN" sz="2400" dirty="0"/>
          </a:p>
          <a:p>
            <a:pPr lvl="1">
              <a:lnSpc>
                <a:spcPct val="150000"/>
              </a:lnSpc>
            </a:pPr>
            <a:r>
              <a:rPr lang="zh-CN" altLang="en-US" sz="2000" dirty="0"/>
              <a:t>列式数据库，以列相关存储架构进行数据存储的数据库，主要适合于批量数据处理和即时查询</a:t>
            </a:r>
            <a:endParaRPr lang="en-US" altLang="zh-CN" sz="2000" dirty="0"/>
          </a:p>
          <a:p>
            <a:pPr lvl="1">
              <a:lnSpc>
                <a:spcPct val="150000"/>
              </a:lnSpc>
            </a:pPr>
            <a:r>
              <a:rPr lang="zh-CN" altLang="en-US" sz="2000" dirty="0"/>
              <a:t>行式数据库，数据以行相关的存储体系架构进行空间分配，主要适合于大批量的数据处理，常用于联机事务型数据处理</a:t>
            </a:r>
            <a:endParaRPr lang="en-US" altLang="zh-CN" sz="2000" dirty="0"/>
          </a:p>
          <a:p>
            <a:pPr>
              <a:lnSpc>
                <a:spcPct val="150000"/>
              </a:lnSpc>
            </a:pPr>
            <a:r>
              <a:rPr lang="zh-CN" altLang="en-US" sz="2200" dirty="0"/>
              <a:t>类比</a:t>
            </a:r>
            <a:r>
              <a:rPr lang="en-US" altLang="zh-CN" sz="2200" dirty="0"/>
              <a:t>--</a:t>
            </a:r>
            <a:r>
              <a:rPr lang="zh-CN" altLang="en-US" sz="2000" dirty="0"/>
              <a:t>稀疏矩阵的存储</a:t>
            </a:r>
          </a:p>
          <a:p>
            <a:pPr>
              <a:lnSpc>
                <a:spcPct val="150000"/>
              </a:lnSpc>
            </a:pPr>
            <a:endParaRPr lang="zh-CN" altLang="en-US" sz="2400" dirty="0"/>
          </a:p>
        </p:txBody>
      </p:sp>
      <p:sp>
        <p:nvSpPr>
          <p:cNvPr id="4" name="日期占位符 3">
            <a:extLst>
              <a:ext uri="{FF2B5EF4-FFF2-40B4-BE49-F238E27FC236}">
                <a16:creationId xmlns:a16="http://schemas.microsoft.com/office/drawing/2014/main" id="{6C025793-C1E6-48F1-A871-EFC4B1BCEB74}"/>
              </a:ext>
            </a:extLst>
          </p:cNvPr>
          <p:cNvSpPr>
            <a:spLocks noGrp="1"/>
          </p:cNvSpPr>
          <p:nvPr>
            <p:ph type="dt" sz="half" idx="10"/>
          </p:nvPr>
        </p:nvSpPr>
        <p:spPr/>
        <p:txBody>
          <a:bodyPr/>
          <a:lstStyle/>
          <a:p>
            <a:pPr>
              <a:defRPr/>
            </a:pPr>
            <a:fld id="{F2C852EB-FD68-42B5-8735-0EADA7A5DCD2}" type="datetime3">
              <a:rPr lang="zh-CN" altLang="en-US" smtClean="0"/>
              <a:pPr>
                <a:defRPr/>
              </a:pPr>
              <a:t>2021年12月8日星期三</a:t>
            </a:fld>
            <a:endParaRPr lang="en-US" altLang="zh-CN"/>
          </a:p>
        </p:txBody>
      </p:sp>
      <p:sp>
        <p:nvSpPr>
          <p:cNvPr id="5" name="灯片编号占位符 4">
            <a:extLst>
              <a:ext uri="{FF2B5EF4-FFF2-40B4-BE49-F238E27FC236}">
                <a16:creationId xmlns:a16="http://schemas.microsoft.com/office/drawing/2014/main" id="{93BC96C5-B5BB-499C-9AE8-88CB563E4A50}"/>
              </a:ext>
            </a:extLst>
          </p:cNvPr>
          <p:cNvSpPr>
            <a:spLocks noGrp="1"/>
          </p:cNvSpPr>
          <p:nvPr>
            <p:ph type="sldNum" sz="quarter" idx="11"/>
          </p:nvPr>
        </p:nvSpPr>
        <p:spPr/>
        <p:txBody>
          <a:bodyPr/>
          <a:lstStyle/>
          <a:p>
            <a:pPr>
              <a:defRPr/>
            </a:pPr>
            <a:fld id="{B9BD8F42-9452-43FF-ACDC-0140BD608DBF}" type="slidenum">
              <a:rPr lang="zh-CN" altLang="en-US" smtClean="0"/>
              <a:pPr>
                <a:defRPr/>
              </a:pPr>
              <a:t>4</a:t>
            </a:fld>
            <a:endParaRPr lang="en-US" altLang="zh-CN"/>
          </a:p>
        </p:txBody>
      </p:sp>
      <p:sp>
        <p:nvSpPr>
          <p:cNvPr id="6" name="页脚占位符 5">
            <a:extLst>
              <a:ext uri="{FF2B5EF4-FFF2-40B4-BE49-F238E27FC236}">
                <a16:creationId xmlns:a16="http://schemas.microsoft.com/office/drawing/2014/main" id="{F11B9B9D-B2D6-4C8A-8B54-F81F063DCC1E}"/>
              </a:ext>
            </a:extLst>
          </p:cNvPr>
          <p:cNvSpPr>
            <a:spLocks noGrp="1"/>
          </p:cNvSpPr>
          <p:nvPr>
            <p:ph type="ftr" sz="quarter" idx="12"/>
          </p:nvPr>
        </p:nvSpPr>
        <p:spPr/>
        <p:txBody>
          <a:bodyPr/>
          <a:lstStyle/>
          <a:p>
            <a:pPr>
              <a:defRPr/>
            </a:pPr>
            <a:r>
              <a:rPr lang="zh-CN" altLang="en-US"/>
              <a:t>大数据管理----前言</a:t>
            </a:r>
            <a:endParaRPr lang="zh-CN" altLang="zh-CN"/>
          </a:p>
        </p:txBody>
      </p:sp>
      <p:pic>
        <p:nvPicPr>
          <p:cNvPr id="10" name="图片 9">
            <a:extLst>
              <a:ext uri="{FF2B5EF4-FFF2-40B4-BE49-F238E27FC236}">
                <a16:creationId xmlns:a16="http://schemas.microsoft.com/office/drawing/2014/main" id="{ABA10902-DD81-4B48-AC10-2423C1140E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667" y="4592968"/>
            <a:ext cx="4572000" cy="1905000"/>
          </a:xfrm>
          <a:prstGeom prst="rect">
            <a:avLst/>
          </a:prstGeom>
        </p:spPr>
      </p:pic>
      <p:pic>
        <p:nvPicPr>
          <p:cNvPr id="12" name="图片 11">
            <a:extLst>
              <a:ext uri="{FF2B5EF4-FFF2-40B4-BE49-F238E27FC236}">
                <a16:creationId xmlns:a16="http://schemas.microsoft.com/office/drawing/2014/main" id="{381E85CC-0971-417B-B5E3-6D96FFE3E552}"/>
              </a:ext>
            </a:extLst>
          </p:cNvPr>
          <p:cNvPicPr>
            <a:picLocks noChangeAspect="1"/>
          </p:cNvPicPr>
          <p:nvPr/>
        </p:nvPicPr>
        <p:blipFill rotWithShape="1">
          <a:blip r:embed="rId3">
            <a:extLst>
              <a:ext uri="{28A0092B-C50C-407E-A947-70E740481C1C}">
                <a14:useLocalDpi xmlns:a14="http://schemas.microsoft.com/office/drawing/2010/main" val="0"/>
              </a:ext>
            </a:extLst>
          </a:blip>
          <a:srcRect r="52153"/>
          <a:stretch/>
        </p:blipFill>
        <p:spPr>
          <a:xfrm>
            <a:off x="6642529" y="4441304"/>
            <a:ext cx="1833435" cy="2264296"/>
          </a:xfrm>
          <a:prstGeom prst="rect">
            <a:avLst/>
          </a:prstGeom>
        </p:spPr>
      </p:pic>
      <p:sp>
        <p:nvSpPr>
          <p:cNvPr id="14" name="箭头: 右 13">
            <a:extLst>
              <a:ext uri="{FF2B5EF4-FFF2-40B4-BE49-F238E27FC236}">
                <a16:creationId xmlns:a16="http://schemas.microsoft.com/office/drawing/2014/main" id="{98D4D20B-B3AD-482E-A777-36BFF55F84D9}"/>
              </a:ext>
            </a:extLst>
          </p:cNvPr>
          <p:cNvSpPr/>
          <p:nvPr/>
        </p:nvSpPr>
        <p:spPr bwMode="auto">
          <a:xfrm>
            <a:off x="5364088" y="5229200"/>
            <a:ext cx="1008112" cy="576064"/>
          </a:xfrm>
          <a:prstGeom prst="rightArrow">
            <a:avLst/>
          </a:prstGeom>
          <a:solidFill>
            <a:schemeClr val="tx2">
              <a:lumMod val="40000"/>
              <a:lumOff val="60000"/>
            </a:schemeClr>
          </a:solidFill>
          <a:ln w="3175" cap="flat" cmpd="sng" algn="ctr">
            <a:solidFill>
              <a:srgbClr val="FFFF00"/>
            </a:solidFill>
            <a:prstDash val="sysDot"/>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12783031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err="1"/>
              <a:t>Hbase</a:t>
            </a:r>
            <a:r>
              <a:rPr lang="zh-CN" altLang="en-US" dirty="0"/>
              <a:t>访问</a:t>
            </a:r>
            <a:r>
              <a:rPr lang="en-US" altLang="zh-CN" dirty="0"/>
              <a:t>--</a:t>
            </a:r>
            <a:r>
              <a:rPr lang="zh-CN" altLang="en-US" dirty="0"/>
              <a:t>命令行方式</a:t>
            </a:r>
          </a:p>
        </p:txBody>
      </p:sp>
      <p:sp>
        <p:nvSpPr>
          <p:cNvPr id="65539" name="内容占位符 2"/>
          <p:cNvSpPr>
            <a:spLocks noGrp="1"/>
          </p:cNvSpPr>
          <p:nvPr>
            <p:ph idx="1"/>
          </p:nvPr>
        </p:nvSpPr>
        <p:spPr/>
        <p:txBody>
          <a:bodyPr/>
          <a:lstStyle/>
          <a:p>
            <a:r>
              <a:rPr lang="zh-CN" altLang="en-US" sz="2400"/>
              <a:t>读</a:t>
            </a:r>
            <a:r>
              <a:rPr lang="en-US" altLang="zh-CN" sz="2400"/>
              <a:t>get </a:t>
            </a:r>
          </a:p>
          <a:p>
            <a:r>
              <a:rPr lang="zh-CN" altLang="en-US" sz="2400"/>
              <a:t>写 </a:t>
            </a:r>
            <a:r>
              <a:rPr lang="en-US" altLang="zh-CN" sz="2400"/>
              <a:t>put</a:t>
            </a:r>
          </a:p>
          <a:p>
            <a:r>
              <a:rPr lang="zh-CN" altLang="en-US" sz="2400"/>
              <a:t>扫描 </a:t>
            </a:r>
            <a:r>
              <a:rPr lang="en-US" altLang="zh-CN" sz="2400"/>
              <a:t>scan </a:t>
            </a:r>
          </a:p>
          <a:p>
            <a:r>
              <a:rPr lang="zh-CN" altLang="en-US" sz="2400"/>
              <a:t>删除 </a:t>
            </a:r>
            <a:r>
              <a:rPr lang="en-US" altLang="zh-CN" sz="2400"/>
              <a:t>delete</a:t>
            </a:r>
            <a:endParaRPr lang="zh-CN" altLang="en-US" sz="2400"/>
          </a:p>
        </p:txBody>
      </p:sp>
      <p:sp>
        <p:nvSpPr>
          <p:cNvPr id="4" name="日期占位符 3"/>
          <p:cNvSpPr>
            <a:spLocks noGrp="1"/>
          </p:cNvSpPr>
          <p:nvPr>
            <p:ph type="dt" sz="quarter" idx="10"/>
          </p:nvPr>
        </p:nvSpPr>
        <p:spPr/>
        <p:txBody>
          <a:bodyPr/>
          <a:lstStyle/>
          <a:p>
            <a:pPr>
              <a:defRPr/>
            </a:pPr>
            <a:fld id="{526D092E-FF6C-4B4B-8476-0B3F136A6DF8}" type="datetime3">
              <a:rPr lang="zh-CN" altLang="en-US" smtClean="0"/>
              <a:pPr>
                <a:defRPr/>
              </a:pPr>
              <a:t>2021年12月8日星期三</a:t>
            </a:fld>
            <a:endParaRPr lang="en-US" altLang="zh-CN"/>
          </a:p>
        </p:txBody>
      </p:sp>
      <p:sp>
        <p:nvSpPr>
          <p:cNvPr id="65541"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E72139CA-A264-4756-8B37-8EA5AEADEBE4}" type="slidenum">
              <a:rPr lang="zh-CN" altLang="en-US" sz="2400" smtClean="0">
                <a:solidFill>
                  <a:schemeClr val="accent2"/>
                </a:solidFill>
                <a:latin typeface="Times New Roman" panose="02020603050405020304" pitchFamily="18" charset="0"/>
              </a:rPr>
              <a:pPr>
                <a:spcBef>
                  <a:spcPct val="0"/>
                </a:spcBef>
                <a:buClrTx/>
                <a:buSzTx/>
                <a:buFontTx/>
                <a:buNone/>
              </a:pPr>
              <a:t>40</a:t>
            </a:fld>
            <a:endParaRPr lang="en-US" altLang="zh-CN" sz="2400">
              <a:solidFill>
                <a:schemeClr val="accent2"/>
              </a:solidFill>
              <a:latin typeface="Times New Roman" panose="02020603050405020304" pitchFamily="18" charset="0"/>
            </a:endParaRPr>
          </a:p>
        </p:txBody>
      </p:sp>
      <p:sp>
        <p:nvSpPr>
          <p:cNvPr id="65542"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err="1"/>
              <a:t>Hbase</a:t>
            </a:r>
            <a:r>
              <a:rPr lang="zh-CN" altLang="en-US" dirty="0"/>
              <a:t>访问</a:t>
            </a:r>
            <a:r>
              <a:rPr lang="en-US" altLang="zh-CN" dirty="0"/>
              <a:t>--</a:t>
            </a:r>
            <a:r>
              <a:rPr lang="zh-CN" altLang="en-US" dirty="0"/>
              <a:t>命令行方式</a:t>
            </a:r>
          </a:p>
        </p:txBody>
      </p:sp>
      <p:sp>
        <p:nvSpPr>
          <p:cNvPr id="66563" name="内容占位符 2"/>
          <p:cNvSpPr>
            <a:spLocks noGrp="1"/>
          </p:cNvSpPr>
          <p:nvPr>
            <p:ph idx="1"/>
          </p:nvPr>
        </p:nvSpPr>
        <p:spPr/>
        <p:txBody>
          <a:bodyPr/>
          <a:lstStyle/>
          <a:p>
            <a:endParaRPr lang="zh-CN" altLang="en-US"/>
          </a:p>
        </p:txBody>
      </p:sp>
      <p:sp>
        <p:nvSpPr>
          <p:cNvPr id="4" name="日期占位符 3"/>
          <p:cNvSpPr>
            <a:spLocks noGrp="1"/>
          </p:cNvSpPr>
          <p:nvPr>
            <p:ph type="dt" sz="quarter" idx="10"/>
          </p:nvPr>
        </p:nvSpPr>
        <p:spPr/>
        <p:txBody>
          <a:bodyPr/>
          <a:lstStyle/>
          <a:p>
            <a:pPr>
              <a:defRPr/>
            </a:pPr>
            <a:fld id="{526D092E-FF6C-4B4B-8476-0B3F136A6DF8}" type="datetime3">
              <a:rPr lang="zh-CN" altLang="en-US" smtClean="0"/>
              <a:pPr>
                <a:defRPr/>
              </a:pPr>
              <a:t>2021年12月8日星期三</a:t>
            </a:fld>
            <a:endParaRPr lang="en-US" altLang="zh-CN"/>
          </a:p>
        </p:txBody>
      </p:sp>
      <p:sp>
        <p:nvSpPr>
          <p:cNvPr id="66565"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784503BB-0E6A-4BB2-B73A-64D62902C2C2}" type="slidenum">
              <a:rPr lang="zh-CN" altLang="en-US" sz="2400" smtClean="0">
                <a:solidFill>
                  <a:schemeClr val="accent2"/>
                </a:solidFill>
                <a:latin typeface="Times New Roman" panose="02020603050405020304" pitchFamily="18" charset="0"/>
              </a:rPr>
              <a:pPr>
                <a:spcBef>
                  <a:spcPct val="0"/>
                </a:spcBef>
                <a:buClrTx/>
                <a:buSzTx/>
                <a:buFontTx/>
                <a:buNone/>
              </a:pPr>
              <a:t>41</a:t>
            </a:fld>
            <a:endParaRPr lang="en-US" altLang="zh-CN" sz="2400">
              <a:solidFill>
                <a:schemeClr val="accent2"/>
              </a:solidFill>
              <a:latin typeface="Times New Roman" panose="02020603050405020304" pitchFamily="18" charset="0"/>
            </a:endParaRPr>
          </a:p>
        </p:txBody>
      </p:sp>
      <p:sp>
        <p:nvSpPr>
          <p:cNvPr id="66566"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66567"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3850" y="2205038"/>
            <a:ext cx="8553450" cy="374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err="1"/>
              <a:t>Hbase</a:t>
            </a:r>
            <a:r>
              <a:rPr lang="zh-CN" altLang="en-US" dirty="0"/>
              <a:t>访问</a:t>
            </a:r>
            <a:r>
              <a:rPr lang="en-US" altLang="zh-CN" dirty="0"/>
              <a:t>--</a:t>
            </a:r>
            <a:r>
              <a:rPr lang="zh-CN" altLang="en-US" dirty="0"/>
              <a:t>命令行方式</a:t>
            </a:r>
          </a:p>
        </p:txBody>
      </p:sp>
      <p:sp>
        <p:nvSpPr>
          <p:cNvPr id="67587" name="内容占位符 2"/>
          <p:cNvSpPr>
            <a:spLocks noGrp="1"/>
          </p:cNvSpPr>
          <p:nvPr>
            <p:ph idx="1"/>
          </p:nvPr>
        </p:nvSpPr>
        <p:spPr/>
        <p:txBody>
          <a:bodyPr/>
          <a:lstStyle/>
          <a:p>
            <a:endParaRPr lang="zh-CN" altLang="en-US"/>
          </a:p>
        </p:txBody>
      </p:sp>
      <p:sp>
        <p:nvSpPr>
          <p:cNvPr id="4" name="日期占位符 3"/>
          <p:cNvSpPr>
            <a:spLocks noGrp="1"/>
          </p:cNvSpPr>
          <p:nvPr>
            <p:ph type="dt" sz="quarter" idx="10"/>
          </p:nvPr>
        </p:nvSpPr>
        <p:spPr/>
        <p:txBody>
          <a:bodyPr/>
          <a:lstStyle/>
          <a:p>
            <a:pPr>
              <a:defRPr/>
            </a:pPr>
            <a:fld id="{526D092E-FF6C-4B4B-8476-0B3F136A6DF8}" type="datetime3">
              <a:rPr lang="zh-CN" altLang="en-US" smtClean="0"/>
              <a:pPr>
                <a:defRPr/>
              </a:pPr>
              <a:t>2021年12月8日星期三</a:t>
            </a:fld>
            <a:endParaRPr lang="en-US" altLang="zh-CN"/>
          </a:p>
        </p:txBody>
      </p:sp>
      <p:sp>
        <p:nvSpPr>
          <p:cNvPr id="67589"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C44F8D50-E1F3-4547-87EE-751564812158}" type="slidenum">
              <a:rPr lang="zh-CN" altLang="en-US" sz="2400" smtClean="0">
                <a:solidFill>
                  <a:schemeClr val="accent2"/>
                </a:solidFill>
                <a:latin typeface="Times New Roman" panose="02020603050405020304" pitchFamily="18" charset="0"/>
              </a:rPr>
              <a:pPr>
                <a:spcBef>
                  <a:spcPct val="0"/>
                </a:spcBef>
                <a:buClrTx/>
                <a:buSzTx/>
                <a:buFontTx/>
                <a:buNone/>
              </a:pPr>
              <a:t>42</a:t>
            </a:fld>
            <a:endParaRPr lang="en-US" altLang="zh-CN" sz="2400">
              <a:solidFill>
                <a:schemeClr val="accent2"/>
              </a:solidFill>
              <a:latin typeface="Times New Roman" panose="02020603050405020304" pitchFamily="18" charset="0"/>
            </a:endParaRPr>
          </a:p>
        </p:txBody>
      </p:sp>
      <p:sp>
        <p:nvSpPr>
          <p:cNvPr id="67590"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67591"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533650"/>
            <a:ext cx="8991600"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err="1"/>
              <a:t>Hbase</a:t>
            </a:r>
            <a:r>
              <a:rPr lang="zh-CN" altLang="en-US" dirty="0"/>
              <a:t>访问</a:t>
            </a:r>
            <a:r>
              <a:rPr lang="en-US" altLang="zh-CN" dirty="0"/>
              <a:t>--</a:t>
            </a:r>
            <a:r>
              <a:rPr lang="zh-CN" altLang="en-US" dirty="0"/>
              <a:t>命令行方式</a:t>
            </a:r>
          </a:p>
        </p:txBody>
      </p:sp>
      <p:sp>
        <p:nvSpPr>
          <p:cNvPr id="68611" name="内容占位符 2"/>
          <p:cNvSpPr>
            <a:spLocks noGrp="1"/>
          </p:cNvSpPr>
          <p:nvPr>
            <p:ph idx="1"/>
          </p:nvPr>
        </p:nvSpPr>
        <p:spPr/>
        <p:txBody>
          <a:bodyPr/>
          <a:lstStyle/>
          <a:p>
            <a:endParaRPr lang="zh-CN" altLang="en-US"/>
          </a:p>
        </p:txBody>
      </p:sp>
      <p:sp>
        <p:nvSpPr>
          <p:cNvPr id="4" name="日期占位符 3"/>
          <p:cNvSpPr>
            <a:spLocks noGrp="1"/>
          </p:cNvSpPr>
          <p:nvPr>
            <p:ph type="dt" sz="quarter" idx="10"/>
          </p:nvPr>
        </p:nvSpPr>
        <p:spPr/>
        <p:txBody>
          <a:bodyPr/>
          <a:lstStyle/>
          <a:p>
            <a:pPr>
              <a:defRPr/>
            </a:pPr>
            <a:fld id="{526D092E-FF6C-4B4B-8476-0B3F136A6DF8}" type="datetime3">
              <a:rPr lang="zh-CN" altLang="en-US" smtClean="0"/>
              <a:pPr>
                <a:defRPr/>
              </a:pPr>
              <a:t>2021年12月8日星期三</a:t>
            </a:fld>
            <a:endParaRPr lang="en-US" altLang="zh-CN"/>
          </a:p>
        </p:txBody>
      </p:sp>
      <p:sp>
        <p:nvSpPr>
          <p:cNvPr id="68613"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EFE244C3-79A8-493E-B60C-52BEBBD9AA3F}" type="slidenum">
              <a:rPr lang="zh-CN" altLang="en-US" sz="2400" smtClean="0">
                <a:solidFill>
                  <a:schemeClr val="accent2"/>
                </a:solidFill>
                <a:latin typeface="Times New Roman" panose="02020603050405020304" pitchFamily="18" charset="0"/>
              </a:rPr>
              <a:pPr>
                <a:spcBef>
                  <a:spcPct val="0"/>
                </a:spcBef>
                <a:buClrTx/>
                <a:buSzTx/>
                <a:buFontTx/>
                <a:buNone/>
              </a:pPr>
              <a:t>43</a:t>
            </a:fld>
            <a:endParaRPr lang="en-US" altLang="zh-CN" sz="2400">
              <a:solidFill>
                <a:schemeClr val="accent2"/>
              </a:solidFill>
              <a:latin typeface="Times New Roman" panose="02020603050405020304" pitchFamily="18" charset="0"/>
            </a:endParaRPr>
          </a:p>
        </p:txBody>
      </p:sp>
      <p:sp>
        <p:nvSpPr>
          <p:cNvPr id="68614"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68615" name="图片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7175" y="2105025"/>
            <a:ext cx="8629650" cy="414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err="1"/>
              <a:t>Hbase</a:t>
            </a:r>
            <a:r>
              <a:rPr lang="zh-CN" altLang="en-US" dirty="0"/>
              <a:t>访问</a:t>
            </a:r>
            <a:r>
              <a:rPr lang="en-US" altLang="zh-CN" dirty="0"/>
              <a:t>--</a:t>
            </a:r>
            <a:r>
              <a:rPr lang="zh-CN" altLang="en-US" dirty="0"/>
              <a:t>命令行方式</a:t>
            </a:r>
          </a:p>
        </p:txBody>
      </p:sp>
      <p:sp>
        <p:nvSpPr>
          <p:cNvPr id="69635" name="内容占位符 2"/>
          <p:cNvSpPr>
            <a:spLocks noGrp="1"/>
          </p:cNvSpPr>
          <p:nvPr>
            <p:ph idx="1"/>
          </p:nvPr>
        </p:nvSpPr>
        <p:spPr/>
        <p:txBody>
          <a:bodyPr/>
          <a:lstStyle/>
          <a:p>
            <a:endParaRPr lang="zh-CN" altLang="en-US"/>
          </a:p>
        </p:txBody>
      </p:sp>
      <p:sp>
        <p:nvSpPr>
          <p:cNvPr id="4" name="日期占位符 3"/>
          <p:cNvSpPr>
            <a:spLocks noGrp="1"/>
          </p:cNvSpPr>
          <p:nvPr>
            <p:ph type="dt" sz="quarter" idx="10"/>
          </p:nvPr>
        </p:nvSpPr>
        <p:spPr/>
        <p:txBody>
          <a:bodyPr/>
          <a:lstStyle/>
          <a:p>
            <a:pPr>
              <a:defRPr/>
            </a:pPr>
            <a:fld id="{526D092E-FF6C-4B4B-8476-0B3F136A6DF8}" type="datetime3">
              <a:rPr lang="zh-CN" altLang="en-US" smtClean="0"/>
              <a:pPr>
                <a:defRPr/>
              </a:pPr>
              <a:t>2021年12月8日星期三</a:t>
            </a:fld>
            <a:endParaRPr lang="en-US" altLang="zh-CN"/>
          </a:p>
        </p:txBody>
      </p:sp>
      <p:sp>
        <p:nvSpPr>
          <p:cNvPr id="69637"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B622AE9F-2F41-4084-A8D9-0471D1E81FB0}" type="slidenum">
              <a:rPr lang="zh-CN" altLang="en-US" sz="2400" smtClean="0">
                <a:solidFill>
                  <a:schemeClr val="accent2"/>
                </a:solidFill>
                <a:latin typeface="Times New Roman" panose="02020603050405020304" pitchFamily="18" charset="0"/>
              </a:rPr>
              <a:pPr>
                <a:spcBef>
                  <a:spcPct val="0"/>
                </a:spcBef>
                <a:buClrTx/>
                <a:buSzTx/>
                <a:buFontTx/>
                <a:buNone/>
              </a:pPr>
              <a:t>44</a:t>
            </a:fld>
            <a:endParaRPr lang="en-US" altLang="zh-CN" sz="2400">
              <a:solidFill>
                <a:schemeClr val="accent2"/>
              </a:solidFill>
              <a:latin typeface="Times New Roman" panose="02020603050405020304" pitchFamily="18" charset="0"/>
            </a:endParaRPr>
          </a:p>
        </p:txBody>
      </p:sp>
      <p:sp>
        <p:nvSpPr>
          <p:cNvPr id="69638"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69639"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9975" y="1373188"/>
            <a:ext cx="7388225" cy="502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err="1"/>
              <a:t>Hbase</a:t>
            </a:r>
            <a:r>
              <a:rPr lang="zh-CN" altLang="en-US" dirty="0"/>
              <a:t>访问</a:t>
            </a:r>
            <a:r>
              <a:rPr lang="en-US" altLang="zh-CN" dirty="0"/>
              <a:t>--</a:t>
            </a:r>
            <a:r>
              <a:rPr lang="zh-CN" altLang="en-US" dirty="0"/>
              <a:t>命令行方式</a:t>
            </a:r>
          </a:p>
        </p:txBody>
      </p:sp>
      <p:sp>
        <p:nvSpPr>
          <p:cNvPr id="70659" name="内容占位符 2"/>
          <p:cNvSpPr>
            <a:spLocks noGrp="1"/>
          </p:cNvSpPr>
          <p:nvPr>
            <p:ph idx="1"/>
          </p:nvPr>
        </p:nvSpPr>
        <p:spPr/>
        <p:txBody>
          <a:bodyPr/>
          <a:lstStyle/>
          <a:p>
            <a:endParaRPr lang="zh-CN" altLang="en-US"/>
          </a:p>
        </p:txBody>
      </p:sp>
      <p:sp>
        <p:nvSpPr>
          <p:cNvPr id="4" name="日期占位符 3"/>
          <p:cNvSpPr>
            <a:spLocks noGrp="1"/>
          </p:cNvSpPr>
          <p:nvPr>
            <p:ph type="dt" sz="quarter" idx="10"/>
          </p:nvPr>
        </p:nvSpPr>
        <p:spPr/>
        <p:txBody>
          <a:bodyPr/>
          <a:lstStyle/>
          <a:p>
            <a:pPr>
              <a:defRPr/>
            </a:pPr>
            <a:fld id="{526D092E-FF6C-4B4B-8476-0B3F136A6DF8}" type="datetime3">
              <a:rPr lang="zh-CN" altLang="en-US" smtClean="0"/>
              <a:pPr>
                <a:defRPr/>
              </a:pPr>
              <a:t>2021年12月8日星期三</a:t>
            </a:fld>
            <a:endParaRPr lang="en-US" altLang="zh-CN"/>
          </a:p>
        </p:txBody>
      </p:sp>
      <p:sp>
        <p:nvSpPr>
          <p:cNvPr id="70661"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2E8331C0-3504-423C-8218-235116FC1E1C}" type="slidenum">
              <a:rPr lang="zh-CN" altLang="en-US" sz="2400" smtClean="0">
                <a:solidFill>
                  <a:schemeClr val="accent2"/>
                </a:solidFill>
                <a:latin typeface="Times New Roman" panose="02020603050405020304" pitchFamily="18" charset="0"/>
              </a:rPr>
              <a:pPr>
                <a:spcBef>
                  <a:spcPct val="0"/>
                </a:spcBef>
                <a:buClrTx/>
                <a:buSzTx/>
                <a:buFontTx/>
                <a:buNone/>
              </a:pPr>
              <a:t>45</a:t>
            </a:fld>
            <a:endParaRPr lang="en-US" altLang="zh-CN" sz="2400">
              <a:solidFill>
                <a:schemeClr val="accent2"/>
              </a:solidFill>
              <a:latin typeface="Times New Roman" panose="02020603050405020304" pitchFamily="18" charset="0"/>
            </a:endParaRPr>
          </a:p>
        </p:txBody>
      </p:sp>
      <p:sp>
        <p:nvSpPr>
          <p:cNvPr id="70662"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70663"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419225"/>
            <a:ext cx="7799387"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err="1"/>
              <a:t>Hbase</a:t>
            </a:r>
            <a:r>
              <a:rPr lang="zh-CN" altLang="en-US" dirty="0"/>
              <a:t>访问</a:t>
            </a:r>
            <a:r>
              <a:rPr lang="en-US" altLang="zh-CN" dirty="0"/>
              <a:t>--</a:t>
            </a:r>
            <a:r>
              <a:rPr lang="zh-CN" altLang="en-US" dirty="0"/>
              <a:t>命令行方式</a:t>
            </a:r>
          </a:p>
        </p:txBody>
      </p:sp>
      <p:sp>
        <p:nvSpPr>
          <p:cNvPr id="71683" name="内容占位符 2"/>
          <p:cNvSpPr>
            <a:spLocks noGrp="1"/>
          </p:cNvSpPr>
          <p:nvPr>
            <p:ph idx="1"/>
          </p:nvPr>
        </p:nvSpPr>
        <p:spPr/>
        <p:txBody>
          <a:bodyPr/>
          <a:lstStyle/>
          <a:p>
            <a:endParaRPr lang="zh-CN" altLang="en-US"/>
          </a:p>
        </p:txBody>
      </p:sp>
      <p:sp>
        <p:nvSpPr>
          <p:cNvPr id="4" name="日期占位符 3"/>
          <p:cNvSpPr>
            <a:spLocks noGrp="1"/>
          </p:cNvSpPr>
          <p:nvPr>
            <p:ph type="dt" sz="quarter" idx="10"/>
          </p:nvPr>
        </p:nvSpPr>
        <p:spPr/>
        <p:txBody>
          <a:bodyPr/>
          <a:lstStyle/>
          <a:p>
            <a:pPr>
              <a:defRPr/>
            </a:pPr>
            <a:fld id="{526D092E-FF6C-4B4B-8476-0B3F136A6DF8}" type="datetime3">
              <a:rPr lang="zh-CN" altLang="en-US" smtClean="0"/>
              <a:pPr>
                <a:defRPr/>
              </a:pPr>
              <a:t>2021年12月8日星期三</a:t>
            </a:fld>
            <a:endParaRPr lang="en-US" altLang="zh-CN"/>
          </a:p>
        </p:txBody>
      </p:sp>
      <p:sp>
        <p:nvSpPr>
          <p:cNvPr id="71685"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B463CB46-6A2E-4DBF-B4F1-05E09AF92E23}" type="slidenum">
              <a:rPr lang="zh-CN" altLang="en-US" sz="2400" smtClean="0">
                <a:solidFill>
                  <a:schemeClr val="accent2"/>
                </a:solidFill>
                <a:latin typeface="Times New Roman" panose="02020603050405020304" pitchFamily="18" charset="0"/>
              </a:rPr>
              <a:pPr>
                <a:spcBef>
                  <a:spcPct val="0"/>
                </a:spcBef>
                <a:buClrTx/>
                <a:buSzTx/>
                <a:buFontTx/>
                <a:buNone/>
              </a:pPr>
              <a:t>46</a:t>
            </a:fld>
            <a:endParaRPr lang="en-US" altLang="zh-CN" sz="2400">
              <a:solidFill>
                <a:schemeClr val="accent2"/>
              </a:solidFill>
              <a:latin typeface="Times New Roman" panose="02020603050405020304" pitchFamily="18" charset="0"/>
            </a:endParaRPr>
          </a:p>
        </p:txBody>
      </p:sp>
      <p:sp>
        <p:nvSpPr>
          <p:cNvPr id="71686"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71687"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6175" y="1522413"/>
            <a:ext cx="6511925" cy="503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err="1"/>
              <a:t>Hbase</a:t>
            </a:r>
            <a:r>
              <a:rPr lang="zh-CN" altLang="en-US" dirty="0"/>
              <a:t>访问</a:t>
            </a:r>
            <a:r>
              <a:rPr lang="en-US" altLang="zh-CN" dirty="0"/>
              <a:t>--</a:t>
            </a:r>
            <a:r>
              <a:rPr lang="zh-CN" altLang="en-US" dirty="0"/>
              <a:t>命令行方式</a:t>
            </a:r>
          </a:p>
        </p:txBody>
      </p:sp>
      <p:sp>
        <p:nvSpPr>
          <p:cNvPr id="72707" name="内容占位符 2"/>
          <p:cNvSpPr>
            <a:spLocks noGrp="1"/>
          </p:cNvSpPr>
          <p:nvPr>
            <p:ph idx="1"/>
          </p:nvPr>
        </p:nvSpPr>
        <p:spPr/>
        <p:txBody>
          <a:bodyPr/>
          <a:lstStyle/>
          <a:p>
            <a:endParaRPr lang="zh-CN" altLang="en-US"/>
          </a:p>
        </p:txBody>
      </p:sp>
      <p:sp>
        <p:nvSpPr>
          <p:cNvPr id="4" name="日期占位符 3"/>
          <p:cNvSpPr>
            <a:spLocks noGrp="1"/>
          </p:cNvSpPr>
          <p:nvPr>
            <p:ph type="dt" sz="quarter" idx="10"/>
          </p:nvPr>
        </p:nvSpPr>
        <p:spPr/>
        <p:txBody>
          <a:bodyPr/>
          <a:lstStyle/>
          <a:p>
            <a:pPr>
              <a:defRPr/>
            </a:pPr>
            <a:fld id="{526D092E-FF6C-4B4B-8476-0B3F136A6DF8}" type="datetime3">
              <a:rPr lang="zh-CN" altLang="en-US" smtClean="0"/>
              <a:pPr>
                <a:defRPr/>
              </a:pPr>
              <a:t>2021年12月8日星期三</a:t>
            </a:fld>
            <a:endParaRPr lang="en-US" altLang="zh-CN"/>
          </a:p>
        </p:txBody>
      </p:sp>
      <p:sp>
        <p:nvSpPr>
          <p:cNvPr id="72709"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FDE59A6F-C81C-49A1-9B68-B3F45EF03091}" type="slidenum">
              <a:rPr lang="zh-CN" altLang="en-US" sz="2400" smtClean="0">
                <a:solidFill>
                  <a:schemeClr val="accent2"/>
                </a:solidFill>
                <a:latin typeface="Times New Roman" panose="02020603050405020304" pitchFamily="18" charset="0"/>
              </a:rPr>
              <a:pPr>
                <a:spcBef>
                  <a:spcPct val="0"/>
                </a:spcBef>
                <a:buClrTx/>
                <a:buSzTx/>
                <a:buFontTx/>
                <a:buNone/>
              </a:pPr>
              <a:t>47</a:t>
            </a:fld>
            <a:endParaRPr lang="en-US" altLang="zh-CN" sz="2400">
              <a:solidFill>
                <a:schemeClr val="accent2"/>
              </a:solidFill>
              <a:latin typeface="Times New Roman" panose="02020603050405020304" pitchFamily="18" charset="0"/>
            </a:endParaRPr>
          </a:p>
        </p:txBody>
      </p:sp>
      <p:sp>
        <p:nvSpPr>
          <p:cNvPr id="72710"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72711"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89013" y="1425575"/>
            <a:ext cx="7165975" cy="512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err="1"/>
              <a:t>Hbase</a:t>
            </a:r>
            <a:r>
              <a:rPr lang="zh-CN" altLang="en-US" dirty="0"/>
              <a:t>访问</a:t>
            </a:r>
            <a:r>
              <a:rPr lang="en-US" altLang="zh-CN" dirty="0"/>
              <a:t>--</a:t>
            </a:r>
            <a:r>
              <a:rPr lang="zh-CN" altLang="en-US" dirty="0"/>
              <a:t>命令行方式</a:t>
            </a:r>
          </a:p>
        </p:txBody>
      </p:sp>
      <p:sp>
        <p:nvSpPr>
          <p:cNvPr id="73731" name="内容占位符 2"/>
          <p:cNvSpPr>
            <a:spLocks noGrp="1"/>
          </p:cNvSpPr>
          <p:nvPr>
            <p:ph idx="1"/>
          </p:nvPr>
        </p:nvSpPr>
        <p:spPr/>
        <p:txBody>
          <a:bodyPr/>
          <a:lstStyle/>
          <a:p>
            <a:endParaRPr lang="zh-CN" altLang="en-US"/>
          </a:p>
        </p:txBody>
      </p:sp>
      <p:sp>
        <p:nvSpPr>
          <p:cNvPr id="4" name="日期占位符 3"/>
          <p:cNvSpPr>
            <a:spLocks noGrp="1"/>
          </p:cNvSpPr>
          <p:nvPr>
            <p:ph type="dt" sz="quarter" idx="10"/>
          </p:nvPr>
        </p:nvSpPr>
        <p:spPr/>
        <p:txBody>
          <a:bodyPr/>
          <a:lstStyle/>
          <a:p>
            <a:pPr>
              <a:defRPr/>
            </a:pPr>
            <a:fld id="{526D092E-FF6C-4B4B-8476-0B3F136A6DF8}" type="datetime3">
              <a:rPr lang="zh-CN" altLang="en-US" smtClean="0"/>
              <a:pPr>
                <a:defRPr/>
              </a:pPr>
              <a:t>2021年12月8日星期三</a:t>
            </a:fld>
            <a:endParaRPr lang="en-US" altLang="zh-CN"/>
          </a:p>
        </p:txBody>
      </p:sp>
      <p:sp>
        <p:nvSpPr>
          <p:cNvPr id="73733"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02B265DC-7712-450B-925D-B35B2BA841F5}" type="slidenum">
              <a:rPr lang="zh-CN" altLang="en-US" sz="2400" smtClean="0">
                <a:solidFill>
                  <a:schemeClr val="accent2"/>
                </a:solidFill>
                <a:latin typeface="Times New Roman" panose="02020603050405020304" pitchFamily="18" charset="0"/>
              </a:rPr>
              <a:pPr>
                <a:spcBef>
                  <a:spcPct val="0"/>
                </a:spcBef>
                <a:buClrTx/>
                <a:buSzTx/>
                <a:buFontTx/>
                <a:buNone/>
              </a:pPr>
              <a:t>48</a:t>
            </a:fld>
            <a:endParaRPr lang="en-US" altLang="zh-CN" sz="2400">
              <a:solidFill>
                <a:schemeClr val="accent2"/>
              </a:solidFill>
              <a:latin typeface="Times New Roman" panose="02020603050405020304" pitchFamily="18" charset="0"/>
            </a:endParaRPr>
          </a:p>
        </p:txBody>
      </p:sp>
      <p:sp>
        <p:nvSpPr>
          <p:cNvPr id="73734"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73735"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77888" y="1443038"/>
            <a:ext cx="7664450"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err="1"/>
              <a:t>Hbase</a:t>
            </a:r>
            <a:r>
              <a:rPr lang="zh-CN" altLang="en-US" dirty="0"/>
              <a:t>访问</a:t>
            </a:r>
            <a:r>
              <a:rPr lang="en-US" altLang="zh-CN" dirty="0"/>
              <a:t>--</a:t>
            </a:r>
            <a:r>
              <a:rPr lang="zh-CN" altLang="en-US" dirty="0"/>
              <a:t>命令行方式</a:t>
            </a:r>
          </a:p>
        </p:txBody>
      </p:sp>
      <p:sp>
        <p:nvSpPr>
          <p:cNvPr id="74755" name="内容占位符 2"/>
          <p:cNvSpPr>
            <a:spLocks noGrp="1"/>
          </p:cNvSpPr>
          <p:nvPr>
            <p:ph idx="1"/>
          </p:nvPr>
        </p:nvSpPr>
        <p:spPr/>
        <p:txBody>
          <a:bodyPr/>
          <a:lstStyle/>
          <a:p>
            <a:endParaRPr lang="zh-CN" altLang="en-US"/>
          </a:p>
        </p:txBody>
      </p:sp>
      <p:sp>
        <p:nvSpPr>
          <p:cNvPr id="4" name="日期占位符 3"/>
          <p:cNvSpPr>
            <a:spLocks noGrp="1"/>
          </p:cNvSpPr>
          <p:nvPr>
            <p:ph type="dt" sz="quarter" idx="10"/>
          </p:nvPr>
        </p:nvSpPr>
        <p:spPr/>
        <p:txBody>
          <a:bodyPr/>
          <a:lstStyle/>
          <a:p>
            <a:pPr>
              <a:defRPr/>
            </a:pPr>
            <a:fld id="{526D092E-FF6C-4B4B-8476-0B3F136A6DF8}" type="datetime3">
              <a:rPr lang="zh-CN" altLang="en-US" smtClean="0"/>
              <a:pPr>
                <a:defRPr/>
              </a:pPr>
              <a:t>2021年12月8日星期三</a:t>
            </a:fld>
            <a:endParaRPr lang="en-US" altLang="zh-CN"/>
          </a:p>
        </p:txBody>
      </p:sp>
      <p:sp>
        <p:nvSpPr>
          <p:cNvPr id="74757"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370FCA2E-DEDC-4C03-8802-7864EDA48A84}" type="slidenum">
              <a:rPr lang="zh-CN" altLang="en-US" sz="2400" smtClean="0">
                <a:solidFill>
                  <a:schemeClr val="accent2"/>
                </a:solidFill>
                <a:latin typeface="Times New Roman" panose="02020603050405020304" pitchFamily="18" charset="0"/>
              </a:rPr>
              <a:pPr>
                <a:spcBef>
                  <a:spcPct val="0"/>
                </a:spcBef>
                <a:buClrTx/>
                <a:buSzTx/>
                <a:buFontTx/>
                <a:buNone/>
              </a:pPr>
              <a:t>49</a:t>
            </a:fld>
            <a:endParaRPr lang="en-US" altLang="zh-CN" sz="2400">
              <a:solidFill>
                <a:schemeClr val="accent2"/>
              </a:solidFill>
              <a:latin typeface="Times New Roman" panose="02020603050405020304" pitchFamily="18" charset="0"/>
            </a:endParaRPr>
          </a:p>
        </p:txBody>
      </p:sp>
      <p:sp>
        <p:nvSpPr>
          <p:cNvPr id="74758"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74759" name="图片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557338"/>
            <a:ext cx="8353425" cy="378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B54E5B-A49E-4C14-847D-8311EB40CDE4}"/>
              </a:ext>
            </a:extLst>
          </p:cNvPr>
          <p:cNvSpPr>
            <a:spLocks noGrp="1"/>
          </p:cNvSpPr>
          <p:nvPr>
            <p:ph type="title"/>
          </p:nvPr>
        </p:nvSpPr>
        <p:spPr/>
        <p:txBody>
          <a:bodyPr/>
          <a:lstStyle/>
          <a:p>
            <a:r>
              <a:rPr lang="zh-CN" altLang="en-US" dirty="0"/>
              <a:t>列族数据库</a:t>
            </a:r>
          </a:p>
        </p:txBody>
      </p:sp>
      <p:pic>
        <p:nvPicPr>
          <p:cNvPr id="9" name="内容占位符 8">
            <a:extLst>
              <a:ext uri="{FF2B5EF4-FFF2-40B4-BE49-F238E27FC236}">
                <a16:creationId xmlns:a16="http://schemas.microsoft.com/office/drawing/2014/main" id="{79D0F641-FF2D-4782-BFA9-E0A98D980C8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6249" t="-1250" r="-955" b="1250"/>
          <a:stretch/>
        </p:blipFill>
        <p:spPr>
          <a:xfrm>
            <a:off x="1907704" y="1628800"/>
            <a:ext cx="5029200" cy="4474270"/>
          </a:xfrm>
        </p:spPr>
      </p:pic>
      <p:sp>
        <p:nvSpPr>
          <p:cNvPr id="4" name="日期占位符 3">
            <a:extLst>
              <a:ext uri="{FF2B5EF4-FFF2-40B4-BE49-F238E27FC236}">
                <a16:creationId xmlns:a16="http://schemas.microsoft.com/office/drawing/2014/main" id="{490A6003-22F7-499D-BD6F-603306643CAB}"/>
              </a:ext>
            </a:extLst>
          </p:cNvPr>
          <p:cNvSpPr>
            <a:spLocks noGrp="1"/>
          </p:cNvSpPr>
          <p:nvPr>
            <p:ph type="dt" sz="half" idx="10"/>
          </p:nvPr>
        </p:nvSpPr>
        <p:spPr/>
        <p:txBody>
          <a:bodyPr/>
          <a:lstStyle/>
          <a:p>
            <a:pPr>
              <a:defRPr/>
            </a:pPr>
            <a:fld id="{F2C852EB-FD68-42B5-8735-0EADA7A5DCD2}" type="datetime3">
              <a:rPr lang="zh-CN" altLang="en-US" smtClean="0"/>
              <a:pPr>
                <a:defRPr/>
              </a:pPr>
              <a:t>2021年12月8日星期三</a:t>
            </a:fld>
            <a:endParaRPr lang="en-US" altLang="zh-CN"/>
          </a:p>
        </p:txBody>
      </p:sp>
      <p:sp>
        <p:nvSpPr>
          <p:cNvPr id="5" name="灯片编号占位符 4">
            <a:extLst>
              <a:ext uri="{FF2B5EF4-FFF2-40B4-BE49-F238E27FC236}">
                <a16:creationId xmlns:a16="http://schemas.microsoft.com/office/drawing/2014/main" id="{DBE7784A-6769-4144-B505-0B0D4F526E03}"/>
              </a:ext>
            </a:extLst>
          </p:cNvPr>
          <p:cNvSpPr>
            <a:spLocks noGrp="1"/>
          </p:cNvSpPr>
          <p:nvPr>
            <p:ph type="sldNum" sz="quarter" idx="11"/>
          </p:nvPr>
        </p:nvSpPr>
        <p:spPr/>
        <p:txBody>
          <a:bodyPr/>
          <a:lstStyle/>
          <a:p>
            <a:pPr>
              <a:defRPr/>
            </a:pPr>
            <a:fld id="{B9BD8F42-9452-43FF-ACDC-0140BD608DBF}" type="slidenum">
              <a:rPr lang="zh-CN" altLang="en-US" smtClean="0"/>
              <a:pPr>
                <a:defRPr/>
              </a:pPr>
              <a:t>5</a:t>
            </a:fld>
            <a:endParaRPr lang="en-US" altLang="zh-CN"/>
          </a:p>
        </p:txBody>
      </p:sp>
      <p:sp>
        <p:nvSpPr>
          <p:cNvPr id="6" name="页脚占位符 5">
            <a:extLst>
              <a:ext uri="{FF2B5EF4-FFF2-40B4-BE49-F238E27FC236}">
                <a16:creationId xmlns:a16="http://schemas.microsoft.com/office/drawing/2014/main" id="{6C526D2C-BD77-4805-96F9-5CD0DAECF411}"/>
              </a:ext>
            </a:extLst>
          </p:cNvPr>
          <p:cNvSpPr>
            <a:spLocks noGrp="1"/>
          </p:cNvSpPr>
          <p:nvPr>
            <p:ph type="ftr" sz="quarter" idx="12"/>
          </p:nvPr>
        </p:nvSpPr>
        <p:spPr/>
        <p:txBody>
          <a:bodyPr/>
          <a:lstStyle/>
          <a:p>
            <a:pPr>
              <a:defRPr/>
            </a:pPr>
            <a:r>
              <a:rPr lang="zh-CN" altLang="en-US"/>
              <a:t>大数据管理----前言</a:t>
            </a:r>
            <a:endParaRPr lang="zh-CN" altLang="zh-CN"/>
          </a:p>
        </p:txBody>
      </p:sp>
    </p:spTree>
    <p:extLst>
      <p:ext uri="{BB962C8B-B14F-4D97-AF65-F5344CB8AC3E}">
        <p14:creationId xmlns:p14="http://schemas.microsoft.com/office/powerpoint/2010/main" val="20558614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err="1"/>
              <a:t>Hbase</a:t>
            </a:r>
            <a:r>
              <a:rPr lang="zh-CN" altLang="en-US" dirty="0"/>
              <a:t>访问</a:t>
            </a:r>
            <a:r>
              <a:rPr lang="en-US" altLang="zh-CN" dirty="0"/>
              <a:t>—Java API</a:t>
            </a:r>
            <a:r>
              <a:rPr lang="zh-CN" altLang="en-US" dirty="0"/>
              <a:t>方式</a:t>
            </a:r>
          </a:p>
        </p:txBody>
      </p:sp>
      <p:sp>
        <p:nvSpPr>
          <p:cNvPr id="75779" name="内容占位符 2"/>
          <p:cNvSpPr>
            <a:spLocks noGrp="1"/>
          </p:cNvSpPr>
          <p:nvPr>
            <p:ph idx="1"/>
          </p:nvPr>
        </p:nvSpPr>
        <p:spPr/>
        <p:txBody>
          <a:bodyPr/>
          <a:lstStyle/>
          <a:p>
            <a:pPr marL="0" indent="0">
              <a:buFont typeface="Wingdings" panose="05000000000000000000" pitchFamily="2" charset="2"/>
              <a:buNone/>
            </a:pPr>
            <a:r>
              <a:rPr lang="en-US" altLang="zh-CN" sz="1800"/>
              <a:t>import org.apache.hadoop.conf.Configuration;</a:t>
            </a:r>
          </a:p>
          <a:p>
            <a:pPr marL="0" indent="0">
              <a:buFont typeface="Wingdings" panose="05000000000000000000" pitchFamily="2" charset="2"/>
              <a:buNone/>
            </a:pPr>
            <a:r>
              <a:rPr lang="en-US" altLang="zh-CN" sz="1800"/>
              <a:t>import org.apache.hadoop.hbase.HBaseConfiguration;</a:t>
            </a:r>
          </a:p>
          <a:p>
            <a:pPr marL="0" indent="0">
              <a:buFont typeface="Wingdings" panose="05000000000000000000" pitchFamily="2" charset="2"/>
              <a:buNone/>
            </a:pPr>
            <a:r>
              <a:rPr lang="en-US" altLang="zh-CN" sz="1800"/>
              <a:t>import org.apache.hadoop.hbase.HColumnDescriptor;</a:t>
            </a:r>
          </a:p>
          <a:p>
            <a:pPr marL="0" indent="0">
              <a:buFont typeface="Wingdings" panose="05000000000000000000" pitchFamily="2" charset="2"/>
              <a:buNone/>
            </a:pPr>
            <a:r>
              <a:rPr lang="en-US" altLang="zh-CN" sz="1800"/>
              <a:t>import org.apache.hadoop.hbase.HTableDescriptor;</a:t>
            </a:r>
          </a:p>
          <a:p>
            <a:pPr marL="0" indent="0">
              <a:buFont typeface="Wingdings" panose="05000000000000000000" pitchFamily="2" charset="2"/>
              <a:buNone/>
            </a:pPr>
            <a:r>
              <a:rPr lang="en-US" altLang="zh-CN" sz="1800"/>
              <a:t>import org.apache.hadoop.hbase.KeyValue;</a:t>
            </a:r>
          </a:p>
          <a:p>
            <a:pPr marL="0" indent="0">
              <a:buFont typeface="Wingdings" panose="05000000000000000000" pitchFamily="2" charset="2"/>
              <a:buNone/>
            </a:pPr>
            <a:r>
              <a:rPr lang="en-US" altLang="zh-CN" sz="1800"/>
              <a:t>import org.apache.hadoop.hbase.client.Delete;</a:t>
            </a:r>
          </a:p>
          <a:p>
            <a:pPr marL="0" indent="0">
              <a:buFont typeface="Wingdings" panose="05000000000000000000" pitchFamily="2" charset="2"/>
              <a:buNone/>
            </a:pPr>
            <a:r>
              <a:rPr lang="en-US" altLang="zh-CN" sz="1800"/>
              <a:t>import org.apache.hadoop.hbase.client.Get;</a:t>
            </a:r>
          </a:p>
          <a:p>
            <a:pPr marL="0" indent="0">
              <a:buFont typeface="Wingdings" panose="05000000000000000000" pitchFamily="2" charset="2"/>
              <a:buNone/>
            </a:pPr>
            <a:r>
              <a:rPr lang="en-US" altLang="zh-CN" sz="1800"/>
              <a:t>import org.apache.hadoop.hbase.client.HBaseAdmin;</a:t>
            </a:r>
          </a:p>
          <a:p>
            <a:pPr marL="0" indent="0">
              <a:buFont typeface="Wingdings" panose="05000000000000000000" pitchFamily="2" charset="2"/>
              <a:buNone/>
            </a:pPr>
            <a:r>
              <a:rPr lang="en-US" altLang="zh-CN" sz="1800"/>
              <a:t>import org.apache.hadoop.hbase.client.HTable;</a:t>
            </a:r>
          </a:p>
          <a:p>
            <a:pPr marL="0" indent="0">
              <a:buFont typeface="Wingdings" panose="05000000000000000000" pitchFamily="2" charset="2"/>
              <a:buNone/>
            </a:pPr>
            <a:r>
              <a:rPr lang="en-US" altLang="zh-CN" sz="1800"/>
              <a:t>import org.apache.hadoop.hbase.client.HTablePool;</a:t>
            </a:r>
          </a:p>
          <a:p>
            <a:pPr marL="0" indent="0">
              <a:buFont typeface="Wingdings" panose="05000000000000000000" pitchFamily="2" charset="2"/>
              <a:buNone/>
            </a:pPr>
            <a:r>
              <a:rPr lang="en-US" altLang="zh-CN" sz="1800"/>
              <a:t>import org.apache.hadoop.hbase.client.Put;</a:t>
            </a:r>
          </a:p>
          <a:p>
            <a:pPr marL="0" indent="0">
              <a:buFont typeface="Wingdings" panose="05000000000000000000" pitchFamily="2" charset="2"/>
              <a:buNone/>
            </a:pPr>
            <a:r>
              <a:rPr lang="en-US" altLang="zh-CN" sz="1800"/>
              <a:t>import org.apache.hadoop.hbase.client.Result;</a:t>
            </a:r>
          </a:p>
          <a:p>
            <a:pPr marL="0" indent="0">
              <a:buFont typeface="Wingdings" panose="05000000000000000000" pitchFamily="2" charset="2"/>
              <a:buNone/>
            </a:pPr>
            <a:r>
              <a:rPr lang="en-US" altLang="zh-CN" sz="1800"/>
              <a:t>import org.apache.hadoop.hbase.client.ResultScanner;</a:t>
            </a:r>
          </a:p>
          <a:p>
            <a:pPr marL="0" indent="0">
              <a:buFont typeface="Wingdings" panose="05000000000000000000" pitchFamily="2" charset="2"/>
              <a:buNone/>
            </a:pPr>
            <a:r>
              <a:rPr lang="en-US" altLang="zh-CN" sz="1800"/>
              <a:t>import org.apache.hadoop.hbase.client.Scan;</a:t>
            </a:r>
          </a:p>
          <a:p>
            <a:pPr marL="0" indent="0">
              <a:buFont typeface="Wingdings" panose="05000000000000000000" pitchFamily="2" charset="2"/>
              <a:buNone/>
            </a:pPr>
            <a:r>
              <a:rPr lang="en-US" altLang="zh-CN" sz="1800"/>
              <a:t>import org.apache.hadoop.hbase.util.Bytes;</a:t>
            </a:r>
          </a:p>
          <a:p>
            <a:pPr marL="0" indent="0">
              <a:buFont typeface="Wingdings" panose="05000000000000000000" pitchFamily="2" charset="2"/>
              <a:buNone/>
            </a:pPr>
            <a:endParaRPr lang="zh-CN" altLang="en-US" sz="1800"/>
          </a:p>
        </p:txBody>
      </p:sp>
      <p:sp>
        <p:nvSpPr>
          <p:cNvPr id="4" name="日期占位符 3"/>
          <p:cNvSpPr>
            <a:spLocks noGrp="1"/>
          </p:cNvSpPr>
          <p:nvPr>
            <p:ph type="dt" sz="quarter" idx="10"/>
          </p:nvPr>
        </p:nvSpPr>
        <p:spPr/>
        <p:txBody>
          <a:bodyPr/>
          <a:lstStyle/>
          <a:p>
            <a:pPr>
              <a:defRPr/>
            </a:pPr>
            <a:fld id="{526D092E-FF6C-4B4B-8476-0B3F136A6DF8}" type="datetime3">
              <a:rPr lang="zh-CN" altLang="en-US" smtClean="0"/>
              <a:pPr>
                <a:defRPr/>
              </a:pPr>
              <a:t>2021年12月8日星期三</a:t>
            </a:fld>
            <a:endParaRPr lang="en-US" altLang="zh-CN"/>
          </a:p>
        </p:txBody>
      </p:sp>
      <p:sp>
        <p:nvSpPr>
          <p:cNvPr id="75781"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CBED96D1-17E0-4597-AC7D-26F643C19ED9}" type="slidenum">
              <a:rPr lang="zh-CN" altLang="en-US" sz="2400" smtClean="0">
                <a:solidFill>
                  <a:schemeClr val="accent2"/>
                </a:solidFill>
                <a:latin typeface="Times New Roman" panose="02020603050405020304" pitchFamily="18" charset="0"/>
              </a:rPr>
              <a:pPr>
                <a:spcBef>
                  <a:spcPct val="0"/>
                </a:spcBef>
                <a:buClrTx/>
                <a:buSzTx/>
                <a:buFontTx/>
                <a:buNone/>
              </a:pPr>
              <a:t>50</a:t>
            </a:fld>
            <a:endParaRPr lang="en-US" altLang="zh-CN" sz="2400">
              <a:solidFill>
                <a:schemeClr val="accent2"/>
              </a:solidFill>
              <a:latin typeface="Times New Roman" panose="02020603050405020304" pitchFamily="18" charset="0"/>
            </a:endParaRPr>
          </a:p>
        </p:txBody>
      </p:sp>
      <p:sp>
        <p:nvSpPr>
          <p:cNvPr id="75782"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2"/>
          <p:cNvSpPr>
            <a:spLocks noGrp="1"/>
          </p:cNvSpPr>
          <p:nvPr>
            <p:ph type="title" idx="4294967295"/>
          </p:nvPr>
        </p:nvSpPr>
        <p:spPr/>
        <p:txBody>
          <a:bodyPr/>
          <a:lstStyle/>
          <a:p>
            <a:pPr>
              <a:defRPr/>
            </a:pPr>
            <a:r>
              <a:rPr lang="en-US" altLang="zh-CN" dirty="0" err="1"/>
              <a:t>Hbase</a:t>
            </a:r>
            <a:r>
              <a:rPr lang="zh-CN" altLang="en-US" dirty="0"/>
              <a:t>访问</a:t>
            </a:r>
            <a:r>
              <a:rPr lang="en-US" altLang="zh-CN" dirty="0"/>
              <a:t>—Java API</a:t>
            </a:r>
            <a:r>
              <a:rPr lang="zh-CN" altLang="en-US" dirty="0"/>
              <a:t>方式</a:t>
            </a:r>
          </a:p>
        </p:txBody>
      </p:sp>
      <p:sp>
        <p:nvSpPr>
          <p:cNvPr id="76803" name="矩形 3"/>
          <p:cNvSpPr>
            <a:spLocks noChangeArrowheads="1"/>
          </p:cNvSpPr>
          <p:nvPr/>
        </p:nvSpPr>
        <p:spPr bwMode="auto">
          <a:xfrm>
            <a:off x="114300" y="1219200"/>
            <a:ext cx="8763000" cy="557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eaLnBrk="1" hangingPunct="1">
              <a:lnSpc>
                <a:spcPct val="150000"/>
              </a:lnSpc>
              <a:spcBef>
                <a:spcPct val="0"/>
              </a:spcBef>
              <a:buClrTx/>
              <a:buSzTx/>
              <a:buFontTx/>
              <a:buNone/>
            </a:pPr>
            <a:r>
              <a:rPr lang="en-US" altLang="zh-CN" sz="2000" b="1">
                <a:ea typeface="宋体" panose="02010600030101010101" pitchFamily="2" charset="-122"/>
              </a:rPr>
              <a:t>Hbase</a:t>
            </a:r>
            <a:r>
              <a:rPr lang="zh-CN" altLang="en-US" sz="2000" b="1">
                <a:ea typeface="宋体" panose="02010600030101010101" pitchFamily="2" charset="-122"/>
              </a:rPr>
              <a:t>常用</a:t>
            </a:r>
            <a:r>
              <a:rPr lang="en-US" altLang="zh-CN" sz="2000" b="1">
                <a:ea typeface="宋体" panose="02010600030101010101" pitchFamily="2" charset="-122"/>
              </a:rPr>
              <a:t>Java API</a:t>
            </a:r>
          </a:p>
          <a:p>
            <a:pPr eaLnBrk="1" hangingPunct="1">
              <a:lnSpc>
                <a:spcPct val="150000"/>
              </a:lnSpc>
              <a:spcBef>
                <a:spcPct val="0"/>
              </a:spcBef>
              <a:buClrTx/>
              <a:buSzTx/>
              <a:buFontTx/>
              <a:buNone/>
            </a:pPr>
            <a:r>
              <a:rPr lang="zh-CN" altLang="zh-CN" sz="2000" b="1">
                <a:ea typeface="宋体" panose="02010600030101010101" pitchFamily="2" charset="-122"/>
              </a:rPr>
              <a:t>（</a:t>
            </a:r>
            <a:r>
              <a:rPr lang="en-US" altLang="zh-CN" sz="2000" b="1">
                <a:ea typeface="宋体" panose="02010600030101010101" pitchFamily="2" charset="-122"/>
              </a:rPr>
              <a:t>1</a:t>
            </a:r>
            <a:r>
              <a:rPr lang="zh-CN" altLang="zh-CN" sz="2000" b="1">
                <a:ea typeface="宋体" panose="02010600030101010101" pitchFamily="2" charset="-122"/>
              </a:rPr>
              <a:t>）</a:t>
            </a:r>
            <a:r>
              <a:rPr lang="en-US" altLang="zh-CN" sz="2000" b="1">
                <a:ea typeface="宋体" panose="02010600030101010101" pitchFamily="2" charset="-122"/>
              </a:rPr>
              <a:t>org.apache.hadoop.hbase.client.HBaseAdmin</a:t>
            </a:r>
            <a:endParaRPr lang="zh-CN" altLang="zh-CN" sz="2000">
              <a:ea typeface="宋体" panose="02010600030101010101" pitchFamily="2" charset="-122"/>
            </a:endParaRPr>
          </a:p>
          <a:p>
            <a:pPr eaLnBrk="1" hangingPunct="1">
              <a:lnSpc>
                <a:spcPct val="150000"/>
              </a:lnSpc>
              <a:spcBef>
                <a:spcPct val="0"/>
              </a:spcBef>
              <a:buClrTx/>
              <a:buSzTx/>
              <a:buFontTx/>
              <a:buNone/>
            </a:pPr>
            <a:r>
              <a:rPr lang="zh-CN" altLang="zh-CN" sz="2000">
                <a:ea typeface="宋体" panose="02010600030101010101" pitchFamily="2" charset="-122"/>
              </a:rPr>
              <a:t>该类用于管理</a:t>
            </a:r>
            <a:r>
              <a:rPr lang="en-US" altLang="zh-CN" sz="2000">
                <a:ea typeface="宋体" panose="02010600030101010101" pitchFamily="2" charset="-122"/>
              </a:rPr>
              <a:t>HBase</a:t>
            </a:r>
            <a:r>
              <a:rPr lang="zh-CN" altLang="zh-CN" sz="2000">
                <a:ea typeface="宋体" panose="02010600030101010101" pitchFamily="2" charset="-122"/>
              </a:rPr>
              <a:t>数据库的表信息，包括创建或删除表、列出表项、使表有效或无效、添加或删除表的列族成员、检查</a:t>
            </a:r>
            <a:r>
              <a:rPr lang="en-US" altLang="zh-CN" sz="2000">
                <a:ea typeface="宋体" panose="02010600030101010101" pitchFamily="2" charset="-122"/>
              </a:rPr>
              <a:t>HBase</a:t>
            </a:r>
            <a:r>
              <a:rPr lang="zh-CN" altLang="zh-CN" sz="2000">
                <a:ea typeface="宋体" panose="02010600030101010101" pitchFamily="2" charset="-122"/>
              </a:rPr>
              <a:t>的运行状态等</a:t>
            </a:r>
          </a:p>
          <a:p>
            <a:pPr eaLnBrk="1" hangingPunct="1">
              <a:lnSpc>
                <a:spcPct val="150000"/>
              </a:lnSpc>
              <a:spcBef>
                <a:spcPct val="0"/>
              </a:spcBef>
              <a:buClrTx/>
              <a:buSzTx/>
              <a:buFontTx/>
              <a:buNone/>
            </a:pPr>
            <a:r>
              <a:rPr lang="en-US" altLang="zh-CN" sz="2000">
                <a:ea typeface="宋体" panose="02010600030101010101" pitchFamily="2" charset="-122"/>
              </a:rPr>
              <a:t> </a:t>
            </a:r>
            <a:endParaRPr lang="zh-CN" altLang="zh-CN" sz="2000">
              <a:ea typeface="宋体" panose="02010600030101010101" pitchFamily="2" charset="-122"/>
            </a:endParaRPr>
          </a:p>
          <a:p>
            <a:pPr eaLnBrk="1" hangingPunct="1">
              <a:lnSpc>
                <a:spcPct val="150000"/>
              </a:lnSpc>
              <a:spcBef>
                <a:spcPct val="0"/>
              </a:spcBef>
              <a:buClrTx/>
              <a:buSzTx/>
              <a:buFontTx/>
              <a:buNone/>
            </a:pPr>
            <a:r>
              <a:rPr lang="zh-CN" altLang="zh-CN" sz="2000" b="1">
                <a:ea typeface="宋体" panose="02010600030101010101" pitchFamily="2" charset="-122"/>
              </a:rPr>
              <a:t>（</a:t>
            </a:r>
            <a:r>
              <a:rPr lang="en-US" altLang="zh-CN" sz="2000" b="1">
                <a:ea typeface="宋体" panose="02010600030101010101" pitchFamily="2" charset="-122"/>
              </a:rPr>
              <a:t>2</a:t>
            </a:r>
            <a:r>
              <a:rPr lang="zh-CN" altLang="zh-CN" sz="2000" b="1">
                <a:ea typeface="宋体" panose="02010600030101010101" pitchFamily="2" charset="-122"/>
              </a:rPr>
              <a:t>）</a:t>
            </a:r>
            <a:r>
              <a:rPr lang="en-US" altLang="zh-CN" sz="2000" b="1">
                <a:ea typeface="宋体" panose="02010600030101010101" pitchFamily="2" charset="-122"/>
              </a:rPr>
              <a:t>org.apache.hadoop.hbase.HBaseConfiguration</a:t>
            </a:r>
            <a:endParaRPr lang="zh-CN" altLang="zh-CN" sz="2000">
              <a:ea typeface="宋体" panose="02010600030101010101" pitchFamily="2" charset="-122"/>
            </a:endParaRPr>
          </a:p>
          <a:p>
            <a:pPr eaLnBrk="1" hangingPunct="1">
              <a:lnSpc>
                <a:spcPct val="150000"/>
              </a:lnSpc>
              <a:spcBef>
                <a:spcPct val="0"/>
              </a:spcBef>
              <a:buClrTx/>
              <a:buSzTx/>
              <a:buFontTx/>
              <a:buNone/>
            </a:pPr>
            <a:r>
              <a:rPr lang="zh-CN" altLang="zh-CN" sz="2000">
                <a:ea typeface="宋体" panose="02010600030101010101" pitchFamily="2" charset="-122"/>
              </a:rPr>
              <a:t>该类用于管理</a:t>
            </a:r>
            <a:r>
              <a:rPr lang="en-US" altLang="zh-CN" sz="2000">
                <a:ea typeface="宋体" panose="02010600030101010101" pitchFamily="2" charset="-122"/>
              </a:rPr>
              <a:t>HBase</a:t>
            </a:r>
            <a:r>
              <a:rPr lang="zh-CN" altLang="zh-CN" sz="2000">
                <a:ea typeface="宋体" panose="02010600030101010101" pitchFamily="2" charset="-122"/>
              </a:rPr>
              <a:t>的配置信息</a:t>
            </a:r>
          </a:p>
          <a:p>
            <a:pPr eaLnBrk="1" hangingPunct="1">
              <a:lnSpc>
                <a:spcPct val="150000"/>
              </a:lnSpc>
              <a:spcBef>
                <a:spcPct val="0"/>
              </a:spcBef>
              <a:buClrTx/>
              <a:buSzTx/>
              <a:buFontTx/>
              <a:buNone/>
            </a:pPr>
            <a:r>
              <a:rPr lang="en-US" altLang="zh-CN" sz="2000">
                <a:ea typeface="宋体" panose="02010600030101010101" pitchFamily="2" charset="-122"/>
              </a:rPr>
              <a:t> </a:t>
            </a:r>
            <a:endParaRPr lang="zh-CN" altLang="zh-CN" sz="2000">
              <a:ea typeface="宋体" panose="02010600030101010101" pitchFamily="2" charset="-122"/>
            </a:endParaRPr>
          </a:p>
          <a:p>
            <a:pPr eaLnBrk="1" hangingPunct="1">
              <a:lnSpc>
                <a:spcPct val="150000"/>
              </a:lnSpc>
              <a:spcBef>
                <a:spcPct val="0"/>
              </a:spcBef>
              <a:buClrTx/>
              <a:buSzTx/>
              <a:buFontTx/>
              <a:buNone/>
            </a:pPr>
            <a:r>
              <a:rPr lang="zh-CN" altLang="zh-CN" sz="2000" b="1">
                <a:ea typeface="宋体" panose="02010600030101010101" pitchFamily="2" charset="-122"/>
              </a:rPr>
              <a:t>（</a:t>
            </a:r>
            <a:r>
              <a:rPr lang="en-US" altLang="zh-CN" sz="2000" b="1">
                <a:ea typeface="宋体" panose="02010600030101010101" pitchFamily="2" charset="-122"/>
              </a:rPr>
              <a:t>3</a:t>
            </a:r>
            <a:r>
              <a:rPr lang="zh-CN" altLang="zh-CN" sz="2000" b="1">
                <a:ea typeface="宋体" panose="02010600030101010101" pitchFamily="2" charset="-122"/>
              </a:rPr>
              <a:t>）</a:t>
            </a:r>
            <a:r>
              <a:rPr lang="en-US" altLang="zh-CN" sz="2000" b="1">
                <a:ea typeface="宋体" panose="02010600030101010101" pitchFamily="2" charset="-122"/>
              </a:rPr>
              <a:t>org.apache.hadoop.hbase.client.HTable</a:t>
            </a:r>
            <a:endParaRPr lang="zh-CN" altLang="zh-CN" sz="2000">
              <a:ea typeface="宋体" panose="02010600030101010101" pitchFamily="2" charset="-122"/>
            </a:endParaRPr>
          </a:p>
          <a:p>
            <a:pPr eaLnBrk="1" hangingPunct="1">
              <a:lnSpc>
                <a:spcPct val="150000"/>
              </a:lnSpc>
              <a:spcBef>
                <a:spcPct val="0"/>
              </a:spcBef>
              <a:buClrTx/>
              <a:buSzTx/>
              <a:buFontTx/>
              <a:buNone/>
            </a:pPr>
            <a:r>
              <a:rPr lang="zh-CN" altLang="zh-CN" sz="2000">
                <a:ea typeface="宋体" panose="02010600030101010101" pitchFamily="2" charset="-122"/>
              </a:rPr>
              <a:t>用于与</a:t>
            </a:r>
            <a:r>
              <a:rPr lang="en-US" altLang="zh-CN" sz="2000">
                <a:ea typeface="宋体" panose="02010600030101010101" pitchFamily="2" charset="-122"/>
              </a:rPr>
              <a:t>HBase</a:t>
            </a:r>
            <a:r>
              <a:rPr lang="zh-CN" altLang="zh-CN" sz="2000">
                <a:ea typeface="宋体" panose="02010600030101010101" pitchFamily="2" charset="-122"/>
              </a:rPr>
              <a:t>进行通信。如果多个线程对一个</a:t>
            </a:r>
            <a:r>
              <a:rPr lang="en-US" altLang="zh-CN" sz="2000">
                <a:ea typeface="宋体" panose="02010600030101010101" pitchFamily="2" charset="-122"/>
              </a:rPr>
              <a:t>HTable</a:t>
            </a:r>
            <a:r>
              <a:rPr lang="zh-CN" altLang="zh-CN" sz="2000">
                <a:ea typeface="宋体" panose="02010600030101010101" pitchFamily="2" charset="-122"/>
              </a:rPr>
              <a:t>对象进行</a:t>
            </a:r>
            <a:r>
              <a:rPr lang="en-US" altLang="zh-CN" sz="2000">
                <a:ea typeface="宋体" panose="02010600030101010101" pitchFamily="2" charset="-122"/>
              </a:rPr>
              <a:t>put</a:t>
            </a:r>
            <a:r>
              <a:rPr lang="zh-CN" altLang="zh-CN" sz="2000">
                <a:ea typeface="宋体" panose="02010600030101010101" pitchFamily="2" charset="-122"/>
              </a:rPr>
              <a:t>或者</a:t>
            </a:r>
            <a:r>
              <a:rPr lang="en-US" altLang="zh-CN" sz="2000">
                <a:ea typeface="宋体" panose="02010600030101010101" pitchFamily="2" charset="-122"/>
              </a:rPr>
              <a:t>delete</a:t>
            </a:r>
            <a:r>
              <a:rPr lang="zh-CN" altLang="zh-CN" sz="2000">
                <a:ea typeface="宋体" panose="02010600030101010101" pitchFamily="2" charset="-122"/>
              </a:rPr>
              <a:t>操作的话，则写缓冲器可能会崩溃</a:t>
            </a:r>
          </a:p>
          <a:p>
            <a:pPr eaLnBrk="1" hangingPunct="1">
              <a:lnSpc>
                <a:spcPct val="150000"/>
              </a:lnSpc>
              <a:spcBef>
                <a:spcPct val="0"/>
              </a:spcBef>
              <a:buClrTx/>
              <a:buSzTx/>
              <a:buFontTx/>
              <a:buNone/>
            </a:pPr>
            <a:endParaRPr lang="zh-CN" altLang="zh-CN" sz="2000">
              <a:ea typeface="宋体" panose="02010600030101010101" pitchFamily="2"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2"/>
          <p:cNvSpPr>
            <a:spLocks noGrp="1"/>
          </p:cNvSpPr>
          <p:nvPr>
            <p:ph type="title" idx="4294967295"/>
          </p:nvPr>
        </p:nvSpPr>
        <p:spPr/>
        <p:txBody>
          <a:bodyPr/>
          <a:lstStyle/>
          <a:p>
            <a:pPr>
              <a:defRPr/>
            </a:pPr>
            <a:r>
              <a:rPr lang="en-US" altLang="zh-CN" dirty="0" err="1"/>
              <a:t>Hbase</a:t>
            </a:r>
            <a:r>
              <a:rPr lang="zh-CN" altLang="en-US" dirty="0"/>
              <a:t>访问</a:t>
            </a:r>
            <a:r>
              <a:rPr lang="en-US" altLang="zh-CN" dirty="0"/>
              <a:t>—Java API</a:t>
            </a:r>
            <a:r>
              <a:rPr lang="zh-CN" altLang="en-US" dirty="0"/>
              <a:t>方式</a:t>
            </a:r>
          </a:p>
        </p:txBody>
      </p:sp>
      <p:sp>
        <p:nvSpPr>
          <p:cNvPr id="77827" name="矩形 3"/>
          <p:cNvSpPr>
            <a:spLocks noChangeArrowheads="1"/>
          </p:cNvSpPr>
          <p:nvPr/>
        </p:nvSpPr>
        <p:spPr bwMode="auto">
          <a:xfrm>
            <a:off x="114300" y="1219200"/>
            <a:ext cx="8763000" cy="512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eaLnBrk="1" hangingPunct="1">
              <a:lnSpc>
                <a:spcPct val="150000"/>
              </a:lnSpc>
              <a:spcBef>
                <a:spcPct val="0"/>
              </a:spcBef>
              <a:buClrTx/>
              <a:buSzTx/>
              <a:buFontTx/>
              <a:buNone/>
            </a:pPr>
            <a:r>
              <a:rPr lang="zh-CN" altLang="zh-CN" sz="2000" b="1">
                <a:ea typeface="宋体" panose="02010600030101010101" pitchFamily="2" charset="-122"/>
              </a:rPr>
              <a:t>（</a:t>
            </a:r>
            <a:r>
              <a:rPr lang="en-US" altLang="zh-CN" sz="2000" b="1">
                <a:ea typeface="宋体" panose="02010600030101010101" pitchFamily="2" charset="-122"/>
              </a:rPr>
              <a:t>4</a:t>
            </a:r>
            <a:r>
              <a:rPr lang="zh-CN" altLang="zh-CN" sz="2000" b="1">
                <a:ea typeface="宋体" panose="02010600030101010101" pitchFamily="2" charset="-122"/>
              </a:rPr>
              <a:t>）</a:t>
            </a:r>
            <a:r>
              <a:rPr lang="en-US" altLang="zh-CN" sz="2000" b="1">
                <a:ea typeface="宋体" panose="02010600030101010101" pitchFamily="2" charset="-122"/>
              </a:rPr>
              <a:t>org.apache.hadoop.hbase.HTableDescriptor</a:t>
            </a:r>
            <a:endParaRPr lang="zh-CN" altLang="zh-CN" sz="2000">
              <a:ea typeface="宋体" panose="02010600030101010101" pitchFamily="2" charset="-122"/>
            </a:endParaRPr>
          </a:p>
          <a:p>
            <a:pPr eaLnBrk="1" hangingPunct="1">
              <a:lnSpc>
                <a:spcPct val="150000"/>
              </a:lnSpc>
              <a:spcBef>
                <a:spcPct val="0"/>
              </a:spcBef>
              <a:buClrTx/>
              <a:buSzTx/>
              <a:buFontTx/>
              <a:buNone/>
            </a:pPr>
            <a:r>
              <a:rPr lang="en-US" altLang="zh-CN" sz="2000">
                <a:ea typeface="宋体" panose="02010600030101010101" pitchFamily="2" charset="-122"/>
              </a:rPr>
              <a:t>HTableDescriptor</a:t>
            </a:r>
            <a:r>
              <a:rPr lang="zh-CN" altLang="zh-CN" sz="2000">
                <a:ea typeface="宋体" panose="02010600030101010101" pitchFamily="2" charset="-122"/>
              </a:rPr>
              <a:t>包含了</a:t>
            </a:r>
            <a:r>
              <a:rPr lang="en-US" altLang="zh-CN" sz="2000">
                <a:ea typeface="宋体" panose="02010600030101010101" pitchFamily="2" charset="-122"/>
              </a:rPr>
              <a:t>HBase</a:t>
            </a:r>
            <a:r>
              <a:rPr lang="zh-CN" altLang="zh-CN" sz="2000">
                <a:ea typeface="宋体" panose="02010600030101010101" pitchFamily="2" charset="-122"/>
              </a:rPr>
              <a:t>中表格的详细信息，例如表中的列族、该表的类型（</a:t>
            </a:r>
            <a:r>
              <a:rPr lang="en-US" altLang="zh-CN" sz="2000">
                <a:ea typeface="宋体" panose="02010600030101010101" pitchFamily="2" charset="-122"/>
              </a:rPr>
              <a:t>-ROOT-</a:t>
            </a:r>
            <a:r>
              <a:rPr lang="zh-CN" altLang="zh-CN" sz="2000">
                <a:ea typeface="宋体" panose="02010600030101010101" pitchFamily="2" charset="-122"/>
              </a:rPr>
              <a:t>，</a:t>
            </a:r>
            <a:r>
              <a:rPr lang="en-US" altLang="zh-CN" sz="2000">
                <a:ea typeface="宋体" panose="02010600030101010101" pitchFamily="2" charset="-122"/>
              </a:rPr>
              <a:t>.META.</a:t>
            </a:r>
            <a:r>
              <a:rPr lang="zh-CN" altLang="zh-CN" sz="2000">
                <a:ea typeface="宋体" panose="02010600030101010101" pitchFamily="2" charset="-122"/>
              </a:rPr>
              <a:t>）、该表是否只读、</a:t>
            </a:r>
            <a:r>
              <a:rPr lang="en-US" altLang="zh-CN" sz="2000">
                <a:ea typeface="宋体" panose="02010600030101010101" pitchFamily="2" charset="-122"/>
              </a:rPr>
              <a:t>MemStore</a:t>
            </a:r>
            <a:r>
              <a:rPr lang="zh-CN" altLang="zh-CN" sz="2000">
                <a:ea typeface="宋体" panose="02010600030101010101" pitchFamily="2" charset="-122"/>
              </a:rPr>
              <a:t>的最大空间、</a:t>
            </a:r>
            <a:r>
              <a:rPr lang="en-US" altLang="zh-CN" sz="2000">
                <a:ea typeface="宋体" panose="02010600030101010101" pitchFamily="2" charset="-122"/>
              </a:rPr>
              <a:t>Region</a:t>
            </a:r>
            <a:r>
              <a:rPr lang="zh-CN" altLang="zh-CN" sz="2000">
                <a:ea typeface="宋体" panose="02010600030101010101" pitchFamily="2" charset="-122"/>
              </a:rPr>
              <a:t>什么时候应该分裂等等</a:t>
            </a:r>
          </a:p>
          <a:p>
            <a:pPr eaLnBrk="1" hangingPunct="1">
              <a:lnSpc>
                <a:spcPct val="150000"/>
              </a:lnSpc>
              <a:spcBef>
                <a:spcPct val="0"/>
              </a:spcBef>
              <a:buClrTx/>
              <a:buSzTx/>
              <a:buFontTx/>
              <a:buNone/>
            </a:pPr>
            <a:endParaRPr lang="en-US" altLang="zh-CN" sz="2000" b="1">
              <a:ea typeface="宋体" panose="02010600030101010101" pitchFamily="2" charset="-122"/>
            </a:endParaRPr>
          </a:p>
          <a:p>
            <a:pPr eaLnBrk="1" hangingPunct="1">
              <a:lnSpc>
                <a:spcPct val="150000"/>
              </a:lnSpc>
              <a:spcBef>
                <a:spcPct val="0"/>
              </a:spcBef>
              <a:buClrTx/>
              <a:buSzTx/>
              <a:buFontTx/>
              <a:buNone/>
            </a:pPr>
            <a:r>
              <a:rPr lang="zh-CN" altLang="zh-CN" sz="2000" b="1">
                <a:ea typeface="宋体" panose="02010600030101010101" pitchFamily="2" charset="-122"/>
              </a:rPr>
              <a:t>（</a:t>
            </a:r>
            <a:r>
              <a:rPr lang="en-US" altLang="zh-CN" sz="2000" b="1">
                <a:ea typeface="宋体" panose="02010600030101010101" pitchFamily="2" charset="-122"/>
              </a:rPr>
              <a:t>5</a:t>
            </a:r>
            <a:r>
              <a:rPr lang="zh-CN" altLang="zh-CN" sz="2000" b="1">
                <a:ea typeface="宋体" panose="02010600030101010101" pitchFamily="2" charset="-122"/>
              </a:rPr>
              <a:t>）</a:t>
            </a:r>
            <a:r>
              <a:rPr lang="en-US" altLang="zh-CN" sz="2000" b="1">
                <a:ea typeface="宋体" panose="02010600030101010101" pitchFamily="2" charset="-122"/>
              </a:rPr>
              <a:t>org.apache.hadoop.hbase.HColumnDescriptor</a:t>
            </a:r>
            <a:endParaRPr lang="zh-CN" altLang="zh-CN" sz="2000">
              <a:ea typeface="宋体" panose="02010600030101010101" pitchFamily="2" charset="-122"/>
            </a:endParaRPr>
          </a:p>
          <a:p>
            <a:pPr eaLnBrk="1" hangingPunct="1">
              <a:lnSpc>
                <a:spcPct val="150000"/>
              </a:lnSpc>
              <a:spcBef>
                <a:spcPct val="0"/>
              </a:spcBef>
              <a:buClrTx/>
              <a:buSzTx/>
              <a:buFontTx/>
              <a:buNone/>
            </a:pPr>
            <a:r>
              <a:rPr lang="en-US" altLang="zh-CN" sz="2000">
                <a:ea typeface="宋体" panose="02010600030101010101" pitchFamily="2" charset="-122"/>
              </a:rPr>
              <a:t>HColumnDescriptor</a:t>
            </a:r>
            <a:r>
              <a:rPr lang="zh-CN" altLang="zh-CN" sz="2000">
                <a:ea typeface="宋体" panose="02010600030101010101" pitchFamily="2" charset="-122"/>
              </a:rPr>
              <a:t>包含了列族的详细信息，例如列族的版本号、压缩设置等。</a:t>
            </a:r>
            <a:r>
              <a:rPr lang="en-US" altLang="zh-CN" sz="2000">
                <a:ea typeface="宋体" panose="02010600030101010101" pitchFamily="2" charset="-122"/>
              </a:rPr>
              <a:t>HColumnDescriptor</a:t>
            </a:r>
            <a:r>
              <a:rPr lang="zh-CN" altLang="zh-CN" sz="2000">
                <a:ea typeface="宋体" panose="02010600030101010101" pitchFamily="2" charset="-122"/>
              </a:rPr>
              <a:t>通常在添加列族或者创建表的时候使用。列族一旦建立就不能被修改，只能通过删除列族，然后再创建新的列族来间接的修改列族。一旦列族被删除了，该列族包含的数据也随之被删除</a:t>
            </a:r>
            <a:endParaRPr lang="en-US" altLang="zh-CN" sz="2000">
              <a:ea typeface="宋体" panose="02010600030101010101" pitchFamily="2" charset="-122"/>
            </a:endParaRPr>
          </a:p>
          <a:p>
            <a:pPr eaLnBrk="1" hangingPunct="1">
              <a:lnSpc>
                <a:spcPct val="150000"/>
              </a:lnSpc>
              <a:spcBef>
                <a:spcPct val="0"/>
              </a:spcBef>
              <a:buClrTx/>
              <a:buSzTx/>
              <a:buFontTx/>
              <a:buNone/>
            </a:pPr>
            <a:endParaRPr lang="en-US" altLang="zh-CN" sz="2000">
              <a:ea typeface="宋体" panose="02010600030101010101" pitchFamily="2"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2"/>
          <p:cNvSpPr>
            <a:spLocks noGrp="1"/>
          </p:cNvSpPr>
          <p:nvPr>
            <p:ph type="title" idx="4294967295"/>
          </p:nvPr>
        </p:nvSpPr>
        <p:spPr/>
        <p:txBody>
          <a:bodyPr/>
          <a:lstStyle/>
          <a:p>
            <a:pPr>
              <a:defRPr/>
            </a:pPr>
            <a:r>
              <a:rPr lang="en-US" altLang="zh-CN" dirty="0" err="1"/>
              <a:t>Hbase</a:t>
            </a:r>
            <a:r>
              <a:rPr lang="zh-CN" altLang="en-US" dirty="0"/>
              <a:t>访问</a:t>
            </a:r>
            <a:r>
              <a:rPr lang="en-US" altLang="zh-CN" dirty="0"/>
              <a:t>—Java API</a:t>
            </a:r>
            <a:r>
              <a:rPr lang="zh-CN" altLang="en-US" dirty="0"/>
              <a:t>方式</a:t>
            </a:r>
          </a:p>
        </p:txBody>
      </p:sp>
      <p:sp>
        <p:nvSpPr>
          <p:cNvPr id="78851" name="矩形 3"/>
          <p:cNvSpPr>
            <a:spLocks noChangeArrowheads="1"/>
          </p:cNvSpPr>
          <p:nvPr/>
        </p:nvSpPr>
        <p:spPr bwMode="auto">
          <a:xfrm>
            <a:off x="114300" y="1219200"/>
            <a:ext cx="8763000" cy="542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eaLnBrk="1" hangingPunct="1">
              <a:lnSpc>
                <a:spcPct val="150000"/>
              </a:lnSpc>
              <a:spcBef>
                <a:spcPct val="0"/>
              </a:spcBef>
              <a:buClrTx/>
              <a:buSzTx/>
              <a:buFontTx/>
              <a:buNone/>
            </a:pPr>
            <a:r>
              <a:rPr lang="zh-CN" altLang="zh-CN" sz="2000" b="1" dirty="0">
                <a:ea typeface="宋体" panose="02010600030101010101" pitchFamily="2" charset="-122"/>
              </a:rPr>
              <a:t>（</a:t>
            </a:r>
            <a:r>
              <a:rPr lang="en-US" altLang="zh-CN" sz="2000" b="1" dirty="0">
                <a:ea typeface="宋体" panose="02010600030101010101" pitchFamily="2" charset="-122"/>
              </a:rPr>
              <a:t>6</a:t>
            </a:r>
            <a:r>
              <a:rPr lang="zh-CN" altLang="zh-CN" sz="2000" b="1" dirty="0">
                <a:ea typeface="宋体" panose="02010600030101010101" pitchFamily="2" charset="-122"/>
              </a:rPr>
              <a:t>）</a:t>
            </a:r>
            <a:r>
              <a:rPr lang="en-US" altLang="zh-CN" sz="2000" b="1" dirty="0" err="1">
                <a:ea typeface="宋体" panose="02010600030101010101" pitchFamily="2" charset="-122"/>
              </a:rPr>
              <a:t>org.apache.hadoop.hbase.client.Put</a:t>
            </a:r>
            <a:endParaRPr lang="zh-CN" altLang="zh-CN" sz="2000" dirty="0">
              <a:ea typeface="宋体" panose="02010600030101010101" pitchFamily="2" charset="-122"/>
            </a:endParaRPr>
          </a:p>
          <a:p>
            <a:pPr eaLnBrk="1" hangingPunct="1">
              <a:lnSpc>
                <a:spcPct val="150000"/>
              </a:lnSpc>
              <a:spcBef>
                <a:spcPct val="0"/>
              </a:spcBef>
              <a:buClrTx/>
              <a:buSzTx/>
              <a:buFontTx/>
              <a:buNone/>
            </a:pPr>
            <a:r>
              <a:rPr lang="zh-CN" altLang="zh-CN" sz="2000" dirty="0">
                <a:ea typeface="宋体" panose="02010600030101010101" pitchFamily="2" charset="-122"/>
              </a:rPr>
              <a:t>用来对单元格执行添加数据操作</a:t>
            </a:r>
            <a:endParaRPr lang="en-US" altLang="zh-CN" sz="2000" dirty="0">
              <a:ea typeface="宋体" panose="02010600030101010101" pitchFamily="2" charset="-122"/>
            </a:endParaRPr>
          </a:p>
          <a:p>
            <a:pPr eaLnBrk="1" hangingPunct="1">
              <a:lnSpc>
                <a:spcPct val="150000"/>
              </a:lnSpc>
              <a:spcBef>
                <a:spcPct val="0"/>
              </a:spcBef>
              <a:buClrTx/>
              <a:buSzTx/>
              <a:buFontTx/>
              <a:buNone/>
            </a:pPr>
            <a:endParaRPr lang="zh-CN" altLang="zh-CN" sz="2000" dirty="0">
              <a:ea typeface="宋体" panose="02010600030101010101" pitchFamily="2" charset="-122"/>
            </a:endParaRPr>
          </a:p>
          <a:p>
            <a:pPr eaLnBrk="1" hangingPunct="1">
              <a:lnSpc>
                <a:spcPct val="150000"/>
              </a:lnSpc>
              <a:spcBef>
                <a:spcPct val="0"/>
              </a:spcBef>
              <a:buClrTx/>
              <a:buSzTx/>
              <a:buFontTx/>
              <a:buNone/>
            </a:pPr>
            <a:r>
              <a:rPr lang="zh-CN" altLang="zh-CN" sz="2000" b="1" dirty="0">
                <a:ea typeface="宋体" panose="02010600030101010101" pitchFamily="2" charset="-122"/>
              </a:rPr>
              <a:t>（</a:t>
            </a:r>
            <a:r>
              <a:rPr lang="en-US" altLang="zh-CN" sz="2000" b="1" dirty="0">
                <a:ea typeface="宋体" panose="02010600030101010101" pitchFamily="2" charset="-122"/>
              </a:rPr>
              <a:t>7</a:t>
            </a:r>
            <a:r>
              <a:rPr lang="zh-CN" altLang="zh-CN" sz="2000" b="1" dirty="0">
                <a:ea typeface="宋体" panose="02010600030101010101" pitchFamily="2" charset="-122"/>
              </a:rPr>
              <a:t>）</a:t>
            </a:r>
            <a:r>
              <a:rPr lang="en-US" altLang="zh-CN" sz="2000" b="1" dirty="0" err="1">
                <a:ea typeface="宋体" panose="02010600030101010101" pitchFamily="2" charset="-122"/>
              </a:rPr>
              <a:t>org.apache.hadoop.hbase.client.Get</a:t>
            </a:r>
            <a:endParaRPr lang="zh-CN" altLang="zh-CN" sz="2000" dirty="0">
              <a:ea typeface="宋体" panose="02010600030101010101" pitchFamily="2" charset="-122"/>
            </a:endParaRPr>
          </a:p>
          <a:p>
            <a:pPr eaLnBrk="1" hangingPunct="1">
              <a:lnSpc>
                <a:spcPct val="150000"/>
              </a:lnSpc>
              <a:spcBef>
                <a:spcPct val="0"/>
              </a:spcBef>
              <a:buClrTx/>
              <a:buSzTx/>
              <a:buFontTx/>
              <a:buNone/>
            </a:pPr>
            <a:r>
              <a:rPr lang="zh-CN" altLang="zh-CN" sz="2000" dirty="0">
                <a:ea typeface="宋体" panose="02010600030101010101" pitchFamily="2" charset="-122"/>
              </a:rPr>
              <a:t>用来获取单行的信息</a:t>
            </a:r>
            <a:endParaRPr lang="en-US" altLang="zh-CN" sz="2000" dirty="0">
              <a:ea typeface="宋体" panose="02010600030101010101" pitchFamily="2" charset="-122"/>
            </a:endParaRPr>
          </a:p>
          <a:p>
            <a:pPr eaLnBrk="1" hangingPunct="1">
              <a:lnSpc>
                <a:spcPct val="150000"/>
              </a:lnSpc>
              <a:spcBef>
                <a:spcPct val="0"/>
              </a:spcBef>
              <a:buClrTx/>
              <a:buSzTx/>
              <a:buFontTx/>
              <a:buNone/>
            </a:pPr>
            <a:endParaRPr lang="zh-CN" altLang="zh-CN" sz="2000" dirty="0">
              <a:ea typeface="宋体" panose="02010600030101010101" pitchFamily="2" charset="-122"/>
            </a:endParaRPr>
          </a:p>
          <a:p>
            <a:pPr eaLnBrk="1" hangingPunct="1">
              <a:lnSpc>
                <a:spcPct val="150000"/>
              </a:lnSpc>
              <a:spcBef>
                <a:spcPct val="0"/>
              </a:spcBef>
              <a:buClrTx/>
              <a:buSzTx/>
              <a:buFontTx/>
              <a:buNone/>
            </a:pPr>
            <a:r>
              <a:rPr lang="zh-CN" altLang="zh-CN" sz="2000" b="1" dirty="0">
                <a:ea typeface="宋体" panose="02010600030101010101" pitchFamily="2" charset="-122"/>
              </a:rPr>
              <a:t>（</a:t>
            </a:r>
            <a:r>
              <a:rPr lang="en-US" altLang="zh-CN" sz="2000" b="1" dirty="0">
                <a:ea typeface="宋体" panose="02010600030101010101" pitchFamily="2" charset="-122"/>
              </a:rPr>
              <a:t>8</a:t>
            </a:r>
            <a:r>
              <a:rPr lang="zh-CN" altLang="zh-CN" sz="2000" b="1" dirty="0">
                <a:ea typeface="宋体" panose="02010600030101010101" pitchFamily="2" charset="-122"/>
              </a:rPr>
              <a:t>）</a:t>
            </a:r>
            <a:r>
              <a:rPr lang="en-US" altLang="zh-CN" sz="2000" b="1" dirty="0" err="1">
                <a:ea typeface="宋体" panose="02010600030101010101" pitchFamily="2" charset="-122"/>
              </a:rPr>
              <a:t>org.apache.hadoop.hbase.client.Result</a:t>
            </a:r>
            <a:endParaRPr lang="zh-CN" altLang="zh-CN" sz="2000" dirty="0">
              <a:ea typeface="宋体" panose="02010600030101010101" pitchFamily="2" charset="-122"/>
            </a:endParaRPr>
          </a:p>
          <a:p>
            <a:pPr eaLnBrk="1" hangingPunct="1">
              <a:lnSpc>
                <a:spcPct val="150000"/>
              </a:lnSpc>
              <a:spcBef>
                <a:spcPct val="0"/>
              </a:spcBef>
              <a:buClrTx/>
              <a:buSzTx/>
              <a:buFontTx/>
              <a:buNone/>
            </a:pPr>
            <a:r>
              <a:rPr lang="zh-CN" altLang="zh-CN" sz="2000" dirty="0">
                <a:ea typeface="宋体" panose="02010600030101010101" pitchFamily="2" charset="-122"/>
              </a:rPr>
              <a:t>用于存放</a:t>
            </a:r>
            <a:r>
              <a:rPr lang="en-US" altLang="zh-CN" sz="2000" dirty="0">
                <a:ea typeface="宋体" panose="02010600030101010101" pitchFamily="2" charset="-122"/>
              </a:rPr>
              <a:t>Get</a:t>
            </a:r>
            <a:r>
              <a:rPr lang="zh-CN" altLang="zh-CN" sz="2000" dirty="0">
                <a:ea typeface="宋体" panose="02010600030101010101" pitchFamily="2" charset="-122"/>
              </a:rPr>
              <a:t>或</a:t>
            </a:r>
            <a:r>
              <a:rPr lang="en-US" altLang="zh-CN" sz="2000" dirty="0">
                <a:ea typeface="宋体" panose="02010600030101010101" pitchFamily="2" charset="-122"/>
              </a:rPr>
              <a:t>Scan</a:t>
            </a:r>
            <a:r>
              <a:rPr lang="zh-CN" altLang="zh-CN" sz="2000" dirty="0">
                <a:ea typeface="宋体" panose="02010600030101010101" pitchFamily="2" charset="-122"/>
              </a:rPr>
              <a:t>操作后的查询结果，并以</a:t>
            </a:r>
            <a:r>
              <a:rPr lang="en-US" altLang="zh-CN" sz="2000" dirty="0">
                <a:ea typeface="宋体" panose="02010600030101010101" pitchFamily="2" charset="-122"/>
              </a:rPr>
              <a:t>&lt;key</a:t>
            </a:r>
            <a:r>
              <a:rPr lang="zh-CN" altLang="zh-CN" sz="2000" dirty="0">
                <a:ea typeface="宋体" panose="02010600030101010101" pitchFamily="2" charset="-122"/>
              </a:rPr>
              <a:t>，</a:t>
            </a:r>
            <a:r>
              <a:rPr lang="en-US" altLang="zh-CN" sz="2000" dirty="0">
                <a:ea typeface="宋体" panose="02010600030101010101" pitchFamily="2" charset="-122"/>
              </a:rPr>
              <a:t>value&gt;</a:t>
            </a:r>
            <a:r>
              <a:rPr lang="zh-CN" altLang="zh-CN" sz="2000" dirty="0">
                <a:ea typeface="宋体" panose="02010600030101010101" pitchFamily="2" charset="-122"/>
              </a:rPr>
              <a:t>的格式存储在</a:t>
            </a:r>
            <a:r>
              <a:rPr lang="en-US" altLang="zh-CN" sz="2000" dirty="0">
                <a:ea typeface="宋体" panose="02010600030101010101" pitchFamily="2" charset="-122"/>
              </a:rPr>
              <a:t>map</a:t>
            </a:r>
            <a:r>
              <a:rPr lang="zh-CN" altLang="zh-CN" sz="2000" dirty="0">
                <a:ea typeface="宋体" panose="02010600030101010101" pitchFamily="2" charset="-122"/>
              </a:rPr>
              <a:t>结构中。该类不是线程安全的</a:t>
            </a:r>
          </a:p>
          <a:p>
            <a:pPr eaLnBrk="1" hangingPunct="1">
              <a:spcBef>
                <a:spcPct val="0"/>
              </a:spcBef>
              <a:buClrTx/>
              <a:buSzTx/>
              <a:buFontTx/>
              <a:buNone/>
            </a:pPr>
            <a:endParaRPr lang="en-US" altLang="zh-CN" sz="2000" b="1" dirty="0">
              <a:ea typeface="宋体" panose="02010600030101010101" pitchFamily="2" charset="-122"/>
            </a:endParaRPr>
          </a:p>
          <a:p>
            <a:pPr eaLnBrk="1" hangingPunct="1">
              <a:spcBef>
                <a:spcPct val="0"/>
              </a:spcBef>
              <a:buClrTx/>
              <a:buSzTx/>
              <a:buFontTx/>
              <a:buNone/>
            </a:pPr>
            <a:r>
              <a:rPr lang="zh-CN" altLang="zh-CN" sz="2000" b="1" dirty="0">
                <a:ea typeface="宋体" panose="02010600030101010101" pitchFamily="2" charset="-122"/>
              </a:rPr>
              <a:t>（</a:t>
            </a:r>
            <a:r>
              <a:rPr lang="en-US" altLang="zh-CN" sz="2000" b="1" dirty="0">
                <a:ea typeface="宋体" panose="02010600030101010101" pitchFamily="2" charset="-122"/>
              </a:rPr>
              <a:t>9</a:t>
            </a:r>
            <a:r>
              <a:rPr lang="zh-CN" altLang="zh-CN" sz="2000" b="1" dirty="0">
                <a:ea typeface="宋体" panose="02010600030101010101" pitchFamily="2" charset="-122"/>
              </a:rPr>
              <a:t>）</a:t>
            </a:r>
            <a:r>
              <a:rPr lang="en-US" altLang="zh-CN" sz="2000" b="1" dirty="0" err="1">
                <a:ea typeface="宋体" panose="02010600030101010101" pitchFamily="2" charset="-122"/>
              </a:rPr>
              <a:t>Org.apache.hadoop.hbase.client.ResultScanner</a:t>
            </a:r>
            <a:endParaRPr lang="zh-CN" altLang="zh-CN" sz="2000" dirty="0">
              <a:ea typeface="宋体" panose="02010600030101010101" pitchFamily="2" charset="-122"/>
            </a:endParaRPr>
          </a:p>
          <a:p>
            <a:pPr eaLnBrk="1" hangingPunct="1">
              <a:spcBef>
                <a:spcPct val="0"/>
              </a:spcBef>
              <a:buClrTx/>
              <a:buSzTx/>
              <a:buFontTx/>
              <a:buNone/>
            </a:pPr>
            <a:r>
              <a:rPr lang="zh-CN" altLang="zh-CN" sz="2000" dirty="0">
                <a:ea typeface="宋体" panose="02010600030101010101" pitchFamily="2" charset="-122"/>
              </a:rPr>
              <a:t>客户端获取值的接口</a:t>
            </a:r>
          </a:p>
          <a:p>
            <a:pPr eaLnBrk="1" hangingPunct="1">
              <a:spcBef>
                <a:spcPct val="0"/>
              </a:spcBef>
              <a:buClrTx/>
              <a:buSzTx/>
              <a:buFontTx/>
              <a:buNone/>
            </a:pPr>
            <a:r>
              <a:rPr lang="en-US" altLang="zh-CN" sz="2000" dirty="0">
                <a:ea typeface="宋体" panose="02010600030101010101" pitchFamily="2" charset="-122"/>
              </a:rPr>
              <a:t> </a:t>
            </a:r>
            <a:endParaRPr lang="zh-CN" altLang="zh-CN" sz="2000" dirty="0">
              <a:ea typeface="宋体" panose="02010600030101010101" pitchFamily="2"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bwMode="auto">
          <a:xfrm>
            <a:off x="685800" y="1524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b" anchorCtr="0" compatLnSpc="1">
            <a:prstTxWarp prst="textNoShape">
              <a:avLst/>
            </a:prstTxWarp>
          </a:bodyPr>
          <a:lstStyle>
            <a:lvl1pPr algn="l" rtl="0" eaLnBrk="0" fontAlgn="base" hangingPunct="0">
              <a:spcBef>
                <a:spcPct val="0"/>
              </a:spcBef>
              <a:spcAft>
                <a:spcPct val="0"/>
              </a:spcAft>
              <a:defRPr kumimoji="1" sz="4400" b="1">
                <a:solidFill>
                  <a:srgbClr val="FF3300"/>
                </a:solidFill>
                <a:effectLst>
                  <a:outerShdw blurRad="38100" dist="38100" dir="2700000" algn="tl">
                    <a:srgbClr val="000000">
                      <a:alpha val="43137"/>
                    </a:srgbClr>
                  </a:outerShdw>
                </a:effectLst>
                <a:latin typeface="+mj-lt"/>
                <a:ea typeface="+mj-ea"/>
                <a:cs typeface="+mj-cs"/>
              </a:defRPr>
            </a:lvl1pPr>
            <a:lvl2pPr algn="l" rtl="0" eaLnBrk="0" fontAlgn="base" hangingPunct="0">
              <a:spcBef>
                <a:spcPct val="0"/>
              </a:spcBef>
              <a:spcAft>
                <a:spcPct val="0"/>
              </a:spcAft>
              <a:defRPr kumimoji="1" sz="4400" b="1">
                <a:solidFill>
                  <a:srgbClr val="FF3300"/>
                </a:solidFill>
                <a:latin typeface="Arial" charset="0"/>
                <a:ea typeface="隶书" pitchFamily="49" charset="-122"/>
              </a:defRPr>
            </a:lvl2pPr>
            <a:lvl3pPr algn="l" rtl="0" eaLnBrk="0" fontAlgn="base" hangingPunct="0">
              <a:spcBef>
                <a:spcPct val="0"/>
              </a:spcBef>
              <a:spcAft>
                <a:spcPct val="0"/>
              </a:spcAft>
              <a:defRPr kumimoji="1" sz="4400" b="1">
                <a:solidFill>
                  <a:srgbClr val="FF3300"/>
                </a:solidFill>
                <a:latin typeface="Arial" charset="0"/>
                <a:ea typeface="隶书" pitchFamily="49" charset="-122"/>
              </a:defRPr>
            </a:lvl3pPr>
            <a:lvl4pPr algn="l" rtl="0" eaLnBrk="0" fontAlgn="base" hangingPunct="0">
              <a:spcBef>
                <a:spcPct val="0"/>
              </a:spcBef>
              <a:spcAft>
                <a:spcPct val="0"/>
              </a:spcAft>
              <a:defRPr kumimoji="1" sz="4400" b="1">
                <a:solidFill>
                  <a:srgbClr val="FF3300"/>
                </a:solidFill>
                <a:latin typeface="Arial" charset="0"/>
                <a:ea typeface="隶书" pitchFamily="49" charset="-122"/>
              </a:defRPr>
            </a:lvl4pPr>
            <a:lvl5pPr algn="l" rtl="0" eaLnBrk="0" fontAlgn="base" hangingPunct="0">
              <a:spcBef>
                <a:spcPct val="0"/>
              </a:spcBef>
              <a:spcAft>
                <a:spcPct val="0"/>
              </a:spcAft>
              <a:defRPr kumimoji="1" sz="4400" b="1">
                <a:solidFill>
                  <a:srgbClr val="FF3300"/>
                </a:solidFill>
                <a:latin typeface="Arial" charset="0"/>
                <a:ea typeface="隶书" pitchFamily="49" charset="-122"/>
              </a:defRPr>
            </a:lvl5pPr>
            <a:lvl6pPr marL="457200" algn="l" rtl="0" fontAlgn="base">
              <a:spcBef>
                <a:spcPct val="0"/>
              </a:spcBef>
              <a:spcAft>
                <a:spcPct val="0"/>
              </a:spcAft>
              <a:defRPr kumimoji="1" sz="4400" b="1">
                <a:solidFill>
                  <a:srgbClr val="FF3300"/>
                </a:solidFill>
                <a:latin typeface="Arial" charset="0"/>
                <a:ea typeface="隶书" pitchFamily="49" charset="-122"/>
              </a:defRPr>
            </a:lvl6pPr>
            <a:lvl7pPr marL="914400" algn="l" rtl="0" fontAlgn="base">
              <a:spcBef>
                <a:spcPct val="0"/>
              </a:spcBef>
              <a:spcAft>
                <a:spcPct val="0"/>
              </a:spcAft>
              <a:defRPr kumimoji="1" sz="4400" b="1">
                <a:solidFill>
                  <a:srgbClr val="FF3300"/>
                </a:solidFill>
                <a:latin typeface="Arial" charset="0"/>
                <a:ea typeface="隶书" pitchFamily="49" charset="-122"/>
              </a:defRPr>
            </a:lvl7pPr>
            <a:lvl8pPr marL="1371600" algn="l" rtl="0" fontAlgn="base">
              <a:spcBef>
                <a:spcPct val="0"/>
              </a:spcBef>
              <a:spcAft>
                <a:spcPct val="0"/>
              </a:spcAft>
              <a:defRPr kumimoji="1" sz="4400" b="1">
                <a:solidFill>
                  <a:srgbClr val="FF3300"/>
                </a:solidFill>
                <a:latin typeface="Arial" charset="0"/>
                <a:ea typeface="隶书" pitchFamily="49" charset="-122"/>
              </a:defRPr>
            </a:lvl8pPr>
            <a:lvl9pPr marL="1828800" algn="l" rtl="0" fontAlgn="base">
              <a:spcBef>
                <a:spcPct val="0"/>
              </a:spcBef>
              <a:spcAft>
                <a:spcPct val="0"/>
              </a:spcAft>
              <a:defRPr kumimoji="1" sz="4400" b="1">
                <a:solidFill>
                  <a:srgbClr val="FF3300"/>
                </a:solidFill>
                <a:latin typeface="Arial" charset="0"/>
                <a:ea typeface="隶书" pitchFamily="49" charset="-122"/>
              </a:defRPr>
            </a:lvl9pPr>
          </a:lstStyle>
          <a:p>
            <a:pPr>
              <a:defRPr/>
            </a:pPr>
            <a:r>
              <a:rPr lang="en-US" altLang="zh-CN" kern="0"/>
              <a:t>Hbase</a:t>
            </a:r>
            <a:r>
              <a:rPr lang="zh-CN" altLang="en-US" kern="0"/>
              <a:t>访问</a:t>
            </a:r>
            <a:r>
              <a:rPr lang="en-US" altLang="zh-CN" kern="0"/>
              <a:t>—Java API</a:t>
            </a:r>
            <a:r>
              <a:rPr lang="zh-CN" altLang="en-US" kern="0"/>
              <a:t>方式</a:t>
            </a:r>
            <a:endParaRPr lang="zh-CN" altLang="en-US" kern="0" dirty="0"/>
          </a:p>
        </p:txBody>
      </p:sp>
      <p:sp>
        <p:nvSpPr>
          <p:cNvPr id="3" name="矩形 3"/>
          <p:cNvSpPr>
            <a:spLocks noChangeArrowheads="1"/>
          </p:cNvSpPr>
          <p:nvPr/>
        </p:nvSpPr>
        <p:spPr bwMode="auto">
          <a:xfrm>
            <a:off x="114300" y="1219200"/>
            <a:ext cx="8763000"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eaLnBrk="1" hangingPunct="1">
              <a:lnSpc>
                <a:spcPct val="150000"/>
              </a:lnSpc>
              <a:spcBef>
                <a:spcPct val="0"/>
              </a:spcBef>
              <a:buClrTx/>
              <a:buSzTx/>
              <a:buFontTx/>
              <a:buNone/>
            </a:pPr>
            <a:endParaRPr lang="zh-CN" altLang="zh-CN" sz="2000" dirty="0">
              <a:ea typeface="宋体" panose="02010600030101010101" pitchFamily="2" charset="-122"/>
            </a:endParaRPr>
          </a:p>
          <a:p>
            <a:pPr eaLnBrk="1" hangingPunct="1">
              <a:spcBef>
                <a:spcPct val="0"/>
              </a:spcBef>
              <a:buClrTx/>
              <a:buSzTx/>
              <a:buFontTx/>
              <a:buNone/>
            </a:pPr>
            <a:r>
              <a:rPr lang="en-US" altLang="zh-CN" sz="2000" dirty="0">
                <a:ea typeface="宋体" panose="02010600030101010101" pitchFamily="2" charset="-122"/>
              </a:rPr>
              <a:t> </a:t>
            </a:r>
            <a:endParaRPr lang="zh-CN" altLang="zh-CN" sz="2000" dirty="0">
              <a:ea typeface="宋体" panose="02010600030101010101" pitchFamily="2" charset="-122"/>
            </a:endParaRPr>
          </a:p>
        </p:txBody>
      </p:sp>
      <p:sp>
        <p:nvSpPr>
          <p:cNvPr id="4" name="矩形 3"/>
          <p:cNvSpPr/>
          <p:nvPr/>
        </p:nvSpPr>
        <p:spPr>
          <a:xfrm>
            <a:off x="685800" y="1484784"/>
            <a:ext cx="3735318" cy="1323439"/>
          </a:xfrm>
          <a:prstGeom prst="rect">
            <a:avLst/>
          </a:prstGeom>
        </p:spPr>
        <p:txBody>
          <a:bodyPr wrap="none">
            <a:spAutoFit/>
          </a:bodyPr>
          <a:lstStyle/>
          <a:p>
            <a:pPr>
              <a:lnSpc>
                <a:spcPct val="200000"/>
              </a:lnSpc>
            </a:pPr>
            <a:r>
              <a:rPr lang="en-US" altLang="zh-CN" sz="2000" dirty="0">
                <a:solidFill>
                  <a:schemeClr val="bg2"/>
                </a:solidFill>
                <a:latin typeface="+mn-ea"/>
                <a:ea typeface="+mn-ea"/>
              </a:rPr>
              <a:t>03-Hbase-Java</a:t>
            </a:r>
            <a:r>
              <a:rPr lang="zh-CN" altLang="en-US" sz="2000" dirty="0">
                <a:solidFill>
                  <a:schemeClr val="bg2"/>
                </a:solidFill>
                <a:latin typeface="+mn-ea"/>
                <a:ea typeface="+mn-ea"/>
              </a:rPr>
              <a:t>访问数据</a:t>
            </a:r>
            <a:r>
              <a:rPr lang="en-US" altLang="zh-CN" sz="2000" dirty="0">
                <a:solidFill>
                  <a:schemeClr val="bg2"/>
                </a:solidFill>
                <a:latin typeface="+mn-ea"/>
                <a:ea typeface="+mn-ea"/>
              </a:rPr>
              <a:t>.java</a:t>
            </a:r>
          </a:p>
          <a:p>
            <a:pPr>
              <a:lnSpc>
                <a:spcPct val="200000"/>
              </a:lnSpc>
            </a:pPr>
            <a:r>
              <a:rPr lang="en-US" altLang="zh-CN" sz="2000" dirty="0">
                <a:solidFill>
                  <a:schemeClr val="bg2"/>
                </a:solidFill>
                <a:latin typeface="+mn-ea"/>
                <a:ea typeface="+mn-ea"/>
              </a:rPr>
              <a:t>03-Hbase-Java</a:t>
            </a:r>
            <a:r>
              <a:rPr lang="zh-CN" altLang="en-US" sz="2000" dirty="0">
                <a:solidFill>
                  <a:schemeClr val="bg2"/>
                </a:solidFill>
                <a:latin typeface="+mn-ea"/>
                <a:ea typeface="+mn-ea"/>
              </a:rPr>
              <a:t>访问数据返回</a:t>
            </a:r>
            <a:r>
              <a:rPr lang="en-US" altLang="zh-CN" sz="2000" dirty="0">
                <a:solidFill>
                  <a:schemeClr val="bg2"/>
                </a:solidFill>
                <a:latin typeface="+mn-ea"/>
                <a:ea typeface="+mn-ea"/>
              </a:rPr>
              <a:t>.txt</a:t>
            </a:r>
            <a:endParaRPr lang="zh-CN" altLang="en-US" sz="2000" dirty="0">
              <a:solidFill>
                <a:schemeClr val="bg2"/>
              </a:solidFill>
              <a:latin typeface="+mn-ea"/>
              <a:ea typeface="+mn-ea"/>
            </a:endParaRPr>
          </a:p>
        </p:txBody>
      </p:sp>
    </p:spTree>
    <p:extLst>
      <p:ext uri="{BB962C8B-B14F-4D97-AF65-F5344CB8AC3E}">
        <p14:creationId xmlns:p14="http://schemas.microsoft.com/office/powerpoint/2010/main" val="19154532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提纲</a:t>
            </a:r>
          </a:p>
        </p:txBody>
      </p:sp>
      <p:sp>
        <p:nvSpPr>
          <p:cNvPr id="16387" name="内容占位符 2"/>
          <p:cNvSpPr>
            <a:spLocks noGrp="1"/>
          </p:cNvSpPr>
          <p:nvPr>
            <p:ph idx="1"/>
          </p:nvPr>
        </p:nvSpPr>
        <p:spPr>
          <a:xfrm>
            <a:off x="611560" y="1196752"/>
            <a:ext cx="7772400" cy="4876800"/>
          </a:xfrm>
        </p:spPr>
        <p:txBody>
          <a:bodyPr/>
          <a:lstStyle/>
          <a:p>
            <a:pPr>
              <a:lnSpc>
                <a:spcPct val="150000"/>
              </a:lnSpc>
            </a:pPr>
            <a:r>
              <a:rPr lang="zh-CN" altLang="en-US" sz="2400" dirty="0">
                <a:latin typeface="+mn-ea"/>
              </a:rPr>
              <a:t>列族数据库</a:t>
            </a:r>
            <a:endParaRPr lang="en-US" altLang="zh-CN" sz="2400" dirty="0">
              <a:latin typeface="+mn-ea"/>
            </a:endParaRPr>
          </a:p>
          <a:p>
            <a:pPr>
              <a:lnSpc>
                <a:spcPct val="150000"/>
              </a:lnSpc>
            </a:pPr>
            <a:r>
              <a:rPr lang="en-US" altLang="zh-CN" sz="2400" dirty="0" err="1">
                <a:latin typeface="+mn-ea"/>
              </a:rPr>
              <a:t>Hbase</a:t>
            </a:r>
            <a:r>
              <a:rPr lang="zh-CN" altLang="en-US" sz="2400" dirty="0">
                <a:latin typeface="+mn-ea"/>
              </a:rPr>
              <a:t>数据库</a:t>
            </a:r>
            <a:endParaRPr lang="en-US" altLang="zh-CN" sz="2400" dirty="0">
              <a:latin typeface="+mn-ea"/>
            </a:endParaRPr>
          </a:p>
          <a:p>
            <a:pPr lvl="1">
              <a:lnSpc>
                <a:spcPct val="150000"/>
              </a:lnSpc>
            </a:pPr>
            <a:r>
              <a:rPr lang="en-US" altLang="zh-CN" sz="2200" dirty="0" err="1">
                <a:latin typeface="+mn-ea"/>
              </a:rPr>
              <a:t>Hbase</a:t>
            </a:r>
            <a:r>
              <a:rPr lang="zh-CN" altLang="en-US" sz="2200" dirty="0">
                <a:latin typeface="+mn-ea"/>
              </a:rPr>
              <a:t>简介</a:t>
            </a:r>
            <a:endParaRPr lang="en-US" altLang="zh-CN" sz="2200" dirty="0">
              <a:latin typeface="+mn-ea"/>
            </a:endParaRPr>
          </a:p>
          <a:p>
            <a:pPr lvl="1">
              <a:lnSpc>
                <a:spcPct val="150000"/>
              </a:lnSpc>
            </a:pPr>
            <a:r>
              <a:rPr lang="en-US" altLang="zh-CN" sz="2200" dirty="0" err="1">
                <a:latin typeface="+mn-ea"/>
              </a:rPr>
              <a:t>Hbase</a:t>
            </a:r>
            <a:r>
              <a:rPr lang="zh-CN" altLang="en-US" sz="2200" dirty="0">
                <a:latin typeface="+mn-ea"/>
              </a:rPr>
              <a:t>数据模型</a:t>
            </a:r>
            <a:endParaRPr lang="en-US" altLang="zh-CN" sz="2200" dirty="0">
              <a:latin typeface="+mn-ea"/>
            </a:endParaRPr>
          </a:p>
          <a:p>
            <a:pPr lvl="1">
              <a:lnSpc>
                <a:spcPct val="150000"/>
              </a:lnSpc>
            </a:pPr>
            <a:r>
              <a:rPr lang="en-US" altLang="zh-CN" sz="2200" dirty="0" err="1">
                <a:latin typeface="+mn-ea"/>
              </a:rPr>
              <a:t>Hbase</a:t>
            </a:r>
            <a:r>
              <a:rPr lang="zh-CN" altLang="en-US" sz="2200" dirty="0">
                <a:latin typeface="+mn-ea"/>
              </a:rPr>
              <a:t>访问与操作</a:t>
            </a:r>
            <a:endParaRPr lang="en-US" altLang="zh-CN" sz="2200" dirty="0">
              <a:latin typeface="+mn-ea"/>
            </a:endParaRPr>
          </a:p>
          <a:p>
            <a:pPr lvl="1">
              <a:lnSpc>
                <a:spcPct val="150000"/>
              </a:lnSpc>
            </a:pPr>
            <a:r>
              <a:rPr lang="en-US" altLang="zh-CN" sz="2200" dirty="0" err="1">
                <a:solidFill>
                  <a:srgbClr val="FF0000"/>
                </a:solidFill>
                <a:latin typeface="+mn-ea"/>
              </a:rPr>
              <a:t>Hbase</a:t>
            </a:r>
            <a:r>
              <a:rPr lang="zh-CN" altLang="en-US" sz="2200" dirty="0">
                <a:solidFill>
                  <a:srgbClr val="FF0000"/>
                </a:solidFill>
                <a:latin typeface="+mn-ea"/>
              </a:rPr>
              <a:t>应用实例</a:t>
            </a:r>
            <a:endParaRPr lang="en-US" altLang="zh-CN" sz="2200" dirty="0">
              <a:solidFill>
                <a:srgbClr val="FF0000"/>
              </a:solidFill>
              <a:latin typeface="+mn-ea"/>
            </a:endParaRPr>
          </a:p>
          <a:p>
            <a:pPr lvl="1">
              <a:lnSpc>
                <a:spcPct val="150000"/>
              </a:lnSpc>
            </a:pPr>
            <a:r>
              <a:rPr lang="en-US" altLang="zh-CN" sz="2200" dirty="0" err="1">
                <a:latin typeface="+mn-ea"/>
              </a:rPr>
              <a:t>Hbase</a:t>
            </a:r>
            <a:r>
              <a:rPr lang="zh-CN" altLang="en-US" sz="2200" dirty="0">
                <a:latin typeface="+mn-ea"/>
              </a:rPr>
              <a:t>实现机制</a:t>
            </a:r>
            <a:endParaRPr lang="en-US" altLang="zh-CN" sz="2200" dirty="0">
              <a:latin typeface="+mn-ea"/>
            </a:endParaRPr>
          </a:p>
          <a:p>
            <a:pPr>
              <a:lnSpc>
                <a:spcPct val="150000"/>
              </a:lnSpc>
            </a:pPr>
            <a:r>
              <a:rPr lang="en-US" altLang="zh-CN" sz="2400" dirty="0">
                <a:latin typeface="+mn-ea"/>
              </a:rPr>
              <a:t>Cassandra</a:t>
            </a:r>
            <a:r>
              <a:rPr lang="zh-CN" altLang="en-US" sz="2400" dirty="0">
                <a:latin typeface="+mn-ea"/>
              </a:rPr>
              <a:t>数据库</a:t>
            </a:r>
            <a:endParaRPr lang="en-US" altLang="zh-CN" sz="2400" dirty="0">
              <a:latin typeface="+mn-ea"/>
            </a:endParaRPr>
          </a:p>
          <a:p>
            <a:pPr>
              <a:lnSpc>
                <a:spcPct val="150000"/>
              </a:lnSpc>
            </a:pPr>
            <a:r>
              <a:rPr lang="en-US" altLang="zh-CN" sz="2400" dirty="0">
                <a:latin typeface="+mn-ea"/>
              </a:rPr>
              <a:t>MapReduce</a:t>
            </a:r>
            <a:r>
              <a:rPr lang="zh-CN" altLang="en-US" sz="2400" dirty="0">
                <a:latin typeface="+mn-ea"/>
              </a:rPr>
              <a:t>简介</a:t>
            </a:r>
            <a:endParaRPr lang="en-US" altLang="zh-CN" sz="2400" dirty="0">
              <a:latin typeface="+mn-ea"/>
            </a:endParaRPr>
          </a:p>
          <a:p>
            <a:pPr>
              <a:lnSpc>
                <a:spcPct val="150000"/>
              </a:lnSpc>
            </a:pPr>
            <a:endParaRPr lang="zh-CN" altLang="en-US" sz="2400" dirty="0">
              <a:latin typeface="+mn-ea"/>
            </a:endParaRPr>
          </a:p>
        </p:txBody>
      </p:sp>
      <p:sp>
        <p:nvSpPr>
          <p:cNvPr id="4" name="日期占位符 3"/>
          <p:cNvSpPr>
            <a:spLocks noGrp="1"/>
          </p:cNvSpPr>
          <p:nvPr>
            <p:ph type="dt" sz="quarter" idx="10"/>
          </p:nvPr>
        </p:nvSpPr>
        <p:spPr/>
        <p:txBody>
          <a:bodyPr/>
          <a:lstStyle/>
          <a:p>
            <a:pPr>
              <a:defRPr/>
            </a:pPr>
            <a:fld id="{3809799F-1DE9-4A06-947D-268105C138FD}" type="datetime3">
              <a:rPr lang="zh-CN" altLang="en-US" smtClean="0"/>
              <a:pPr>
                <a:defRPr/>
              </a:pPr>
              <a:t>2021年12月8日星期三</a:t>
            </a:fld>
            <a:endParaRPr lang="en-US" altLang="zh-CN"/>
          </a:p>
        </p:txBody>
      </p:sp>
      <p:sp>
        <p:nvSpPr>
          <p:cNvPr id="16389"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01B9B098-F13F-488D-A953-3143444B0A7A}" type="slidenum">
              <a:rPr lang="zh-CN" altLang="en-US" sz="2400" smtClean="0">
                <a:solidFill>
                  <a:schemeClr val="accent2"/>
                </a:solidFill>
                <a:latin typeface="Times New Roman" panose="02020603050405020304" pitchFamily="18" charset="0"/>
              </a:rPr>
              <a:pPr>
                <a:spcBef>
                  <a:spcPct val="0"/>
                </a:spcBef>
                <a:buClrTx/>
                <a:buSzTx/>
                <a:buFontTx/>
                <a:buNone/>
              </a:pPr>
              <a:t>55</a:t>
            </a:fld>
            <a:endParaRPr lang="en-US" altLang="zh-CN" sz="2400">
              <a:solidFill>
                <a:schemeClr val="accent2"/>
              </a:solidFill>
              <a:latin typeface="Times New Roman" panose="02020603050405020304" pitchFamily="18" charset="0"/>
            </a:endParaRPr>
          </a:p>
        </p:txBody>
      </p:sp>
      <p:sp>
        <p:nvSpPr>
          <p:cNvPr id="16390"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1255918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bwMode="auto">
          <a:xfrm>
            <a:off x="755576" y="152400"/>
            <a:ext cx="7702624"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b" anchorCtr="0" compatLnSpc="1">
            <a:prstTxWarp prst="textNoShape">
              <a:avLst/>
            </a:prstTxWarp>
          </a:bodyPr>
          <a:lstStyle>
            <a:lvl1pPr algn="l" rtl="0" eaLnBrk="0" fontAlgn="base" hangingPunct="0">
              <a:spcBef>
                <a:spcPct val="0"/>
              </a:spcBef>
              <a:spcAft>
                <a:spcPct val="0"/>
              </a:spcAft>
              <a:defRPr kumimoji="1" sz="4400" b="1">
                <a:solidFill>
                  <a:srgbClr val="FF3300"/>
                </a:solidFill>
                <a:effectLst>
                  <a:outerShdw blurRad="38100" dist="38100" dir="2700000" algn="tl">
                    <a:srgbClr val="000000">
                      <a:alpha val="43137"/>
                    </a:srgbClr>
                  </a:outerShdw>
                </a:effectLst>
                <a:latin typeface="+mj-lt"/>
                <a:ea typeface="+mj-ea"/>
                <a:cs typeface="+mj-cs"/>
              </a:defRPr>
            </a:lvl1pPr>
            <a:lvl2pPr algn="l" rtl="0" eaLnBrk="0" fontAlgn="base" hangingPunct="0">
              <a:spcBef>
                <a:spcPct val="0"/>
              </a:spcBef>
              <a:spcAft>
                <a:spcPct val="0"/>
              </a:spcAft>
              <a:defRPr kumimoji="1" sz="4400" b="1">
                <a:solidFill>
                  <a:srgbClr val="FF3300"/>
                </a:solidFill>
                <a:latin typeface="Arial" charset="0"/>
                <a:ea typeface="隶书" pitchFamily="49" charset="-122"/>
              </a:defRPr>
            </a:lvl2pPr>
            <a:lvl3pPr algn="l" rtl="0" eaLnBrk="0" fontAlgn="base" hangingPunct="0">
              <a:spcBef>
                <a:spcPct val="0"/>
              </a:spcBef>
              <a:spcAft>
                <a:spcPct val="0"/>
              </a:spcAft>
              <a:defRPr kumimoji="1" sz="4400" b="1">
                <a:solidFill>
                  <a:srgbClr val="FF3300"/>
                </a:solidFill>
                <a:latin typeface="Arial" charset="0"/>
                <a:ea typeface="隶书" pitchFamily="49" charset="-122"/>
              </a:defRPr>
            </a:lvl3pPr>
            <a:lvl4pPr algn="l" rtl="0" eaLnBrk="0" fontAlgn="base" hangingPunct="0">
              <a:spcBef>
                <a:spcPct val="0"/>
              </a:spcBef>
              <a:spcAft>
                <a:spcPct val="0"/>
              </a:spcAft>
              <a:defRPr kumimoji="1" sz="4400" b="1">
                <a:solidFill>
                  <a:srgbClr val="FF3300"/>
                </a:solidFill>
                <a:latin typeface="Arial" charset="0"/>
                <a:ea typeface="隶书" pitchFamily="49" charset="-122"/>
              </a:defRPr>
            </a:lvl4pPr>
            <a:lvl5pPr algn="l" rtl="0" eaLnBrk="0" fontAlgn="base" hangingPunct="0">
              <a:spcBef>
                <a:spcPct val="0"/>
              </a:spcBef>
              <a:spcAft>
                <a:spcPct val="0"/>
              </a:spcAft>
              <a:defRPr kumimoji="1" sz="4400" b="1">
                <a:solidFill>
                  <a:srgbClr val="FF3300"/>
                </a:solidFill>
                <a:latin typeface="Arial" charset="0"/>
                <a:ea typeface="隶书" pitchFamily="49" charset="-122"/>
              </a:defRPr>
            </a:lvl5pPr>
            <a:lvl6pPr marL="457200" algn="l" rtl="0" fontAlgn="base">
              <a:spcBef>
                <a:spcPct val="0"/>
              </a:spcBef>
              <a:spcAft>
                <a:spcPct val="0"/>
              </a:spcAft>
              <a:defRPr kumimoji="1" sz="4400" b="1">
                <a:solidFill>
                  <a:srgbClr val="FF3300"/>
                </a:solidFill>
                <a:latin typeface="Arial" charset="0"/>
                <a:ea typeface="隶书" pitchFamily="49" charset="-122"/>
              </a:defRPr>
            </a:lvl6pPr>
            <a:lvl7pPr marL="914400" algn="l" rtl="0" fontAlgn="base">
              <a:spcBef>
                <a:spcPct val="0"/>
              </a:spcBef>
              <a:spcAft>
                <a:spcPct val="0"/>
              </a:spcAft>
              <a:defRPr kumimoji="1" sz="4400" b="1">
                <a:solidFill>
                  <a:srgbClr val="FF3300"/>
                </a:solidFill>
                <a:latin typeface="Arial" charset="0"/>
                <a:ea typeface="隶书" pitchFamily="49" charset="-122"/>
              </a:defRPr>
            </a:lvl7pPr>
            <a:lvl8pPr marL="1371600" algn="l" rtl="0" fontAlgn="base">
              <a:spcBef>
                <a:spcPct val="0"/>
              </a:spcBef>
              <a:spcAft>
                <a:spcPct val="0"/>
              </a:spcAft>
              <a:defRPr kumimoji="1" sz="4400" b="1">
                <a:solidFill>
                  <a:srgbClr val="FF3300"/>
                </a:solidFill>
                <a:latin typeface="Arial" charset="0"/>
                <a:ea typeface="隶书" pitchFamily="49" charset="-122"/>
              </a:defRPr>
            </a:lvl8pPr>
            <a:lvl9pPr marL="1828800" algn="l" rtl="0" fontAlgn="base">
              <a:spcBef>
                <a:spcPct val="0"/>
              </a:spcBef>
              <a:spcAft>
                <a:spcPct val="0"/>
              </a:spcAft>
              <a:defRPr kumimoji="1" sz="4400" b="1">
                <a:solidFill>
                  <a:srgbClr val="FF3300"/>
                </a:solidFill>
                <a:latin typeface="Arial" charset="0"/>
                <a:ea typeface="隶书" pitchFamily="49" charset="-122"/>
              </a:defRPr>
            </a:lvl9pPr>
          </a:lstStyle>
          <a:p>
            <a:pPr>
              <a:defRPr/>
            </a:pPr>
            <a:r>
              <a:rPr lang="en-US" altLang="zh-CN" kern="0" dirty="0" err="1"/>
              <a:t>Hbase</a:t>
            </a:r>
            <a:r>
              <a:rPr lang="zh-CN" altLang="en-US" kern="0" dirty="0"/>
              <a:t>应用实例</a:t>
            </a:r>
            <a:r>
              <a:rPr lang="en-US" altLang="zh-CN" kern="0" dirty="0"/>
              <a:t>-</a:t>
            </a:r>
            <a:r>
              <a:rPr lang="zh-CN" altLang="en-US" kern="0" dirty="0"/>
              <a:t>手机数据</a:t>
            </a:r>
          </a:p>
        </p:txBody>
      </p:sp>
      <p:sp>
        <p:nvSpPr>
          <p:cNvPr id="3" name="矩形 3"/>
          <p:cNvSpPr>
            <a:spLocks noChangeArrowheads="1"/>
          </p:cNvSpPr>
          <p:nvPr/>
        </p:nvSpPr>
        <p:spPr bwMode="auto">
          <a:xfrm>
            <a:off x="114300" y="1219200"/>
            <a:ext cx="8763000"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eaLnBrk="1" hangingPunct="1">
              <a:lnSpc>
                <a:spcPct val="150000"/>
              </a:lnSpc>
              <a:spcBef>
                <a:spcPct val="0"/>
              </a:spcBef>
              <a:buClrTx/>
              <a:buSzTx/>
              <a:buFontTx/>
              <a:buNone/>
            </a:pPr>
            <a:endParaRPr lang="zh-CN" altLang="zh-CN" sz="2000" dirty="0">
              <a:ea typeface="宋体" panose="02010600030101010101" pitchFamily="2" charset="-122"/>
            </a:endParaRPr>
          </a:p>
          <a:p>
            <a:pPr eaLnBrk="1" hangingPunct="1">
              <a:spcBef>
                <a:spcPct val="0"/>
              </a:spcBef>
              <a:buClrTx/>
              <a:buSzTx/>
              <a:buFontTx/>
              <a:buNone/>
            </a:pPr>
            <a:r>
              <a:rPr lang="en-US" altLang="zh-CN" sz="2000" dirty="0">
                <a:ea typeface="宋体" panose="02010600030101010101" pitchFamily="2" charset="-122"/>
              </a:rPr>
              <a:t> </a:t>
            </a:r>
            <a:endParaRPr lang="zh-CN" altLang="zh-CN" sz="2000" dirty="0">
              <a:ea typeface="宋体" panose="02010600030101010101" pitchFamily="2" charset="-122"/>
            </a:endParaRPr>
          </a:p>
        </p:txBody>
      </p:sp>
      <p:sp>
        <p:nvSpPr>
          <p:cNvPr id="5" name="内容占位符 2"/>
          <p:cNvSpPr txBox="1">
            <a:spLocks/>
          </p:cNvSpPr>
          <p:nvPr/>
        </p:nvSpPr>
        <p:spPr>
          <a:xfrm>
            <a:off x="685800" y="1412875"/>
            <a:ext cx="7772400" cy="4876800"/>
          </a:xfrm>
          <a:prstGeom prst="rect">
            <a:avLst/>
          </a:prstGeom>
        </p:spPr>
        <p:txBody>
          <a:bodyPr/>
          <a:lstStyle>
            <a:lvl1pPr marL="342900" indent="-342900" algn="l" rtl="0" eaLnBrk="0" fontAlgn="base" hangingPunct="0">
              <a:spcBef>
                <a:spcPct val="20000"/>
              </a:spcBef>
              <a:spcAft>
                <a:spcPct val="0"/>
              </a:spcAft>
              <a:buClr>
                <a:schemeClr val="folHlink"/>
              </a:buClr>
              <a:buSzPct val="80000"/>
              <a:buFont typeface="Wingdings" panose="05000000000000000000" pitchFamily="2" charset="2"/>
              <a:buChar char="l"/>
              <a:defRPr kumimoji="1" sz="3000">
                <a:solidFill>
                  <a:schemeClr val="bg2"/>
                </a:solidFill>
                <a:latin typeface="+mn-lt"/>
                <a:ea typeface="+mn-ea"/>
                <a:cs typeface="+mn-cs"/>
              </a:defRPr>
            </a:lvl1pPr>
            <a:lvl2pPr marL="742950" indent="-285750" algn="l" rtl="0" eaLnBrk="0" fontAlgn="base" hangingPunct="0">
              <a:spcBef>
                <a:spcPct val="20000"/>
              </a:spcBef>
              <a:spcAft>
                <a:spcPct val="0"/>
              </a:spcAft>
              <a:buClr>
                <a:schemeClr val="folHlink"/>
              </a:buClr>
              <a:buChar char="–"/>
              <a:defRPr kumimoji="1" sz="2800">
                <a:solidFill>
                  <a:schemeClr val="bg2"/>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anose="05000000000000000000" pitchFamily="2" charset="2"/>
              <a:buChar char="l"/>
              <a:defRPr kumimoji="1" sz="2400">
                <a:solidFill>
                  <a:schemeClr val="bg2"/>
                </a:solidFill>
                <a:latin typeface="+mn-lt"/>
                <a:ea typeface="+mn-ea"/>
              </a:defRPr>
            </a:lvl3pPr>
            <a:lvl4pPr marL="1600200" indent="-228600" algn="l" rtl="0" eaLnBrk="0" fontAlgn="base" hangingPunct="0">
              <a:spcBef>
                <a:spcPct val="20000"/>
              </a:spcBef>
              <a:spcAft>
                <a:spcPct val="0"/>
              </a:spcAft>
              <a:buClr>
                <a:schemeClr val="folHlink"/>
              </a:buClr>
              <a:buChar char="–"/>
              <a:defRPr kumimoji="1" sz="2000">
                <a:solidFill>
                  <a:schemeClr val="bg2"/>
                </a:solidFill>
                <a:latin typeface="+mn-lt"/>
                <a:ea typeface="+mn-ea"/>
              </a:defRPr>
            </a:lvl4pPr>
            <a:lvl5pPr marL="2057400" indent="-228600" algn="l" rtl="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mn-lt"/>
                <a:ea typeface="+mn-ea"/>
              </a:defRPr>
            </a:lvl5pPr>
            <a:lvl6pPr marL="25146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6pPr>
            <a:lvl7pPr marL="29718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7pPr>
            <a:lvl8pPr marL="34290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8pPr>
            <a:lvl9pPr marL="38862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9pPr>
          </a:lstStyle>
          <a:p>
            <a:pPr marL="0" indent="0">
              <a:lnSpc>
                <a:spcPct val="150000"/>
              </a:lnSpc>
              <a:buNone/>
            </a:pPr>
            <a:r>
              <a:rPr lang="zh-CN" altLang="en-US" sz="2000" kern="0" dirty="0"/>
              <a:t>需求：有一张数据表，其中包含手机号码字段</a:t>
            </a:r>
            <a:endParaRPr lang="en-US" altLang="zh-CN" sz="2000" kern="0" dirty="0"/>
          </a:p>
          <a:p>
            <a:pPr marL="0" indent="0">
              <a:lnSpc>
                <a:spcPct val="150000"/>
              </a:lnSpc>
              <a:buNone/>
            </a:pPr>
            <a:r>
              <a:rPr lang="en-US" altLang="zh-CN" sz="2000" kern="0" dirty="0"/>
              <a:t>1. </a:t>
            </a:r>
            <a:r>
              <a:rPr lang="zh-CN" altLang="en-US" sz="2000" kern="0" dirty="0"/>
              <a:t>查询一段时间内固定号码的所有数据 </a:t>
            </a:r>
            <a:endParaRPr lang="en-US" altLang="zh-CN" sz="2000" kern="0" dirty="0"/>
          </a:p>
          <a:p>
            <a:pPr marL="0" indent="0">
              <a:lnSpc>
                <a:spcPct val="150000"/>
              </a:lnSpc>
              <a:buNone/>
            </a:pPr>
            <a:r>
              <a:rPr lang="en-US" altLang="zh-CN" sz="2000" kern="0" dirty="0"/>
              <a:t>2. </a:t>
            </a:r>
            <a:r>
              <a:rPr lang="zh-CN" altLang="en-US" sz="2000" kern="0" dirty="0"/>
              <a:t>查询一段时间内所有数据</a:t>
            </a:r>
            <a:endParaRPr lang="en-US" altLang="zh-CN" sz="2000" kern="0" dirty="0"/>
          </a:p>
          <a:p>
            <a:pPr marL="0" indent="0">
              <a:lnSpc>
                <a:spcPct val="150000"/>
              </a:lnSpc>
              <a:buNone/>
            </a:pPr>
            <a:endParaRPr lang="zh-CN" altLang="en-US" sz="2000" kern="0" dirty="0"/>
          </a:p>
          <a:p>
            <a:pPr marL="0" indent="0">
              <a:lnSpc>
                <a:spcPct val="150000"/>
              </a:lnSpc>
              <a:buNone/>
            </a:pPr>
            <a:r>
              <a:rPr lang="zh-CN" altLang="en-US" sz="2000" kern="0" dirty="0"/>
              <a:t>分析：</a:t>
            </a:r>
            <a:r>
              <a:rPr lang="en-US" altLang="zh-CN" sz="2000" kern="0" dirty="0" err="1"/>
              <a:t>HBase</a:t>
            </a:r>
            <a:r>
              <a:rPr lang="zh-CN" altLang="en-US" sz="2000" kern="0" dirty="0"/>
              <a:t>要想查询快速，只能从</a:t>
            </a:r>
            <a:r>
              <a:rPr lang="en-US" altLang="zh-CN" sz="2000" kern="0" dirty="0" err="1"/>
              <a:t>rowKey</a:t>
            </a:r>
            <a:r>
              <a:rPr lang="zh-CN" altLang="en-US" sz="2000" kern="0" dirty="0"/>
              <a:t>上下手</a:t>
            </a:r>
            <a:r>
              <a:rPr lang="en-US" altLang="zh-CN" sz="2000" kern="0" dirty="0" err="1"/>
              <a:t>rowKey</a:t>
            </a:r>
            <a:r>
              <a:rPr lang="en-US" altLang="zh-CN" sz="2000" kern="0" dirty="0"/>
              <a:t>=</a:t>
            </a:r>
            <a:r>
              <a:rPr lang="en-US" altLang="zh-CN" sz="2000" kern="0" dirty="0" err="1"/>
              <a:t>phoneNum</a:t>
            </a:r>
            <a:r>
              <a:rPr lang="en-US" altLang="zh-CN" sz="2000" kern="0" dirty="0"/>
              <a:t>+</a:t>
            </a:r>
            <a:r>
              <a:rPr lang="zh-CN" altLang="en-US" sz="2000" kern="0" dirty="0"/>
              <a:t>时间 可以实现目标</a:t>
            </a:r>
            <a:r>
              <a:rPr lang="en-US" altLang="zh-CN" sz="2000" kern="0" dirty="0"/>
              <a:t>1</a:t>
            </a:r>
            <a:r>
              <a:rPr lang="zh-CN" altLang="en-US" sz="2000" kern="0" dirty="0"/>
              <a:t>，但是目标</a:t>
            </a:r>
            <a:r>
              <a:rPr lang="en-US" altLang="zh-CN" sz="2000" kern="0" dirty="0"/>
              <a:t>2</a:t>
            </a:r>
            <a:r>
              <a:rPr lang="zh-CN" altLang="en-US" sz="2000" kern="0" dirty="0"/>
              <a:t>很难实现</a:t>
            </a:r>
            <a:r>
              <a:rPr lang="en-US" altLang="zh-CN" sz="2000" kern="0" dirty="0" err="1"/>
              <a:t>rowKey</a:t>
            </a:r>
            <a:r>
              <a:rPr lang="en-US" altLang="zh-CN" sz="2000" kern="0" dirty="0"/>
              <a:t>=</a:t>
            </a:r>
            <a:r>
              <a:rPr lang="zh-CN" altLang="en-US" sz="2000" kern="0" dirty="0"/>
              <a:t>时间</a:t>
            </a:r>
            <a:r>
              <a:rPr lang="en-US" altLang="zh-CN" sz="2000" kern="0" dirty="0"/>
              <a:t>+</a:t>
            </a:r>
            <a:r>
              <a:rPr lang="en-US" altLang="zh-CN" sz="2000" kern="0" dirty="0" err="1"/>
              <a:t>phoneNum</a:t>
            </a:r>
            <a:r>
              <a:rPr lang="en-US" altLang="zh-CN" sz="2000" kern="0" dirty="0"/>
              <a:t> </a:t>
            </a:r>
            <a:r>
              <a:rPr lang="zh-CN" altLang="en-US" sz="2000" kern="0" dirty="0"/>
              <a:t>可以实现目标</a:t>
            </a:r>
            <a:r>
              <a:rPr lang="en-US" altLang="zh-CN" sz="2000" kern="0" dirty="0"/>
              <a:t>2</a:t>
            </a:r>
            <a:r>
              <a:rPr lang="zh-CN" altLang="en-US" sz="2000" kern="0" dirty="0"/>
              <a:t>，但是目标</a:t>
            </a:r>
            <a:r>
              <a:rPr lang="en-US" altLang="zh-CN" sz="2000" kern="0" dirty="0"/>
              <a:t>1</a:t>
            </a:r>
            <a:r>
              <a:rPr lang="zh-CN" altLang="en-US" sz="2000" kern="0" dirty="0"/>
              <a:t>很难实现，且数据量越来越大可能导致热点问题 </a:t>
            </a:r>
          </a:p>
        </p:txBody>
      </p:sp>
    </p:spTree>
    <p:extLst>
      <p:ext uri="{BB962C8B-B14F-4D97-AF65-F5344CB8AC3E}">
        <p14:creationId xmlns:p14="http://schemas.microsoft.com/office/powerpoint/2010/main" val="33213939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bwMode="auto">
          <a:xfrm>
            <a:off x="685800" y="1524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b" anchorCtr="0" compatLnSpc="1">
            <a:prstTxWarp prst="textNoShape">
              <a:avLst/>
            </a:prstTxWarp>
          </a:bodyPr>
          <a:lstStyle>
            <a:lvl1pPr algn="l" rtl="0" eaLnBrk="0" fontAlgn="base" hangingPunct="0">
              <a:spcBef>
                <a:spcPct val="0"/>
              </a:spcBef>
              <a:spcAft>
                <a:spcPct val="0"/>
              </a:spcAft>
              <a:defRPr kumimoji="1" sz="4400" b="1">
                <a:solidFill>
                  <a:srgbClr val="FF3300"/>
                </a:solidFill>
                <a:effectLst>
                  <a:outerShdw blurRad="38100" dist="38100" dir="2700000" algn="tl">
                    <a:srgbClr val="000000">
                      <a:alpha val="43137"/>
                    </a:srgbClr>
                  </a:outerShdw>
                </a:effectLst>
                <a:latin typeface="+mj-lt"/>
                <a:ea typeface="+mj-ea"/>
                <a:cs typeface="+mj-cs"/>
              </a:defRPr>
            </a:lvl1pPr>
            <a:lvl2pPr algn="l" rtl="0" eaLnBrk="0" fontAlgn="base" hangingPunct="0">
              <a:spcBef>
                <a:spcPct val="0"/>
              </a:spcBef>
              <a:spcAft>
                <a:spcPct val="0"/>
              </a:spcAft>
              <a:defRPr kumimoji="1" sz="4400" b="1">
                <a:solidFill>
                  <a:srgbClr val="FF3300"/>
                </a:solidFill>
                <a:latin typeface="Arial" charset="0"/>
                <a:ea typeface="隶书" pitchFamily="49" charset="-122"/>
              </a:defRPr>
            </a:lvl2pPr>
            <a:lvl3pPr algn="l" rtl="0" eaLnBrk="0" fontAlgn="base" hangingPunct="0">
              <a:spcBef>
                <a:spcPct val="0"/>
              </a:spcBef>
              <a:spcAft>
                <a:spcPct val="0"/>
              </a:spcAft>
              <a:defRPr kumimoji="1" sz="4400" b="1">
                <a:solidFill>
                  <a:srgbClr val="FF3300"/>
                </a:solidFill>
                <a:latin typeface="Arial" charset="0"/>
                <a:ea typeface="隶书" pitchFamily="49" charset="-122"/>
              </a:defRPr>
            </a:lvl3pPr>
            <a:lvl4pPr algn="l" rtl="0" eaLnBrk="0" fontAlgn="base" hangingPunct="0">
              <a:spcBef>
                <a:spcPct val="0"/>
              </a:spcBef>
              <a:spcAft>
                <a:spcPct val="0"/>
              </a:spcAft>
              <a:defRPr kumimoji="1" sz="4400" b="1">
                <a:solidFill>
                  <a:srgbClr val="FF3300"/>
                </a:solidFill>
                <a:latin typeface="Arial" charset="0"/>
                <a:ea typeface="隶书" pitchFamily="49" charset="-122"/>
              </a:defRPr>
            </a:lvl4pPr>
            <a:lvl5pPr algn="l" rtl="0" eaLnBrk="0" fontAlgn="base" hangingPunct="0">
              <a:spcBef>
                <a:spcPct val="0"/>
              </a:spcBef>
              <a:spcAft>
                <a:spcPct val="0"/>
              </a:spcAft>
              <a:defRPr kumimoji="1" sz="4400" b="1">
                <a:solidFill>
                  <a:srgbClr val="FF3300"/>
                </a:solidFill>
                <a:latin typeface="Arial" charset="0"/>
                <a:ea typeface="隶书" pitchFamily="49" charset="-122"/>
              </a:defRPr>
            </a:lvl5pPr>
            <a:lvl6pPr marL="457200" algn="l" rtl="0" fontAlgn="base">
              <a:spcBef>
                <a:spcPct val="0"/>
              </a:spcBef>
              <a:spcAft>
                <a:spcPct val="0"/>
              </a:spcAft>
              <a:defRPr kumimoji="1" sz="4400" b="1">
                <a:solidFill>
                  <a:srgbClr val="FF3300"/>
                </a:solidFill>
                <a:latin typeface="Arial" charset="0"/>
                <a:ea typeface="隶书" pitchFamily="49" charset="-122"/>
              </a:defRPr>
            </a:lvl6pPr>
            <a:lvl7pPr marL="914400" algn="l" rtl="0" fontAlgn="base">
              <a:spcBef>
                <a:spcPct val="0"/>
              </a:spcBef>
              <a:spcAft>
                <a:spcPct val="0"/>
              </a:spcAft>
              <a:defRPr kumimoji="1" sz="4400" b="1">
                <a:solidFill>
                  <a:srgbClr val="FF3300"/>
                </a:solidFill>
                <a:latin typeface="Arial" charset="0"/>
                <a:ea typeface="隶书" pitchFamily="49" charset="-122"/>
              </a:defRPr>
            </a:lvl7pPr>
            <a:lvl8pPr marL="1371600" algn="l" rtl="0" fontAlgn="base">
              <a:spcBef>
                <a:spcPct val="0"/>
              </a:spcBef>
              <a:spcAft>
                <a:spcPct val="0"/>
              </a:spcAft>
              <a:defRPr kumimoji="1" sz="4400" b="1">
                <a:solidFill>
                  <a:srgbClr val="FF3300"/>
                </a:solidFill>
                <a:latin typeface="Arial" charset="0"/>
                <a:ea typeface="隶书" pitchFamily="49" charset="-122"/>
              </a:defRPr>
            </a:lvl8pPr>
            <a:lvl9pPr marL="1828800" algn="l" rtl="0" fontAlgn="base">
              <a:spcBef>
                <a:spcPct val="0"/>
              </a:spcBef>
              <a:spcAft>
                <a:spcPct val="0"/>
              </a:spcAft>
              <a:defRPr kumimoji="1" sz="4400" b="1">
                <a:solidFill>
                  <a:srgbClr val="FF3300"/>
                </a:solidFill>
                <a:latin typeface="Arial" charset="0"/>
                <a:ea typeface="隶书" pitchFamily="49" charset="-122"/>
              </a:defRPr>
            </a:lvl9pPr>
          </a:lstStyle>
          <a:p>
            <a:pPr>
              <a:defRPr/>
            </a:pPr>
            <a:r>
              <a:rPr lang="en-US" altLang="zh-CN" kern="0" dirty="0" err="1"/>
              <a:t>Hbase</a:t>
            </a:r>
            <a:r>
              <a:rPr lang="zh-CN" altLang="en-US" kern="0" dirty="0"/>
              <a:t>应用实例</a:t>
            </a:r>
            <a:r>
              <a:rPr lang="en-US" altLang="zh-CN" kern="0" dirty="0"/>
              <a:t>-</a:t>
            </a:r>
            <a:r>
              <a:rPr lang="zh-CN" altLang="en-US" kern="0" dirty="0"/>
              <a:t>手机数据</a:t>
            </a:r>
          </a:p>
        </p:txBody>
      </p:sp>
      <p:sp>
        <p:nvSpPr>
          <p:cNvPr id="3" name="矩形 3"/>
          <p:cNvSpPr>
            <a:spLocks noChangeArrowheads="1"/>
          </p:cNvSpPr>
          <p:nvPr/>
        </p:nvSpPr>
        <p:spPr bwMode="auto">
          <a:xfrm>
            <a:off x="114300" y="1219200"/>
            <a:ext cx="8763000"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eaLnBrk="1" hangingPunct="1">
              <a:lnSpc>
                <a:spcPct val="150000"/>
              </a:lnSpc>
              <a:spcBef>
                <a:spcPct val="0"/>
              </a:spcBef>
              <a:buClrTx/>
              <a:buSzTx/>
              <a:buFontTx/>
              <a:buNone/>
            </a:pPr>
            <a:endParaRPr lang="zh-CN" altLang="zh-CN" sz="2000" dirty="0">
              <a:ea typeface="宋体" panose="02010600030101010101" pitchFamily="2" charset="-122"/>
            </a:endParaRPr>
          </a:p>
          <a:p>
            <a:pPr eaLnBrk="1" hangingPunct="1">
              <a:spcBef>
                <a:spcPct val="0"/>
              </a:spcBef>
              <a:buClrTx/>
              <a:buSzTx/>
              <a:buFontTx/>
              <a:buNone/>
            </a:pPr>
            <a:r>
              <a:rPr lang="en-US" altLang="zh-CN" sz="2000" dirty="0">
                <a:ea typeface="宋体" panose="02010600030101010101" pitchFamily="2" charset="-122"/>
              </a:rPr>
              <a:t> </a:t>
            </a:r>
            <a:endParaRPr lang="zh-CN" altLang="zh-CN" sz="2000" dirty="0">
              <a:ea typeface="宋体" panose="02010600030101010101" pitchFamily="2" charset="-122"/>
            </a:endParaRPr>
          </a:p>
        </p:txBody>
      </p:sp>
      <p:sp>
        <p:nvSpPr>
          <p:cNvPr id="5" name="内容占位符 2"/>
          <p:cNvSpPr txBox="1">
            <a:spLocks/>
          </p:cNvSpPr>
          <p:nvPr/>
        </p:nvSpPr>
        <p:spPr>
          <a:xfrm>
            <a:off x="685800" y="1412875"/>
            <a:ext cx="7772400" cy="4876800"/>
          </a:xfrm>
          <a:prstGeom prst="rect">
            <a:avLst/>
          </a:prstGeom>
        </p:spPr>
        <p:txBody>
          <a:bodyPr/>
          <a:lstStyle>
            <a:lvl1pPr marL="342900" indent="-342900" algn="l" rtl="0" eaLnBrk="0" fontAlgn="base" hangingPunct="0">
              <a:spcBef>
                <a:spcPct val="20000"/>
              </a:spcBef>
              <a:spcAft>
                <a:spcPct val="0"/>
              </a:spcAft>
              <a:buClr>
                <a:schemeClr val="folHlink"/>
              </a:buClr>
              <a:buSzPct val="80000"/>
              <a:buFont typeface="Wingdings" panose="05000000000000000000" pitchFamily="2" charset="2"/>
              <a:buChar char="l"/>
              <a:defRPr kumimoji="1" sz="3000">
                <a:solidFill>
                  <a:schemeClr val="bg2"/>
                </a:solidFill>
                <a:latin typeface="+mn-lt"/>
                <a:ea typeface="+mn-ea"/>
                <a:cs typeface="+mn-cs"/>
              </a:defRPr>
            </a:lvl1pPr>
            <a:lvl2pPr marL="742950" indent="-285750" algn="l" rtl="0" eaLnBrk="0" fontAlgn="base" hangingPunct="0">
              <a:spcBef>
                <a:spcPct val="20000"/>
              </a:spcBef>
              <a:spcAft>
                <a:spcPct val="0"/>
              </a:spcAft>
              <a:buClr>
                <a:schemeClr val="folHlink"/>
              </a:buClr>
              <a:buChar char="–"/>
              <a:defRPr kumimoji="1" sz="2800">
                <a:solidFill>
                  <a:schemeClr val="bg2"/>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anose="05000000000000000000" pitchFamily="2" charset="2"/>
              <a:buChar char="l"/>
              <a:defRPr kumimoji="1" sz="2400">
                <a:solidFill>
                  <a:schemeClr val="bg2"/>
                </a:solidFill>
                <a:latin typeface="+mn-lt"/>
                <a:ea typeface="+mn-ea"/>
              </a:defRPr>
            </a:lvl3pPr>
            <a:lvl4pPr marL="1600200" indent="-228600" algn="l" rtl="0" eaLnBrk="0" fontAlgn="base" hangingPunct="0">
              <a:spcBef>
                <a:spcPct val="20000"/>
              </a:spcBef>
              <a:spcAft>
                <a:spcPct val="0"/>
              </a:spcAft>
              <a:buClr>
                <a:schemeClr val="folHlink"/>
              </a:buClr>
              <a:buChar char="–"/>
              <a:defRPr kumimoji="1" sz="2000">
                <a:solidFill>
                  <a:schemeClr val="bg2"/>
                </a:solidFill>
                <a:latin typeface="+mn-lt"/>
                <a:ea typeface="+mn-ea"/>
              </a:defRPr>
            </a:lvl4pPr>
            <a:lvl5pPr marL="2057400" indent="-228600" algn="l" rtl="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mn-lt"/>
                <a:ea typeface="+mn-ea"/>
              </a:defRPr>
            </a:lvl5pPr>
            <a:lvl6pPr marL="25146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6pPr>
            <a:lvl7pPr marL="29718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7pPr>
            <a:lvl8pPr marL="34290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8pPr>
            <a:lvl9pPr marL="38862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9pPr>
          </a:lstStyle>
          <a:p>
            <a:pPr marL="0" indent="0">
              <a:lnSpc>
                <a:spcPct val="150000"/>
              </a:lnSpc>
              <a:buNone/>
            </a:pPr>
            <a:r>
              <a:rPr lang="zh-CN" altLang="en-US" sz="2000" kern="0" dirty="0"/>
              <a:t>解决思路</a:t>
            </a:r>
            <a:r>
              <a:rPr lang="en-US" altLang="zh-CN" sz="2000" kern="0" dirty="0"/>
              <a:t>1</a:t>
            </a:r>
            <a:r>
              <a:rPr lang="zh-CN" altLang="en-US" sz="2000" kern="0" dirty="0"/>
              <a:t>：牺牲空间换时间，写数据时同时写入两张表，内容一样，只是一张表</a:t>
            </a:r>
            <a:r>
              <a:rPr lang="en-US" altLang="zh-CN" sz="2000" kern="0" dirty="0" err="1"/>
              <a:t>rowKey</a:t>
            </a:r>
            <a:r>
              <a:rPr lang="en-US" altLang="zh-CN" sz="2000" kern="0" dirty="0"/>
              <a:t>=</a:t>
            </a:r>
            <a:r>
              <a:rPr lang="en-US" altLang="zh-CN" sz="2000" kern="0" dirty="0" err="1"/>
              <a:t>phoneNum</a:t>
            </a:r>
            <a:r>
              <a:rPr lang="en-US" altLang="zh-CN" sz="2000" kern="0" dirty="0"/>
              <a:t>+</a:t>
            </a:r>
            <a:r>
              <a:rPr lang="zh-CN" altLang="en-US" sz="2000" kern="0" dirty="0"/>
              <a:t>时间，另一张表</a:t>
            </a:r>
            <a:r>
              <a:rPr lang="en-US" altLang="zh-CN" sz="2000" kern="0" dirty="0" err="1"/>
              <a:t>rowKey</a:t>
            </a:r>
            <a:r>
              <a:rPr lang="en-US" altLang="zh-CN" sz="2000" kern="0" dirty="0"/>
              <a:t>=</a:t>
            </a:r>
            <a:r>
              <a:rPr lang="zh-CN" altLang="en-US" sz="2000" kern="0" dirty="0"/>
              <a:t>时间</a:t>
            </a:r>
            <a:r>
              <a:rPr lang="en-US" altLang="zh-CN" sz="2000" kern="0" dirty="0"/>
              <a:t>+</a:t>
            </a:r>
            <a:r>
              <a:rPr lang="en-US" altLang="zh-CN" sz="2000" kern="0" dirty="0" err="1"/>
              <a:t>phoneNum</a:t>
            </a:r>
            <a:endParaRPr lang="zh-CN" altLang="en-US" sz="2000" kern="0" dirty="0"/>
          </a:p>
          <a:p>
            <a:pPr marL="0" indent="0">
              <a:lnSpc>
                <a:spcPct val="150000"/>
              </a:lnSpc>
              <a:buNone/>
            </a:pPr>
            <a:endParaRPr lang="zh-CN" altLang="en-US" sz="2000" kern="0" dirty="0"/>
          </a:p>
          <a:p>
            <a:pPr marL="0" indent="0">
              <a:lnSpc>
                <a:spcPct val="150000"/>
              </a:lnSpc>
              <a:buNone/>
            </a:pPr>
            <a:r>
              <a:rPr lang="zh-CN" altLang="en-US" sz="2000" kern="0" dirty="0"/>
              <a:t>解决思路</a:t>
            </a:r>
            <a:r>
              <a:rPr lang="en-US" altLang="zh-CN" sz="2000" kern="0" dirty="0"/>
              <a:t>2</a:t>
            </a:r>
            <a:r>
              <a:rPr lang="zh-CN" altLang="en-US" sz="2000" kern="0" dirty="0"/>
              <a:t>：牺牲部分空间部分时间，两张表，一张全量表，</a:t>
            </a:r>
            <a:r>
              <a:rPr lang="en-US" altLang="zh-CN" sz="2000" kern="0" dirty="0" err="1"/>
              <a:t>rowKey</a:t>
            </a:r>
            <a:r>
              <a:rPr lang="en-US" altLang="zh-CN" sz="2000" kern="0" dirty="0"/>
              <a:t>=</a:t>
            </a:r>
            <a:r>
              <a:rPr lang="en-US" altLang="zh-CN" sz="2000" kern="0" dirty="0" err="1"/>
              <a:t>phoneNum</a:t>
            </a:r>
            <a:r>
              <a:rPr lang="en-US" altLang="zh-CN" sz="2000" kern="0" dirty="0"/>
              <a:t>+</a:t>
            </a:r>
            <a:r>
              <a:rPr lang="zh-CN" altLang="en-US" sz="2000" kern="0" dirty="0"/>
              <a:t>时间，另一张索引表只存</a:t>
            </a:r>
            <a:r>
              <a:rPr lang="en-US" altLang="zh-CN" sz="2000" kern="0" dirty="0" err="1"/>
              <a:t>rowKey</a:t>
            </a:r>
            <a:r>
              <a:rPr lang="en-US" altLang="zh-CN" sz="2000" kern="0" dirty="0"/>
              <a:t>=</a:t>
            </a:r>
            <a:r>
              <a:rPr lang="zh-CN" altLang="en-US" sz="2000" kern="0" dirty="0"/>
              <a:t>时间</a:t>
            </a:r>
            <a:r>
              <a:rPr lang="en-US" altLang="zh-CN" sz="2000" kern="0" dirty="0"/>
              <a:t>+</a:t>
            </a:r>
            <a:r>
              <a:rPr lang="en-US" altLang="zh-CN" sz="2000" kern="0" dirty="0" err="1"/>
              <a:t>phoneNum</a:t>
            </a:r>
            <a:r>
              <a:rPr lang="zh-CN" altLang="en-US" sz="2000" kern="0" dirty="0"/>
              <a:t>，目标</a:t>
            </a:r>
            <a:r>
              <a:rPr lang="en-US" altLang="zh-CN" sz="2000" kern="0" dirty="0"/>
              <a:t>1</a:t>
            </a:r>
            <a:r>
              <a:rPr lang="zh-CN" altLang="en-US" sz="2000" kern="0" dirty="0"/>
              <a:t>通过</a:t>
            </a:r>
            <a:r>
              <a:rPr lang="en-US" altLang="zh-CN" sz="2000" kern="0" dirty="0"/>
              <a:t>scan</a:t>
            </a:r>
            <a:r>
              <a:rPr lang="zh-CN" altLang="en-US" sz="2000" kern="0" dirty="0"/>
              <a:t>全量表就可以实现，目标</a:t>
            </a:r>
            <a:r>
              <a:rPr lang="en-US" altLang="zh-CN" sz="2000" kern="0" dirty="0"/>
              <a:t>2</a:t>
            </a:r>
            <a:r>
              <a:rPr lang="zh-CN" altLang="en-US" sz="2000" kern="0" dirty="0"/>
              <a:t>先</a:t>
            </a:r>
            <a:r>
              <a:rPr lang="en-US" altLang="zh-CN" sz="2000" kern="0" dirty="0"/>
              <a:t>scan</a:t>
            </a:r>
            <a:r>
              <a:rPr lang="zh-CN" altLang="en-US" sz="2000" kern="0" dirty="0"/>
              <a:t>索引表然后批量</a:t>
            </a:r>
            <a:r>
              <a:rPr lang="en-US" altLang="zh-CN" sz="2000" kern="0" dirty="0"/>
              <a:t>get</a:t>
            </a:r>
            <a:r>
              <a:rPr lang="zh-CN" altLang="en-US" sz="2000" kern="0" dirty="0"/>
              <a:t>全量表。</a:t>
            </a:r>
            <a:endParaRPr lang="en-US" altLang="zh-CN" sz="2000" kern="0" dirty="0"/>
          </a:p>
          <a:p>
            <a:pPr>
              <a:lnSpc>
                <a:spcPct val="150000"/>
              </a:lnSpc>
            </a:pPr>
            <a:endParaRPr lang="zh-CN" altLang="en-US" sz="2000" kern="0" dirty="0"/>
          </a:p>
        </p:txBody>
      </p:sp>
    </p:spTree>
    <p:extLst>
      <p:ext uri="{BB962C8B-B14F-4D97-AF65-F5344CB8AC3E}">
        <p14:creationId xmlns:p14="http://schemas.microsoft.com/office/powerpoint/2010/main" val="25914469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bwMode="auto">
          <a:xfrm>
            <a:off x="685800" y="1524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b" anchorCtr="0" compatLnSpc="1">
            <a:prstTxWarp prst="textNoShape">
              <a:avLst/>
            </a:prstTxWarp>
          </a:bodyPr>
          <a:lstStyle>
            <a:lvl1pPr algn="l" rtl="0" eaLnBrk="0" fontAlgn="base" hangingPunct="0">
              <a:spcBef>
                <a:spcPct val="0"/>
              </a:spcBef>
              <a:spcAft>
                <a:spcPct val="0"/>
              </a:spcAft>
              <a:defRPr kumimoji="1" sz="4400" b="1">
                <a:solidFill>
                  <a:srgbClr val="FF3300"/>
                </a:solidFill>
                <a:effectLst>
                  <a:outerShdw blurRad="38100" dist="38100" dir="2700000" algn="tl">
                    <a:srgbClr val="000000">
                      <a:alpha val="43137"/>
                    </a:srgbClr>
                  </a:outerShdw>
                </a:effectLst>
                <a:latin typeface="+mj-lt"/>
                <a:ea typeface="+mj-ea"/>
                <a:cs typeface="+mj-cs"/>
              </a:defRPr>
            </a:lvl1pPr>
            <a:lvl2pPr algn="l" rtl="0" eaLnBrk="0" fontAlgn="base" hangingPunct="0">
              <a:spcBef>
                <a:spcPct val="0"/>
              </a:spcBef>
              <a:spcAft>
                <a:spcPct val="0"/>
              </a:spcAft>
              <a:defRPr kumimoji="1" sz="4400" b="1">
                <a:solidFill>
                  <a:srgbClr val="FF3300"/>
                </a:solidFill>
                <a:latin typeface="Arial" charset="0"/>
                <a:ea typeface="隶书" pitchFamily="49" charset="-122"/>
              </a:defRPr>
            </a:lvl2pPr>
            <a:lvl3pPr algn="l" rtl="0" eaLnBrk="0" fontAlgn="base" hangingPunct="0">
              <a:spcBef>
                <a:spcPct val="0"/>
              </a:spcBef>
              <a:spcAft>
                <a:spcPct val="0"/>
              </a:spcAft>
              <a:defRPr kumimoji="1" sz="4400" b="1">
                <a:solidFill>
                  <a:srgbClr val="FF3300"/>
                </a:solidFill>
                <a:latin typeface="Arial" charset="0"/>
                <a:ea typeface="隶书" pitchFamily="49" charset="-122"/>
              </a:defRPr>
            </a:lvl3pPr>
            <a:lvl4pPr algn="l" rtl="0" eaLnBrk="0" fontAlgn="base" hangingPunct="0">
              <a:spcBef>
                <a:spcPct val="0"/>
              </a:spcBef>
              <a:spcAft>
                <a:spcPct val="0"/>
              </a:spcAft>
              <a:defRPr kumimoji="1" sz="4400" b="1">
                <a:solidFill>
                  <a:srgbClr val="FF3300"/>
                </a:solidFill>
                <a:latin typeface="Arial" charset="0"/>
                <a:ea typeface="隶书" pitchFamily="49" charset="-122"/>
              </a:defRPr>
            </a:lvl4pPr>
            <a:lvl5pPr algn="l" rtl="0" eaLnBrk="0" fontAlgn="base" hangingPunct="0">
              <a:spcBef>
                <a:spcPct val="0"/>
              </a:spcBef>
              <a:spcAft>
                <a:spcPct val="0"/>
              </a:spcAft>
              <a:defRPr kumimoji="1" sz="4400" b="1">
                <a:solidFill>
                  <a:srgbClr val="FF3300"/>
                </a:solidFill>
                <a:latin typeface="Arial" charset="0"/>
                <a:ea typeface="隶书" pitchFamily="49" charset="-122"/>
              </a:defRPr>
            </a:lvl5pPr>
            <a:lvl6pPr marL="457200" algn="l" rtl="0" fontAlgn="base">
              <a:spcBef>
                <a:spcPct val="0"/>
              </a:spcBef>
              <a:spcAft>
                <a:spcPct val="0"/>
              </a:spcAft>
              <a:defRPr kumimoji="1" sz="4400" b="1">
                <a:solidFill>
                  <a:srgbClr val="FF3300"/>
                </a:solidFill>
                <a:latin typeface="Arial" charset="0"/>
                <a:ea typeface="隶书" pitchFamily="49" charset="-122"/>
              </a:defRPr>
            </a:lvl6pPr>
            <a:lvl7pPr marL="914400" algn="l" rtl="0" fontAlgn="base">
              <a:spcBef>
                <a:spcPct val="0"/>
              </a:spcBef>
              <a:spcAft>
                <a:spcPct val="0"/>
              </a:spcAft>
              <a:defRPr kumimoji="1" sz="4400" b="1">
                <a:solidFill>
                  <a:srgbClr val="FF3300"/>
                </a:solidFill>
                <a:latin typeface="Arial" charset="0"/>
                <a:ea typeface="隶书" pitchFamily="49" charset="-122"/>
              </a:defRPr>
            </a:lvl7pPr>
            <a:lvl8pPr marL="1371600" algn="l" rtl="0" fontAlgn="base">
              <a:spcBef>
                <a:spcPct val="0"/>
              </a:spcBef>
              <a:spcAft>
                <a:spcPct val="0"/>
              </a:spcAft>
              <a:defRPr kumimoji="1" sz="4400" b="1">
                <a:solidFill>
                  <a:srgbClr val="FF3300"/>
                </a:solidFill>
                <a:latin typeface="Arial" charset="0"/>
                <a:ea typeface="隶书" pitchFamily="49" charset="-122"/>
              </a:defRPr>
            </a:lvl8pPr>
            <a:lvl9pPr marL="1828800" algn="l" rtl="0" fontAlgn="base">
              <a:spcBef>
                <a:spcPct val="0"/>
              </a:spcBef>
              <a:spcAft>
                <a:spcPct val="0"/>
              </a:spcAft>
              <a:defRPr kumimoji="1" sz="4400" b="1">
                <a:solidFill>
                  <a:srgbClr val="FF3300"/>
                </a:solidFill>
                <a:latin typeface="Arial" charset="0"/>
                <a:ea typeface="隶书" pitchFamily="49" charset="-122"/>
              </a:defRPr>
            </a:lvl9pPr>
          </a:lstStyle>
          <a:p>
            <a:pPr>
              <a:defRPr/>
            </a:pPr>
            <a:r>
              <a:rPr lang="en-US" altLang="zh-CN" kern="0" dirty="0" err="1"/>
              <a:t>Hbase</a:t>
            </a:r>
            <a:r>
              <a:rPr lang="zh-CN" altLang="en-US" kern="0" dirty="0"/>
              <a:t>应用实例</a:t>
            </a:r>
            <a:r>
              <a:rPr lang="en-US" altLang="zh-CN" kern="0" dirty="0"/>
              <a:t>-</a:t>
            </a:r>
            <a:r>
              <a:rPr lang="zh-CN" altLang="en-US" kern="0" dirty="0"/>
              <a:t>滴滴</a:t>
            </a:r>
          </a:p>
        </p:txBody>
      </p:sp>
      <p:sp>
        <p:nvSpPr>
          <p:cNvPr id="3" name="矩形 3"/>
          <p:cNvSpPr>
            <a:spLocks noChangeArrowheads="1"/>
          </p:cNvSpPr>
          <p:nvPr/>
        </p:nvSpPr>
        <p:spPr bwMode="auto">
          <a:xfrm>
            <a:off x="114300" y="1219200"/>
            <a:ext cx="8763000"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eaLnBrk="1" hangingPunct="1">
              <a:lnSpc>
                <a:spcPct val="150000"/>
              </a:lnSpc>
              <a:spcBef>
                <a:spcPct val="0"/>
              </a:spcBef>
              <a:buClrTx/>
              <a:buSzTx/>
              <a:buFontTx/>
              <a:buNone/>
            </a:pPr>
            <a:endParaRPr lang="zh-CN" altLang="zh-CN" sz="2000" dirty="0">
              <a:ea typeface="宋体" panose="02010600030101010101" pitchFamily="2" charset="-122"/>
            </a:endParaRPr>
          </a:p>
          <a:p>
            <a:pPr eaLnBrk="1" hangingPunct="1">
              <a:spcBef>
                <a:spcPct val="0"/>
              </a:spcBef>
              <a:buClrTx/>
              <a:buSzTx/>
              <a:buFontTx/>
              <a:buNone/>
            </a:pPr>
            <a:r>
              <a:rPr lang="en-US" altLang="zh-CN" sz="2000" dirty="0">
                <a:ea typeface="宋体" panose="02010600030101010101" pitchFamily="2" charset="-122"/>
              </a:rPr>
              <a:t> </a:t>
            </a:r>
            <a:endParaRPr lang="zh-CN" altLang="zh-CN" sz="2000" dirty="0">
              <a:ea typeface="宋体" panose="02010600030101010101" pitchFamily="2" charset="-122"/>
            </a:endParaRPr>
          </a:p>
        </p:txBody>
      </p:sp>
      <p:sp>
        <p:nvSpPr>
          <p:cNvPr id="5" name="内容占位符 2"/>
          <p:cNvSpPr txBox="1">
            <a:spLocks/>
          </p:cNvSpPr>
          <p:nvPr/>
        </p:nvSpPr>
        <p:spPr>
          <a:xfrm>
            <a:off x="685800" y="1412875"/>
            <a:ext cx="7772400" cy="4876800"/>
          </a:xfrm>
          <a:prstGeom prst="rect">
            <a:avLst/>
          </a:prstGeom>
        </p:spPr>
        <p:txBody>
          <a:bodyPr/>
          <a:lstStyle>
            <a:lvl1pPr marL="342900" indent="-342900" algn="l" rtl="0" eaLnBrk="0" fontAlgn="base" hangingPunct="0">
              <a:spcBef>
                <a:spcPct val="20000"/>
              </a:spcBef>
              <a:spcAft>
                <a:spcPct val="0"/>
              </a:spcAft>
              <a:buClr>
                <a:schemeClr val="folHlink"/>
              </a:buClr>
              <a:buSzPct val="80000"/>
              <a:buFont typeface="Wingdings" panose="05000000000000000000" pitchFamily="2" charset="2"/>
              <a:buChar char="l"/>
              <a:defRPr kumimoji="1" sz="3000">
                <a:solidFill>
                  <a:schemeClr val="bg2"/>
                </a:solidFill>
                <a:latin typeface="+mn-lt"/>
                <a:ea typeface="+mn-ea"/>
                <a:cs typeface="+mn-cs"/>
              </a:defRPr>
            </a:lvl1pPr>
            <a:lvl2pPr marL="742950" indent="-285750" algn="l" rtl="0" eaLnBrk="0" fontAlgn="base" hangingPunct="0">
              <a:spcBef>
                <a:spcPct val="20000"/>
              </a:spcBef>
              <a:spcAft>
                <a:spcPct val="0"/>
              </a:spcAft>
              <a:buClr>
                <a:schemeClr val="folHlink"/>
              </a:buClr>
              <a:buChar char="–"/>
              <a:defRPr kumimoji="1" sz="2800">
                <a:solidFill>
                  <a:schemeClr val="bg2"/>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anose="05000000000000000000" pitchFamily="2" charset="2"/>
              <a:buChar char="l"/>
              <a:defRPr kumimoji="1" sz="2400">
                <a:solidFill>
                  <a:schemeClr val="bg2"/>
                </a:solidFill>
                <a:latin typeface="+mn-lt"/>
                <a:ea typeface="+mn-ea"/>
              </a:defRPr>
            </a:lvl3pPr>
            <a:lvl4pPr marL="1600200" indent="-228600" algn="l" rtl="0" eaLnBrk="0" fontAlgn="base" hangingPunct="0">
              <a:spcBef>
                <a:spcPct val="20000"/>
              </a:spcBef>
              <a:spcAft>
                <a:spcPct val="0"/>
              </a:spcAft>
              <a:buClr>
                <a:schemeClr val="folHlink"/>
              </a:buClr>
              <a:buChar char="–"/>
              <a:defRPr kumimoji="1" sz="2000">
                <a:solidFill>
                  <a:schemeClr val="bg2"/>
                </a:solidFill>
                <a:latin typeface="+mn-lt"/>
                <a:ea typeface="+mn-ea"/>
              </a:defRPr>
            </a:lvl4pPr>
            <a:lvl5pPr marL="2057400" indent="-228600" algn="l" rtl="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mn-lt"/>
                <a:ea typeface="+mn-ea"/>
              </a:defRPr>
            </a:lvl5pPr>
            <a:lvl6pPr marL="25146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6pPr>
            <a:lvl7pPr marL="29718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7pPr>
            <a:lvl8pPr marL="34290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8pPr>
            <a:lvl9pPr marL="38862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9pPr>
          </a:lstStyle>
          <a:p>
            <a:pPr>
              <a:lnSpc>
                <a:spcPct val="150000"/>
              </a:lnSpc>
            </a:pPr>
            <a:r>
              <a:rPr lang="en-US" altLang="zh-CN" sz="2400" dirty="0" err="1"/>
              <a:t>HBase</a:t>
            </a:r>
            <a:r>
              <a:rPr lang="zh-CN" altLang="en-US" sz="2400" dirty="0"/>
              <a:t>在滴滴的主要使用业务</a:t>
            </a:r>
            <a:endParaRPr lang="en-US" altLang="zh-CN" sz="2400" dirty="0"/>
          </a:p>
          <a:p>
            <a:pPr lvl="1">
              <a:lnSpc>
                <a:spcPct val="150000"/>
              </a:lnSpc>
            </a:pPr>
            <a:r>
              <a:rPr lang="zh-CN" altLang="en-US" sz="2000" dirty="0"/>
              <a:t>在线业务</a:t>
            </a:r>
            <a:endParaRPr lang="en-US" altLang="zh-CN" sz="2000" dirty="0"/>
          </a:p>
          <a:p>
            <a:pPr lvl="2">
              <a:lnSpc>
                <a:spcPct val="150000"/>
              </a:lnSpc>
            </a:pPr>
            <a:r>
              <a:rPr lang="zh-CN" altLang="en-US" sz="1600" dirty="0"/>
              <a:t>服务于最终用户，需要实时快速地响应用户的操作</a:t>
            </a:r>
          </a:p>
          <a:p>
            <a:pPr lvl="2">
              <a:lnSpc>
                <a:spcPct val="150000"/>
              </a:lnSpc>
            </a:pPr>
            <a:r>
              <a:rPr lang="zh-CN" altLang="en-US" sz="1600" dirty="0"/>
              <a:t>对数据访问的延时非常敏感，访问趋向随机</a:t>
            </a:r>
          </a:p>
          <a:p>
            <a:pPr lvl="2">
              <a:lnSpc>
                <a:spcPct val="150000"/>
              </a:lnSpc>
            </a:pPr>
            <a:r>
              <a:rPr lang="zh-CN" altLang="en-US" sz="1600" dirty="0"/>
              <a:t>业务如派单，动调，计费，支付，客服等</a:t>
            </a:r>
          </a:p>
          <a:p>
            <a:pPr lvl="1">
              <a:lnSpc>
                <a:spcPct val="150000"/>
              </a:lnSpc>
            </a:pPr>
            <a:r>
              <a:rPr lang="zh-CN" altLang="en-US" sz="2000" dirty="0"/>
              <a:t>离线业务</a:t>
            </a:r>
            <a:endParaRPr lang="en-US" altLang="zh-CN" sz="2000" dirty="0"/>
          </a:p>
          <a:p>
            <a:pPr lvl="2">
              <a:lnSpc>
                <a:spcPct val="150000"/>
              </a:lnSpc>
            </a:pPr>
            <a:r>
              <a:rPr lang="zh-CN" altLang="en-US" sz="1600" dirty="0"/>
              <a:t>通常是定时的大批量处理任务，对一段时间内的数据进行处理产出结果</a:t>
            </a:r>
          </a:p>
          <a:p>
            <a:pPr lvl="2">
              <a:lnSpc>
                <a:spcPct val="150000"/>
              </a:lnSpc>
            </a:pPr>
            <a:r>
              <a:rPr lang="zh-CN" altLang="en-US" sz="1600" dirty="0"/>
              <a:t>对任务完成的时间要求一般，处理逻辑复杂</a:t>
            </a:r>
          </a:p>
          <a:p>
            <a:pPr lvl="2">
              <a:lnSpc>
                <a:spcPct val="150000"/>
              </a:lnSpc>
            </a:pPr>
            <a:r>
              <a:rPr lang="zh-CN" altLang="en-US" sz="1600" dirty="0"/>
              <a:t>业务如天报表，安全分析，用户行为分析，模型训练等</a:t>
            </a:r>
            <a:endParaRPr lang="zh-CN" altLang="en-US" sz="1800" dirty="0"/>
          </a:p>
        </p:txBody>
      </p:sp>
    </p:spTree>
    <p:extLst>
      <p:ext uri="{BB962C8B-B14F-4D97-AF65-F5344CB8AC3E}">
        <p14:creationId xmlns:p14="http://schemas.microsoft.com/office/powerpoint/2010/main" val="16311004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bwMode="auto">
          <a:xfrm>
            <a:off x="685800" y="1524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b" anchorCtr="0" compatLnSpc="1">
            <a:prstTxWarp prst="textNoShape">
              <a:avLst/>
            </a:prstTxWarp>
          </a:bodyPr>
          <a:lstStyle>
            <a:lvl1pPr algn="l" rtl="0" eaLnBrk="0" fontAlgn="base" hangingPunct="0">
              <a:spcBef>
                <a:spcPct val="0"/>
              </a:spcBef>
              <a:spcAft>
                <a:spcPct val="0"/>
              </a:spcAft>
              <a:defRPr kumimoji="1" sz="4400" b="1">
                <a:solidFill>
                  <a:srgbClr val="FF3300"/>
                </a:solidFill>
                <a:effectLst>
                  <a:outerShdw blurRad="38100" dist="38100" dir="2700000" algn="tl">
                    <a:srgbClr val="000000">
                      <a:alpha val="43137"/>
                    </a:srgbClr>
                  </a:outerShdw>
                </a:effectLst>
                <a:latin typeface="+mj-lt"/>
                <a:ea typeface="+mj-ea"/>
                <a:cs typeface="+mj-cs"/>
              </a:defRPr>
            </a:lvl1pPr>
            <a:lvl2pPr algn="l" rtl="0" eaLnBrk="0" fontAlgn="base" hangingPunct="0">
              <a:spcBef>
                <a:spcPct val="0"/>
              </a:spcBef>
              <a:spcAft>
                <a:spcPct val="0"/>
              </a:spcAft>
              <a:defRPr kumimoji="1" sz="4400" b="1">
                <a:solidFill>
                  <a:srgbClr val="FF3300"/>
                </a:solidFill>
                <a:latin typeface="Arial" charset="0"/>
                <a:ea typeface="隶书" pitchFamily="49" charset="-122"/>
              </a:defRPr>
            </a:lvl2pPr>
            <a:lvl3pPr algn="l" rtl="0" eaLnBrk="0" fontAlgn="base" hangingPunct="0">
              <a:spcBef>
                <a:spcPct val="0"/>
              </a:spcBef>
              <a:spcAft>
                <a:spcPct val="0"/>
              </a:spcAft>
              <a:defRPr kumimoji="1" sz="4400" b="1">
                <a:solidFill>
                  <a:srgbClr val="FF3300"/>
                </a:solidFill>
                <a:latin typeface="Arial" charset="0"/>
                <a:ea typeface="隶书" pitchFamily="49" charset="-122"/>
              </a:defRPr>
            </a:lvl3pPr>
            <a:lvl4pPr algn="l" rtl="0" eaLnBrk="0" fontAlgn="base" hangingPunct="0">
              <a:spcBef>
                <a:spcPct val="0"/>
              </a:spcBef>
              <a:spcAft>
                <a:spcPct val="0"/>
              </a:spcAft>
              <a:defRPr kumimoji="1" sz="4400" b="1">
                <a:solidFill>
                  <a:srgbClr val="FF3300"/>
                </a:solidFill>
                <a:latin typeface="Arial" charset="0"/>
                <a:ea typeface="隶书" pitchFamily="49" charset="-122"/>
              </a:defRPr>
            </a:lvl4pPr>
            <a:lvl5pPr algn="l" rtl="0" eaLnBrk="0" fontAlgn="base" hangingPunct="0">
              <a:spcBef>
                <a:spcPct val="0"/>
              </a:spcBef>
              <a:spcAft>
                <a:spcPct val="0"/>
              </a:spcAft>
              <a:defRPr kumimoji="1" sz="4400" b="1">
                <a:solidFill>
                  <a:srgbClr val="FF3300"/>
                </a:solidFill>
                <a:latin typeface="Arial" charset="0"/>
                <a:ea typeface="隶书" pitchFamily="49" charset="-122"/>
              </a:defRPr>
            </a:lvl5pPr>
            <a:lvl6pPr marL="457200" algn="l" rtl="0" fontAlgn="base">
              <a:spcBef>
                <a:spcPct val="0"/>
              </a:spcBef>
              <a:spcAft>
                <a:spcPct val="0"/>
              </a:spcAft>
              <a:defRPr kumimoji="1" sz="4400" b="1">
                <a:solidFill>
                  <a:srgbClr val="FF3300"/>
                </a:solidFill>
                <a:latin typeface="Arial" charset="0"/>
                <a:ea typeface="隶书" pitchFamily="49" charset="-122"/>
              </a:defRPr>
            </a:lvl6pPr>
            <a:lvl7pPr marL="914400" algn="l" rtl="0" fontAlgn="base">
              <a:spcBef>
                <a:spcPct val="0"/>
              </a:spcBef>
              <a:spcAft>
                <a:spcPct val="0"/>
              </a:spcAft>
              <a:defRPr kumimoji="1" sz="4400" b="1">
                <a:solidFill>
                  <a:srgbClr val="FF3300"/>
                </a:solidFill>
                <a:latin typeface="Arial" charset="0"/>
                <a:ea typeface="隶书" pitchFamily="49" charset="-122"/>
              </a:defRPr>
            </a:lvl7pPr>
            <a:lvl8pPr marL="1371600" algn="l" rtl="0" fontAlgn="base">
              <a:spcBef>
                <a:spcPct val="0"/>
              </a:spcBef>
              <a:spcAft>
                <a:spcPct val="0"/>
              </a:spcAft>
              <a:defRPr kumimoji="1" sz="4400" b="1">
                <a:solidFill>
                  <a:srgbClr val="FF3300"/>
                </a:solidFill>
                <a:latin typeface="Arial" charset="0"/>
                <a:ea typeface="隶书" pitchFamily="49" charset="-122"/>
              </a:defRPr>
            </a:lvl8pPr>
            <a:lvl9pPr marL="1828800" algn="l" rtl="0" fontAlgn="base">
              <a:spcBef>
                <a:spcPct val="0"/>
              </a:spcBef>
              <a:spcAft>
                <a:spcPct val="0"/>
              </a:spcAft>
              <a:defRPr kumimoji="1" sz="4400" b="1">
                <a:solidFill>
                  <a:srgbClr val="FF3300"/>
                </a:solidFill>
                <a:latin typeface="Arial" charset="0"/>
                <a:ea typeface="隶书" pitchFamily="49" charset="-122"/>
              </a:defRPr>
            </a:lvl9pPr>
          </a:lstStyle>
          <a:p>
            <a:pPr>
              <a:defRPr/>
            </a:pPr>
            <a:r>
              <a:rPr lang="en-US" altLang="zh-CN" kern="0" dirty="0" err="1"/>
              <a:t>Hbase</a:t>
            </a:r>
            <a:r>
              <a:rPr lang="zh-CN" altLang="en-US" kern="0" dirty="0"/>
              <a:t>应用实例</a:t>
            </a:r>
            <a:r>
              <a:rPr lang="en-US" altLang="zh-CN" kern="0" dirty="0"/>
              <a:t>-</a:t>
            </a:r>
            <a:r>
              <a:rPr lang="zh-CN" altLang="en-US" kern="0" dirty="0"/>
              <a:t>滴滴</a:t>
            </a:r>
          </a:p>
        </p:txBody>
      </p:sp>
      <p:sp>
        <p:nvSpPr>
          <p:cNvPr id="3" name="矩形 3"/>
          <p:cNvSpPr>
            <a:spLocks noChangeArrowheads="1"/>
          </p:cNvSpPr>
          <p:nvPr/>
        </p:nvSpPr>
        <p:spPr bwMode="auto">
          <a:xfrm>
            <a:off x="114300" y="1219200"/>
            <a:ext cx="8763000"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eaLnBrk="1" hangingPunct="1">
              <a:lnSpc>
                <a:spcPct val="150000"/>
              </a:lnSpc>
              <a:spcBef>
                <a:spcPct val="0"/>
              </a:spcBef>
              <a:buClrTx/>
              <a:buSzTx/>
              <a:buFontTx/>
              <a:buNone/>
            </a:pPr>
            <a:endParaRPr lang="zh-CN" altLang="zh-CN" sz="2000" dirty="0">
              <a:ea typeface="宋体" panose="02010600030101010101" pitchFamily="2" charset="-122"/>
            </a:endParaRPr>
          </a:p>
          <a:p>
            <a:pPr eaLnBrk="1" hangingPunct="1">
              <a:spcBef>
                <a:spcPct val="0"/>
              </a:spcBef>
              <a:buClrTx/>
              <a:buSzTx/>
              <a:buFontTx/>
              <a:buNone/>
            </a:pPr>
            <a:r>
              <a:rPr lang="en-US" altLang="zh-CN" sz="2000" dirty="0">
                <a:ea typeface="宋体" panose="02010600030101010101" pitchFamily="2" charset="-122"/>
              </a:rPr>
              <a:t> </a:t>
            </a:r>
            <a:endParaRPr lang="zh-CN" altLang="zh-CN" sz="2000" dirty="0">
              <a:ea typeface="宋体" panose="02010600030101010101" pitchFamily="2" charset="-122"/>
            </a:endParaRPr>
          </a:p>
        </p:txBody>
      </p:sp>
      <p:sp>
        <p:nvSpPr>
          <p:cNvPr id="5" name="内容占位符 2"/>
          <p:cNvSpPr txBox="1">
            <a:spLocks/>
          </p:cNvSpPr>
          <p:nvPr/>
        </p:nvSpPr>
        <p:spPr>
          <a:xfrm>
            <a:off x="685800" y="1412874"/>
            <a:ext cx="7772400" cy="5328493"/>
          </a:xfrm>
          <a:prstGeom prst="rect">
            <a:avLst/>
          </a:prstGeom>
        </p:spPr>
        <p:txBody>
          <a:bodyPr/>
          <a:lstStyle>
            <a:lvl1pPr marL="342900" indent="-342900" algn="l" rtl="0" eaLnBrk="0" fontAlgn="base" hangingPunct="0">
              <a:spcBef>
                <a:spcPct val="20000"/>
              </a:spcBef>
              <a:spcAft>
                <a:spcPct val="0"/>
              </a:spcAft>
              <a:buClr>
                <a:schemeClr val="folHlink"/>
              </a:buClr>
              <a:buSzPct val="80000"/>
              <a:buFont typeface="Wingdings" panose="05000000000000000000" pitchFamily="2" charset="2"/>
              <a:buChar char="l"/>
              <a:defRPr kumimoji="1" sz="3000">
                <a:solidFill>
                  <a:schemeClr val="bg2"/>
                </a:solidFill>
                <a:latin typeface="+mn-lt"/>
                <a:ea typeface="+mn-ea"/>
                <a:cs typeface="+mn-cs"/>
              </a:defRPr>
            </a:lvl1pPr>
            <a:lvl2pPr marL="742950" indent="-285750" algn="l" rtl="0" eaLnBrk="0" fontAlgn="base" hangingPunct="0">
              <a:spcBef>
                <a:spcPct val="20000"/>
              </a:spcBef>
              <a:spcAft>
                <a:spcPct val="0"/>
              </a:spcAft>
              <a:buClr>
                <a:schemeClr val="folHlink"/>
              </a:buClr>
              <a:buChar char="–"/>
              <a:defRPr kumimoji="1" sz="2800">
                <a:solidFill>
                  <a:schemeClr val="bg2"/>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anose="05000000000000000000" pitchFamily="2" charset="2"/>
              <a:buChar char="l"/>
              <a:defRPr kumimoji="1" sz="2400">
                <a:solidFill>
                  <a:schemeClr val="bg2"/>
                </a:solidFill>
                <a:latin typeface="+mn-lt"/>
                <a:ea typeface="+mn-ea"/>
              </a:defRPr>
            </a:lvl3pPr>
            <a:lvl4pPr marL="1600200" indent="-228600" algn="l" rtl="0" eaLnBrk="0" fontAlgn="base" hangingPunct="0">
              <a:spcBef>
                <a:spcPct val="20000"/>
              </a:spcBef>
              <a:spcAft>
                <a:spcPct val="0"/>
              </a:spcAft>
              <a:buClr>
                <a:schemeClr val="folHlink"/>
              </a:buClr>
              <a:buChar char="–"/>
              <a:defRPr kumimoji="1" sz="2000">
                <a:solidFill>
                  <a:schemeClr val="bg2"/>
                </a:solidFill>
                <a:latin typeface="+mn-lt"/>
                <a:ea typeface="+mn-ea"/>
              </a:defRPr>
            </a:lvl4pPr>
            <a:lvl5pPr marL="2057400" indent="-228600" algn="l" rtl="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mn-lt"/>
                <a:ea typeface="+mn-ea"/>
              </a:defRPr>
            </a:lvl5pPr>
            <a:lvl6pPr marL="25146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6pPr>
            <a:lvl7pPr marL="29718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7pPr>
            <a:lvl8pPr marL="34290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8pPr>
            <a:lvl9pPr marL="38862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9pPr>
          </a:lstStyle>
          <a:p>
            <a:r>
              <a:rPr lang="zh-CN" altLang="en-US" sz="2400" kern="0" dirty="0"/>
              <a:t>存放在</a:t>
            </a:r>
            <a:r>
              <a:rPr lang="en-US" altLang="zh-CN" sz="2400" kern="0" dirty="0" err="1"/>
              <a:t>Hbase</a:t>
            </a:r>
            <a:r>
              <a:rPr lang="zh-CN" altLang="en-US" sz="2400" kern="0" dirty="0"/>
              <a:t>的主要数据</a:t>
            </a:r>
          </a:p>
          <a:p>
            <a:pPr lvl="1"/>
            <a:r>
              <a:rPr lang="zh-CN" altLang="en-US" sz="2000" kern="0" dirty="0"/>
              <a:t>统计结果、报表类数据</a:t>
            </a:r>
            <a:endParaRPr lang="en-US" altLang="zh-CN" sz="2000" kern="0" dirty="0"/>
          </a:p>
          <a:p>
            <a:pPr lvl="2"/>
            <a:r>
              <a:rPr lang="zh-CN" altLang="en-US" sz="1600" kern="0" dirty="0"/>
              <a:t>主要是运营、运力情况、收入等结果</a:t>
            </a:r>
            <a:endParaRPr lang="en-US" altLang="zh-CN" sz="1600" kern="0" dirty="0"/>
          </a:p>
          <a:p>
            <a:pPr lvl="2"/>
            <a:r>
              <a:rPr lang="zh-CN" altLang="en-US" sz="1600" kern="0" dirty="0"/>
              <a:t>通常需要配合</a:t>
            </a:r>
            <a:r>
              <a:rPr lang="en-US" altLang="zh-CN" sz="1600" kern="0" dirty="0"/>
              <a:t>Phoenix</a:t>
            </a:r>
            <a:r>
              <a:rPr lang="zh-CN" altLang="en-US" sz="1600" kern="0" dirty="0"/>
              <a:t>进行</a:t>
            </a:r>
            <a:r>
              <a:rPr lang="en-US" altLang="zh-CN" sz="1600" kern="0" dirty="0"/>
              <a:t>SQL</a:t>
            </a:r>
            <a:r>
              <a:rPr lang="zh-CN" altLang="en-US" sz="1600" kern="0" dirty="0"/>
              <a:t>查询</a:t>
            </a:r>
            <a:endParaRPr lang="en-US" altLang="zh-CN" sz="1600" kern="0" dirty="0"/>
          </a:p>
          <a:p>
            <a:pPr lvl="2"/>
            <a:r>
              <a:rPr lang="zh-CN" altLang="en-US" sz="1600" kern="0" dirty="0"/>
              <a:t>数据量较小，对查询的灵活性要求高，延时要求一般</a:t>
            </a:r>
          </a:p>
          <a:p>
            <a:pPr lvl="1"/>
            <a:r>
              <a:rPr lang="zh-CN" altLang="en-US" sz="2000" kern="0" dirty="0"/>
              <a:t>原始事实类数据</a:t>
            </a:r>
            <a:endParaRPr lang="en-US" altLang="zh-CN" sz="2000" kern="0" dirty="0"/>
          </a:p>
          <a:p>
            <a:pPr lvl="2"/>
            <a:r>
              <a:rPr lang="zh-CN" altLang="en-US" sz="1600" kern="0" dirty="0"/>
              <a:t>如订单、司机乘客的</a:t>
            </a:r>
            <a:r>
              <a:rPr lang="en-US" altLang="zh-CN" sz="1600" kern="0" dirty="0"/>
              <a:t>GPS</a:t>
            </a:r>
            <a:r>
              <a:rPr lang="zh-CN" altLang="en-US" sz="1600" kern="0" dirty="0"/>
              <a:t>轨迹、日志等</a:t>
            </a:r>
            <a:endParaRPr lang="en-US" altLang="zh-CN" sz="1600" kern="0" dirty="0"/>
          </a:p>
          <a:p>
            <a:pPr lvl="2"/>
            <a:r>
              <a:rPr lang="zh-CN" altLang="en-US" sz="1600" kern="0" dirty="0"/>
              <a:t>主要用作在线和离线的数据供给</a:t>
            </a:r>
            <a:endParaRPr lang="en-US" altLang="zh-CN" sz="1600" kern="0" dirty="0"/>
          </a:p>
          <a:p>
            <a:pPr lvl="2"/>
            <a:r>
              <a:rPr lang="zh-CN" altLang="en-US" sz="1600" kern="0" dirty="0"/>
              <a:t>数据量大，对一致性和可用性要求高，延时要求高，实时写入，单点或批量查询</a:t>
            </a:r>
          </a:p>
          <a:p>
            <a:pPr lvl="1"/>
            <a:r>
              <a:rPr lang="zh-CN" altLang="en-US" sz="2000" kern="0" dirty="0"/>
              <a:t>中间结果数据</a:t>
            </a:r>
            <a:endParaRPr lang="en-US" altLang="zh-CN" sz="2000" kern="0" dirty="0"/>
          </a:p>
          <a:p>
            <a:pPr lvl="2"/>
            <a:r>
              <a:rPr lang="zh-CN" altLang="en-US" sz="1600" kern="0" dirty="0"/>
              <a:t>指模型训练所需要的数据等</a:t>
            </a:r>
            <a:endParaRPr lang="en-US" altLang="zh-CN" sz="1600" kern="0" dirty="0"/>
          </a:p>
          <a:p>
            <a:pPr lvl="2"/>
            <a:r>
              <a:rPr lang="zh-CN" altLang="en-US" sz="1600" kern="0" dirty="0"/>
              <a:t>数据量大，可用性和一致性要求一般，对批量查询时的吞吐量要求高</a:t>
            </a:r>
          </a:p>
          <a:p>
            <a:pPr lvl="1"/>
            <a:r>
              <a:rPr lang="zh-CN" altLang="en-US" sz="2000" kern="0" dirty="0"/>
              <a:t>线上系统的备份数据</a:t>
            </a:r>
            <a:endParaRPr lang="en-US" altLang="zh-CN" sz="2000" kern="0" dirty="0"/>
          </a:p>
          <a:p>
            <a:pPr lvl="2"/>
            <a:r>
              <a:rPr lang="zh-CN" altLang="en-US" sz="1600" kern="0" dirty="0"/>
              <a:t>历史数据</a:t>
            </a:r>
            <a:endParaRPr lang="en-US" altLang="zh-CN" sz="1600" kern="0" dirty="0"/>
          </a:p>
          <a:p>
            <a:pPr lvl="2"/>
            <a:r>
              <a:rPr lang="zh-CN" altLang="en-US" sz="1600" kern="0" dirty="0"/>
              <a:t>查询频率不高，延时要求高</a:t>
            </a:r>
            <a:endParaRPr lang="en-US" altLang="zh-CN" sz="1600" kern="0" dirty="0"/>
          </a:p>
          <a:p>
            <a:pPr lvl="2"/>
            <a:endParaRPr lang="zh-CN" altLang="en-US" sz="1600" kern="0" dirty="0"/>
          </a:p>
          <a:p>
            <a:endParaRPr lang="en-US" altLang="zh-CN" sz="2400" kern="0" dirty="0"/>
          </a:p>
          <a:p>
            <a:endParaRPr lang="zh-CN" altLang="en-US" sz="2400" kern="0" dirty="0"/>
          </a:p>
        </p:txBody>
      </p:sp>
    </p:spTree>
    <p:extLst>
      <p:ext uri="{BB962C8B-B14F-4D97-AF65-F5344CB8AC3E}">
        <p14:creationId xmlns:p14="http://schemas.microsoft.com/office/powerpoint/2010/main" val="1402760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105671-16F8-4B75-9BF0-34E1E4A6E0D8}"/>
              </a:ext>
            </a:extLst>
          </p:cNvPr>
          <p:cNvSpPr>
            <a:spLocks noGrp="1"/>
          </p:cNvSpPr>
          <p:nvPr>
            <p:ph type="title"/>
          </p:nvPr>
        </p:nvSpPr>
        <p:spPr/>
        <p:txBody>
          <a:bodyPr/>
          <a:lstStyle/>
          <a:p>
            <a:r>
              <a:rPr lang="zh-CN" altLang="en-US" dirty="0"/>
              <a:t>列族数据库</a:t>
            </a:r>
          </a:p>
        </p:txBody>
      </p:sp>
      <p:sp>
        <p:nvSpPr>
          <p:cNvPr id="3" name="内容占位符 2">
            <a:extLst>
              <a:ext uri="{FF2B5EF4-FFF2-40B4-BE49-F238E27FC236}">
                <a16:creationId xmlns:a16="http://schemas.microsoft.com/office/drawing/2014/main" id="{2D720011-3F95-4026-B138-366C9D6C56F7}"/>
              </a:ext>
            </a:extLst>
          </p:cNvPr>
          <p:cNvSpPr>
            <a:spLocks noGrp="1"/>
          </p:cNvSpPr>
          <p:nvPr>
            <p:ph idx="1"/>
          </p:nvPr>
        </p:nvSpPr>
        <p:spPr>
          <a:xfrm>
            <a:off x="685800" y="1371600"/>
            <a:ext cx="7846640" cy="4876800"/>
          </a:xfrm>
        </p:spPr>
        <p:txBody>
          <a:bodyPr/>
          <a:lstStyle/>
          <a:p>
            <a:pPr>
              <a:lnSpc>
                <a:spcPct val="150000"/>
              </a:lnSpc>
            </a:pPr>
            <a:endParaRPr lang="zh-CN" altLang="en-US" sz="2400" dirty="0"/>
          </a:p>
        </p:txBody>
      </p:sp>
      <p:sp>
        <p:nvSpPr>
          <p:cNvPr id="4" name="日期占位符 3">
            <a:extLst>
              <a:ext uri="{FF2B5EF4-FFF2-40B4-BE49-F238E27FC236}">
                <a16:creationId xmlns:a16="http://schemas.microsoft.com/office/drawing/2014/main" id="{6C025793-C1E6-48F1-A871-EFC4B1BCEB74}"/>
              </a:ext>
            </a:extLst>
          </p:cNvPr>
          <p:cNvSpPr>
            <a:spLocks noGrp="1"/>
          </p:cNvSpPr>
          <p:nvPr>
            <p:ph type="dt" sz="half" idx="10"/>
          </p:nvPr>
        </p:nvSpPr>
        <p:spPr/>
        <p:txBody>
          <a:bodyPr/>
          <a:lstStyle/>
          <a:p>
            <a:pPr>
              <a:defRPr/>
            </a:pPr>
            <a:fld id="{F2C852EB-FD68-42B5-8735-0EADA7A5DCD2}" type="datetime3">
              <a:rPr lang="zh-CN" altLang="en-US" smtClean="0"/>
              <a:pPr>
                <a:defRPr/>
              </a:pPr>
              <a:t>2021年12月8日星期三</a:t>
            </a:fld>
            <a:endParaRPr lang="en-US" altLang="zh-CN"/>
          </a:p>
        </p:txBody>
      </p:sp>
      <p:sp>
        <p:nvSpPr>
          <p:cNvPr id="5" name="灯片编号占位符 4">
            <a:extLst>
              <a:ext uri="{FF2B5EF4-FFF2-40B4-BE49-F238E27FC236}">
                <a16:creationId xmlns:a16="http://schemas.microsoft.com/office/drawing/2014/main" id="{93BC96C5-B5BB-499C-9AE8-88CB563E4A50}"/>
              </a:ext>
            </a:extLst>
          </p:cNvPr>
          <p:cNvSpPr>
            <a:spLocks noGrp="1"/>
          </p:cNvSpPr>
          <p:nvPr>
            <p:ph type="sldNum" sz="quarter" idx="11"/>
          </p:nvPr>
        </p:nvSpPr>
        <p:spPr/>
        <p:txBody>
          <a:bodyPr/>
          <a:lstStyle/>
          <a:p>
            <a:pPr>
              <a:defRPr/>
            </a:pPr>
            <a:fld id="{B9BD8F42-9452-43FF-ACDC-0140BD608DBF}" type="slidenum">
              <a:rPr lang="zh-CN" altLang="en-US" smtClean="0"/>
              <a:pPr>
                <a:defRPr/>
              </a:pPr>
              <a:t>6</a:t>
            </a:fld>
            <a:endParaRPr lang="en-US" altLang="zh-CN"/>
          </a:p>
        </p:txBody>
      </p:sp>
      <p:sp>
        <p:nvSpPr>
          <p:cNvPr id="6" name="页脚占位符 5">
            <a:extLst>
              <a:ext uri="{FF2B5EF4-FFF2-40B4-BE49-F238E27FC236}">
                <a16:creationId xmlns:a16="http://schemas.microsoft.com/office/drawing/2014/main" id="{F11B9B9D-B2D6-4C8A-8B54-F81F063DCC1E}"/>
              </a:ext>
            </a:extLst>
          </p:cNvPr>
          <p:cNvSpPr>
            <a:spLocks noGrp="1"/>
          </p:cNvSpPr>
          <p:nvPr>
            <p:ph type="ftr" sz="quarter" idx="12"/>
          </p:nvPr>
        </p:nvSpPr>
        <p:spPr/>
        <p:txBody>
          <a:bodyPr/>
          <a:lstStyle/>
          <a:p>
            <a:pPr>
              <a:defRPr/>
            </a:pPr>
            <a:r>
              <a:rPr lang="zh-CN" altLang="en-US"/>
              <a:t>大数据管理----前言</a:t>
            </a:r>
            <a:endParaRPr lang="zh-CN" altLang="zh-CN"/>
          </a:p>
        </p:txBody>
      </p:sp>
      <p:graphicFrame>
        <p:nvGraphicFramePr>
          <p:cNvPr id="7" name="表格 6">
            <a:extLst>
              <a:ext uri="{FF2B5EF4-FFF2-40B4-BE49-F238E27FC236}">
                <a16:creationId xmlns:a16="http://schemas.microsoft.com/office/drawing/2014/main" id="{2A0EB888-76A2-42C2-BB27-758E4B85C1CF}"/>
              </a:ext>
            </a:extLst>
          </p:cNvPr>
          <p:cNvGraphicFramePr>
            <a:graphicFrameLocks noGrp="1"/>
          </p:cNvGraphicFramePr>
          <p:nvPr>
            <p:extLst>
              <p:ext uri="{D42A27DB-BD31-4B8C-83A1-F6EECF244321}">
                <p14:modId xmlns:p14="http://schemas.microsoft.com/office/powerpoint/2010/main" val="190199308"/>
              </p:ext>
            </p:extLst>
          </p:nvPr>
        </p:nvGraphicFramePr>
        <p:xfrm>
          <a:off x="635229" y="1628800"/>
          <a:ext cx="4131471" cy="1096968"/>
        </p:xfrm>
        <a:graphic>
          <a:graphicData uri="http://schemas.openxmlformats.org/drawingml/2006/table">
            <a:tbl>
              <a:tblPr firstRow="1" bandRow="1">
                <a:tableStyleId>{5C22544A-7EE6-4342-B048-85BDC9FD1C3A}</a:tableStyleId>
              </a:tblPr>
              <a:tblGrid>
                <a:gridCol w="1032868">
                  <a:extLst>
                    <a:ext uri="{9D8B030D-6E8A-4147-A177-3AD203B41FA5}">
                      <a16:colId xmlns:a16="http://schemas.microsoft.com/office/drawing/2014/main" val="20000"/>
                    </a:ext>
                  </a:extLst>
                </a:gridCol>
                <a:gridCol w="1219875">
                  <a:extLst>
                    <a:ext uri="{9D8B030D-6E8A-4147-A177-3AD203B41FA5}">
                      <a16:colId xmlns:a16="http://schemas.microsoft.com/office/drawing/2014/main" val="20001"/>
                    </a:ext>
                  </a:extLst>
                </a:gridCol>
                <a:gridCol w="904572">
                  <a:extLst>
                    <a:ext uri="{9D8B030D-6E8A-4147-A177-3AD203B41FA5}">
                      <a16:colId xmlns:a16="http://schemas.microsoft.com/office/drawing/2014/main" val="20002"/>
                    </a:ext>
                  </a:extLst>
                </a:gridCol>
                <a:gridCol w="974156">
                  <a:extLst>
                    <a:ext uri="{9D8B030D-6E8A-4147-A177-3AD203B41FA5}">
                      <a16:colId xmlns:a16="http://schemas.microsoft.com/office/drawing/2014/main" val="20003"/>
                    </a:ext>
                  </a:extLst>
                </a:gridCol>
              </a:tblGrid>
              <a:tr h="297924">
                <a:tc>
                  <a:txBody>
                    <a:bodyPr/>
                    <a:lstStyle/>
                    <a:p>
                      <a:pPr algn="ctr"/>
                      <a:r>
                        <a:rPr lang="en-US" altLang="zh-CN" sz="1800" dirty="0" err="1"/>
                        <a:t>S_No</a:t>
                      </a:r>
                      <a:endParaRPr lang="zh-CN" altLang="en-US" sz="1800" dirty="0"/>
                    </a:p>
                  </a:txBody>
                  <a:tcPr marL="91444" marR="91444" marT="45668" marB="45668"/>
                </a:tc>
                <a:tc>
                  <a:txBody>
                    <a:bodyPr/>
                    <a:lstStyle/>
                    <a:p>
                      <a:pPr algn="ctr"/>
                      <a:r>
                        <a:rPr lang="en-US" altLang="zh-CN" sz="1800" dirty="0" err="1"/>
                        <a:t>S_Name</a:t>
                      </a:r>
                      <a:endParaRPr lang="zh-CN" altLang="en-US" sz="1800" dirty="0"/>
                    </a:p>
                  </a:txBody>
                  <a:tcPr marL="91444" marR="91444" marT="45668" marB="45668"/>
                </a:tc>
                <a:tc>
                  <a:txBody>
                    <a:bodyPr/>
                    <a:lstStyle/>
                    <a:p>
                      <a:pPr algn="ctr"/>
                      <a:r>
                        <a:rPr lang="en-US" altLang="zh-CN" sz="1800" dirty="0" err="1"/>
                        <a:t>S_Sex</a:t>
                      </a:r>
                      <a:endParaRPr lang="zh-CN" altLang="en-US" sz="1800" dirty="0"/>
                    </a:p>
                  </a:txBody>
                  <a:tcPr marL="91444" marR="91444" marT="45668" marB="45668"/>
                </a:tc>
                <a:tc>
                  <a:txBody>
                    <a:bodyPr/>
                    <a:lstStyle/>
                    <a:p>
                      <a:pPr algn="ctr"/>
                      <a:r>
                        <a:rPr lang="en-US" altLang="zh-CN" sz="1800" dirty="0" err="1"/>
                        <a:t>S_Age</a:t>
                      </a:r>
                      <a:endParaRPr lang="zh-CN" altLang="en-US" sz="1800" dirty="0"/>
                    </a:p>
                  </a:txBody>
                  <a:tcPr marL="91444" marR="91444" marT="45668" marB="45668"/>
                </a:tc>
                <a:extLst>
                  <a:ext uri="{0D108BD9-81ED-4DB2-BD59-A6C34878D82A}">
                    <a16:rowId xmlns:a16="http://schemas.microsoft.com/office/drawing/2014/main" val="10000"/>
                  </a:ext>
                </a:extLst>
              </a:tr>
              <a:tr h="297924">
                <a:tc>
                  <a:txBody>
                    <a:bodyPr/>
                    <a:lstStyle/>
                    <a:p>
                      <a:pPr algn="ctr"/>
                      <a:r>
                        <a:rPr lang="en-US" altLang="zh-CN" sz="1800" dirty="0"/>
                        <a:t>201201</a:t>
                      </a:r>
                      <a:endParaRPr lang="zh-CN" altLang="en-US" sz="1800" dirty="0"/>
                    </a:p>
                  </a:txBody>
                  <a:tcPr marL="91444" marR="91444" marT="45668" marB="45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t>Edward</a:t>
                      </a:r>
                      <a:endParaRPr lang="zh-CN" altLang="en-US" sz="1800" dirty="0"/>
                    </a:p>
                  </a:txBody>
                  <a:tcPr marL="91444" marR="91444" marT="45668" marB="45668"/>
                </a:tc>
                <a:tc>
                  <a:txBody>
                    <a:bodyPr/>
                    <a:lstStyle/>
                    <a:p>
                      <a:pPr algn="ctr"/>
                      <a:r>
                        <a:rPr lang="en-US" altLang="zh-CN" sz="1800" dirty="0"/>
                        <a:t>M</a:t>
                      </a:r>
                      <a:endParaRPr lang="zh-CN" altLang="en-US" sz="1800" dirty="0"/>
                    </a:p>
                  </a:txBody>
                  <a:tcPr marL="91444" marR="91444" marT="45668" marB="45668"/>
                </a:tc>
                <a:tc>
                  <a:txBody>
                    <a:bodyPr/>
                    <a:lstStyle/>
                    <a:p>
                      <a:pPr algn="ctr"/>
                      <a:r>
                        <a:rPr lang="en-US" altLang="zh-CN" sz="1800" dirty="0"/>
                        <a:t>32</a:t>
                      </a:r>
                    </a:p>
                  </a:txBody>
                  <a:tcPr marL="91444" marR="91444" marT="45668" marB="45668"/>
                </a:tc>
                <a:extLst>
                  <a:ext uri="{0D108BD9-81ED-4DB2-BD59-A6C34878D82A}">
                    <a16:rowId xmlns:a16="http://schemas.microsoft.com/office/drawing/2014/main" val="10001"/>
                  </a:ext>
                </a:extLst>
              </a:tr>
              <a:tr h="297924">
                <a:tc>
                  <a:txBody>
                    <a:bodyPr/>
                    <a:lstStyle/>
                    <a:p>
                      <a:pPr algn="ctr"/>
                      <a:r>
                        <a:rPr lang="en-US" altLang="zh-CN" sz="1800" dirty="0"/>
                        <a:t>201202</a:t>
                      </a:r>
                      <a:endParaRPr lang="zh-CN" altLang="en-US" sz="1800" dirty="0"/>
                    </a:p>
                  </a:txBody>
                  <a:tcPr marL="91444" marR="91444" marT="45668" marB="45668"/>
                </a:tc>
                <a:tc>
                  <a:txBody>
                    <a:bodyPr/>
                    <a:lstStyle/>
                    <a:p>
                      <a:pPr algn="ctr"/>
                      <a:r>
                        <a:rPr lang="en-US" altLang="zh-CN" sz="1800" dirty="0"/>
                        <a:t>Catty</a:t>
                      </a:r>
                      <a:endParaRPr lang="zh-CN" altLang="en-US" sz="1800" dirty="0"/>
                    </a:p>
                  </a:txBody>
                  <a:tcPr marL="91444" marR="91444" marT="45668" marB="45668"/>
                </a:tc>
                <a:tc>
                  <a:txBody>
                    <a:bodyPr/>
                    <a:lstStyle/>
                    <a:p>
                      <a:pPr algn="ctr"/>
                      <a:r>
                        <a:rPr lang="en-US" altLang="zh-CN" sz="1800" dirty="0"/>
                        <a:t>F</a:t>
                      </a:r>
                      <a:endParaRPr lang="zh-CN" altLang="en-US" sz="1800" dirty="0"/>
                    </a:p>
                  </a:txBody>
                  <a:tcPr marL="91444" marR="91444" marT="45668" marB="45668"/>
                </a:tc>
                <a:tc>
                  <a:txBody>
                    <a:bodyPr/>
                    <a:lstStyle/>
                    <a:p>
                      <a:pPr algn="ctr"/>
                      <a:r>
                        <a:rPr lang="en-US" altLang="zh-CN" sz="1800" dirty="0"/>
                        <a:t>23</a:t>
                      </a:r>
                    </a:p>
                  </a:txBody>
                  <a:tcPr marL="91444" marR="91444" marT="45668" marB="45668"/>
                </a:tc>
                <a:extLst>
                  <a:ext uri="{0D108BD9-81ED-4DB2-BD59-A6C34878D82A}">
                    <a16:rowId xmlns:a16="http://schemas.microsoft.com/office/drawing/2014/main" val="10002"/>
                  </a:ext>
                </a:extLst>
              </a:tr>
            </a:tbl>
          </a:graphicData>
        </a:graphic>
      </p:graphicFrame>
      <p:graphicFrame>
        <p:nvGraphicFramePr>
          <p:cNvPr id="8" name="表格 7">
            <a:extLst>
              <a:ext uri="{FF2B5EF4-FFF2-40B4-BE49-F238E27FC236}">
                <a16:creationId xmlns:a16="http://schemas.microsoft.com/office/drawing/2014/main" id="{C407DD59-AEB8-49FF-9DA3-F623011F7E08}"/>
              </a:ext>
            </a:extLst>
          </p:cNvPr>
          <p:cNvGraphicFramePr>
            <a:graphicFrameLocks noGrp="1"/>
          </p:cNvGraphicFramePr>
          <p:nvPr>
            <p:extLst>
              <p:ext uri="{D42A27DB-BD31-4B8C-83A1-F6EECF244321}">
                <p14:modId xmlns:p14="http://schemas.microsoft.com/office/powerpoint/2010/main" val="2310907975"/>
              </p:ext>
            </p:extLst>
          </p:nvPr>
        </p:nvGraphicFramePr>
        <p:xfrm>
          <a:off x="1547664" y="3096166"/>
          <a:ext cx="6984776" cy="3304631"/>
        </p:xfrm>
        <a:graphic>
          <a:graphicData uri="http://schemas.openxmlformats.org/drawingml/2006/table">
            <a:tbl>
              <a:tblPr firstRow="1" bandRow="1">
                <a:tableStyleId>{5C22544A-7EE6-4342-B048-85BDC9FD1C3A}</a:tableStyleId>
              </a:tblPr>
              <a:tblGrid>
                <a:gridCol w="1098729">
                  <a:extLst>
                    <a:ext uri="{9D8B030D-6E8A-4147-A177-3AD203B41FA5}">
                      <a16:colId xmlns:a16="http://schemas.microsoft.com/office/drawing/2014/main" val="20000"/>
                    </a:ext>
                  </a:extLst>
                </a:gridCol>
                <a:gridCol w="5886047">
                  <a:extLst>
                    <a:ext uri="{9D8B030D-6E8A-4147-A177-3AD203B41FA5}">
                      <a16:colId xmlns:a16="http://schemas.microsoft.com/office/drawing/2014/main" val="20001"/>
                    </a:ext>
                  </a:extLst>
                </a:gridCol>
              </a:tblGrid>
              <a:tr h="505415">
                <a:tc>
                  <a:txBody>
                    <a:bodyPr/>
                    <a:lstStyle/>
                    <a:p>
                      <a:r>
                        <a:rPr lang="en-US" altLang="zh-CN" sz="2000" dirty="0"/>
                        <a:t>ROW</a:t>
                      </a:r>
                      <a:endParaRPr lang="zh-CN" altLang="en-US" sz="2000" dirty="0"/>
                    </a:p>
                  </a:txBody>
                  <a:tcPr marL="91439" marR="91439" marT="45719" marB="45719"/>
                </a:tc>
                <a:tc>
                  <a:txBody>
                    <a:bodyPr/>
                    <a:lstStyle/>
                    <a:p>
                      <a:r>
                        <a:rPr lang="en-US" altLang="zh-CN" sz="2000" b="1" kern="1200" dirty="0">
                          <a:solidFill>
                            <a:schemeClr val="lt1"/>
                          </a:solidFill>
                          <a:latin typeface="+mn-lt"/>
                          <a:ea typeface="+mn-ea"/>
                          <a:cs typeface="+mn-cs"/>
                        </a:rPr>
                        <a:t>COLUMN+</a:t>
                      </a:r>
                      <a:r>
                        <a:rPr lang="en-US" altLang="zh-CN" sz="2000" dirty="0"/>
                        <a:t>CELL</a:t>
                      </a:r>
                      <a:endParaRPr lang="zh-CN" altLang="en-US" sz="2000" dirty="0"/>
                    </a:p>
                  </a:txBody>
                  <a:tcPr marL="91439" marR="91439" marT="45719" marB="45719"/>
                </a:tc>
                <a:extLst>
                  <a:ext uri="{0D108BD9-81ED-4DB2-BD59-A6C34878D82A}">
                    <a16:rowId xmlns:a16="http://schemas.microsoft.com/office/drawing/2014/main" val="10000"/>
                  </a:ext>
                </a:extLst>
              </a:tr>
              <a:tr h="466536">
                <a:tc>
                  <a:txBody>
                    <a:bodyPr/>
                    <a:lstStyle/>
                    <a:p>
                      <a:pPr algn="l"/>
                      <a:r>
                        <a:rPr lang="en-US" altLang="zh-CN" sz="1800" kern="1200" dirty="0">
                          <a:solidFill>
                            <a:schemeClr val="dk1"/>
                          </a:solidFill>
                          <a:latin typeface="+mn-lt"/>
                          <a:ea typeface="+mn-ea"/>
                          <a:cs typeface="+mn-cs"/>
                        </a:rPr>
                        <a:t>201201</a:t>
                      </a:r>
                      <a:endParaRPr lang="zh-CN" altLang="en-US" sz="1800" kern="1200" dirty="0">
                        <a:solidFill>
                          <a:schemeClr val="dk1"/>
                        </a:solidFill>
                        <a:latin typeface="+mn-lt"/>
                        <a:ea typeface="+mn-ea"/>
                        <a:cs typeface="+mn-cs"/>
                      </a:endParaRPr>
                    </a:p>
                  </a:txBody>
                  <a:tcPr marL="91439" marR="91439" marT="45719" marB="45719"/>
                </a:tc>
                <a:tc>
                  <a:txBody>
                    <a:bodyPr/>
                    <a:lstStyle/>
                    <a:p>
                      <a:pPr algn="l"/>
                      <a:r>
                        <a:rPr lang="en-US" altLang="zh-CN" sz="1800" kern="1200" dirty="0">
                          <a:solidFill>
                            <a:schemeClr val="dk1"/>
                          </a:solidFill>
                          <a:latin typeface="+mn-lt"/>
                          <a:ea typeface="+mn-ea"/>
                          <a:cs typeface="+mn-cs"/>
                        </a:rPr>
                        <a:t>Column=</a:t>
                      </a:r>
                      <a:r>
                        <a:rPr lang="en-US" altLang="zh-CN" sz="1800" kern="1200" dirty="0" err="1">
                          <a:solidFill>
                            <a:schemeClr val="dk1"/>
                          </a:solidFill>
                          <a:latin typeface="+mn-lt"/>
                          <a:ea typeface="+mn-ea"/>
                          <a:cs typeface="+mn-cs"/>
                        </a:rPr>
                        <a:t>info:S_Name</a:t>
                      </a:r>
                      <a:r>
                        <a:rPr lang="en-US" altLang="zh-CN" sz="1800" kern="1200" dirty="0">
                          <a:solidFill>
                            <a:schemeClr val="dk1"/>
                          </a:solidFill>
                          <a:latin typeface="+mn-lt"/>
                          <a:ea typeface="+mn-ea"/>
                          <a:cs typeface="+mn-cs"/>
                        </a:rPr>
                        <a:t>, Timestamp=t10, value=Edward</a:t>
                      </a:r>
                      <a:endParaRPr lang="zh-CN" altLang="en-US" sz="1800" kern="1200" dirty="0">
                        <a:solidFill>
                          <a:schemeClr val="dk1"/>
                        </a:solidFill>
                        <a:latin typeface="+mn-lt"/>
                        <a:ea typeface="+mn-ea"/>
                        <a:cs typeface="+mn-cs"/>
                      </a:endParaRPr>
                    </a:p>
                  </a:txBody>
                  <a:tcPr marL="91439" marR="91439" marT="45719" marB="45719"/>
                </a:tc>
                <a:extLst>
                  <a:ext uri="{0D108BD9-81ED-4DB2-BD59-A6C34878D82A}">
                    <a16:rowId xmlns:a16="http://schemas.microsoft.com/office/drawing/2014/main" val="10001"/>
                  </a:ext>
                </a:extLst>
              </a:tr>
              <a:tr h="466536">
                <a:tc>
                  <a:txBody>
                    <a:bodyPr/>
                    <a:lstStyle/>
                    <a:p>
                      <a:pPr algn="l"/>
                      <a:r>
                        <a:rPr lang="en-US" altLang="zh-CN" sz="1800" kern="1200" dirty="0">
                          <a:solidFill>
                            <a:schemeClr val="dk1"/>
                          </a:solidFill>
                          <a:latin typeface="+mn-lt"/>
                          <a:ea typeface="+mn-ea"/>
                          <a:cs typeface="+mn-cs"/>
                        </a:rPr>
                        <a:t>201201</a:t>
                      </a:r>
                      <a:endParaRPr lang="zh-CN" altLang="en-US" sz="1800" kern="1200" dirty="0">
                        <a:solidFill>
                          <a:schemeClr val="dk1"/>
                        </a:solidFill>
                        <a:latin typeface="+mn-lt"/>
                        <a:ea typeface="+mn-ea"/>
                        <a:cs typeface="+mn-cs"/>
                      </a:endParaRPr>
                    </a:p>
                  </a:txBody>
                  <a:tcPr marL="91439" marR="91439" marT="45719" marB="45719"/>
                </a:tc>
                <a:tc>
                  <a:txBody>
                    <a:bodyPr/>
                    <a:lstStyle/>
                    <a:p>
                      <a:pPr algn="l"/>
                      <a:r>
                        <a:rPr lang="en-US" altLang="zh-CN" sz="1800" kern="1200" dirty="0">
                          <a:solidFill>
                            <a:schemeClr val="dk1"/>
                          </a:solidFill>
                          <a:latin typeface="+mn-lt"/>
                          <a:ea typeface="+mn-ea"/>
                          <a:cs typeface="+mn-cs"/>
                        </a:rPr>
                        <a:t>Column=</a:t>
                      </a:r>
                      <a:r>
                        <a:rPr lang="en-US" altLang="zh-CN" sz="1800" kern="1200" dirty="0" err="1">
                          <a:solidFill>
                            <a:schemeClr val="dk1"/>
                          </a:solidFill>
                          <a:latin typeface="+mn-lt"/>
                          <a:ea typeface="+mn-ea"/>
                          <a:cs typeface="+mn-cs"/>
                        </a:rPr>
                        <a:t>info:S_Sex</a:t>
                      </a:r>
                      <a:r>
                        <a:rPr lang="en-US" altLang="zh-CN" sz="1800" kern="1200" dirty="0">
                          <a:solidFill>
                            <a:schemeClr val="dk1"/>
                          </a:solidFill>
                          <a:latin typeface="+mn-lt"/>
                          <a:ea typeface="+mn-ea"/>
                          <a:cs typeface="+mn-cs"/>
                        </a:rPr>
                        <a:t>, Timestamp=t9, value=M</a:t>
                      </a:r>
                      <a:endParaRPr lang="zh-CN" altLang="en-US" sz="1800" kern="1200" dirty="0">
                        <a:solidFill>
                          <a:schemeClr val="dk1"/>
                        </a:solidFill>
                        <a:latin typeface="+mn-lt"/>
                        <a:ea typeface="+mn-ea"/>
                        <a:cs typeface="+mn-cs"/>
                      </a:endParaRPr>
                    </a:p>
                  </a:txBody>
                  <a:tcPr marL="91439" marR="91439" marT="45719" marB="45719"/>
                </a:tc>
                <a:extLst>
                  <a:ext uri="{0D108BD9-81ED-4DB2-BD59-A6C34878D82A}">
                    <a16:rowId xmlns:a16="http://schemas.microsoft.com/office/drawing/2014/main" val="10002"/>
                  </a:ext>
                </a:extLst>
              </a:tr>
              <a:tr h="46653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latin typeface="+mn-lt"/>
                          <a:ea typeface="+mn-ea"/>
                          <a:cs typeface="+mn-cs"/>
                        </a:rPr>
                        <a:t>201201</a:t>
                      </a:r>
                      <a:endParaRPr lang="zh-CN" altLang="en-US" sz="1800" kern="1200" dirty="0">
                        <a:solidFill>
                          <a:schemeClr val="dk1"/>
                        </a:solidFill>
                        <a:latin typeface="+mn-lt"/>
                        <a:ea typeface="+mn-ea"/>
                        <a:cs typeface="+mn-cs"/>
                      </a:endParaRPr>
                    </a:p>
                  </a:txBody>
                  <a:tcPr marL="91439" marR="91439" marT="45719" marB="4571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latin typeface="+mn-lt"/>
                          <a:ea typeface="+mn-ea"/>
                          <a:cs typeface="+mn-cs"/>
                        </a:rPr>
                        <a:t>Column=</a:t>
                      </a:r>
                      <a:r>
                        <a:rPr lang="en-US" altLang="zh-CN" sz="1800" kern="1200" dirty="0" err="1">
                          <a:solidFill>
                            <a:schemeClr val="dk1"/>
                          </a:solidFill>
                          <a:latin typeface="+mn-lt"/>
                          <a:ea typeface="+mn-ea"/>
                          <a:cs typeface="+mn-cs"/>
                        </a:rPr>
                        <a:t>info:S_Age</a:t>
                      </a:r>
                      <a:r>
                        <a:rPr lang="en-US" altLang="zh-CN" sz="1800" kern="1200" dirty="0">
                          <a:solidFill>
                            <a:schemeClr val="dk1"/>
                          </a:solidFill>
                          <a:latin typeface="+mn-lt"/>
                          <a:ea typeface="+mn-ea"/>
                          <a:cs typeface="+mn-cs"/>
                        </a:rPr>
                        <a:t>, Timestamp=t0, value=33</a:t>
                      </a:r>
                      <a:endParaRPr lang="zh-CN" altLang="en-US" sz="1800" kern="1200" dirty="0">
                        <a:solidFill>
                          <a:schemeClr val="dk1"/>
                        </a:solidFill>
                        <a:latin typeface="+mn-lt"/>
                        <a:ea typeface="+mn-ea"/>
                        <a:cs typeface="+mn-cs"/>
                      </a:endParaRPr>
                    </a:p>
                  </a:txBody>
                  <a:tcPr marL="91439" marR="91439" marT="45719" marB="45719"/>
                </a:tc>
                <a:extLst>
                  <a:ext uri="{0D108BD9-81ED-4DB2-BD59-A6C34878D82A}">
                    <a16:rowId xmlns:a16="http://schemas.microsoft.com/office/drawing/2014/main" val="10003"/>
                  </a:ext>
                </a:extLst>
              </a:tr>
              <a:tr h="466536">
                <a:tc>
                  <a:txBody>
                    <a:bodyPr/>
                    <a:lstStyle/>
                    <a:p>
                      <a:pPr algn="l"/>
                      <a:r>
                        <a:rPr lang="en-US" altLang="zh-CN" sz="1800" kern="1200">
                          <a:solidFill>
                            <a:schemeClr val="dk1"/>
                          </a:solidFill>
                          <a:latin typeface="+mn-lt"/>
                          <a:ea typeface="+mn-ea"/>
                          <a:cs typeface="+mn-cs"/>
                        </a:rPr>
                        <a:t>201202</a:t>
                      </a:r>
                      <a:endParaRPr lang="zh-CN" altLang="en-US" sz="1800" kern="1200" dirty="0">
                        <a:solidFill>
                          <a:schemeClr val="dk1"/>
                        </a:solidFill>
                        <a:latin typeface="+mn-lt"/>
                        <a:ea typeface="+mn-ea"/>
                        <a:cs typeface="+mn-cs"/>
                      </a:endParaRPr>
                    </a:p>
                  </a:txBody>
                  <a:tcPr marL="91439" marR="91439" marT="45719" marB="45719"/>
                </a:tc>
                <a:tc>
                  <a:txBody>
                    <a:bodyPr/>
                    <a:lstStyle/>
                    <a:p>
                      <a:pPr algn="l"/>
                      <a:r>
                        <a:rPr lang="en-US" altLang="zh-CN" sz="1800" kern="1200" dirty="0">
                          <a:solidFill>
                            <a:schemeClr val="dk1"/>
                          </a:solidFill>
                          <a:latin typeface="+mn-lt"/>
                          <a:ea typeface="+mn-ea"/>
                          <a:cs typeface="+mn-cs"/>
                        </a:rPr>
                        <a:t>Column=</a:t>
                      </a:r>
                      <a:r>
                        <a:rPr lang="en-US" altLang="zh-CN" sz="1800" kern="1200" dirty="0" err="1">
                          <a:solidFill>
                            <a:schemeClr val="dk1"/>
                          </a:solidFill>
                          <a:latin typeface="+mn-lt"/>
                          <a:ea typeface="+mn-ea"/>
                          <a:cs typeface="+mn-cs"/>
                        </a:rPr>
                        <a:t>info:S_Name</a:t>
                      </a:r>
                      <a:r>
                        <a:rPr lang="en-US" altLang="zh-CN" sz="1800" kern="1200" dirty="0">
                          <a:solidFill>
                            <a:schemeClr val="dk1"/>
                          </a:solidFill>
                          <a:latin typeface="+mn-lt"/>
                          <a:ea typeface="+mn-ea"/>
                          <a:cs typeface="+mn-cs"/>
                        </a:rPr>
                        <a:t>, Timestamp=t5, value=Catty</a:t>
                      </a:r>
                      <a:endParaRPr lang="zh-CN" altLang="en-US" sz="1800" kern="1200" dirty="0">
                        <a:solidFill>
                          <a:schemeClr val="dk1"/>
                        </a:solidFill>
                        <a:latin typeface="+mn-lt"/>
                        <a:ea typeface="+mn-ea"/>
                        <a:cs typeface="+mn-cs"/>
                      </a:endParaRPr>
                    </a:p>
                  </a:txBody>
                  <a:tcPr marL="91439" marR="91439" marT="45719" marB="45719"/>
                </a:tc>
                <a:extLst>
                  <a:ext uri="{0D108BD9-81ED-4DB2-BD59-A6C34878D82A}">
                    <a16:rowId xmlns:a16="http://schemas.microsoft.com/office/drawing/2014/main" val="10006"/>
                  </a:ext>
                </a:extLst>
              </a:tr>
              <a:tr h="466536">
                <a:tc>
                  <a:txBody>
                    <a:bodyPr/>
                    <a:lstStyle/>
                    <a:p>
                      <a:pPr algn="l"/>
                      <a:r>
                        <a:rPr lang="en-US" altLang="zh-CN" sz="1800" kern="1200" dirty="0">
                          <a:solidFill>
                            <a:schemeClr val="dk1"/>
                          </a:solidFill>
                          <a:latin typeface="+mn-lt"/>
                          <a:ea typeface="+mn-ea"/>
                          <a:cs typeface="+mn-cs"/>
                        </a:rPr>
                        <a:t>201202</a:t>
                      </a:r>
                      <a:endParaRPr lang="zh-CN" altLang="en-US" sz="1800" kern="1200" dirty="0">
                        <a:solidFill>
                          <a:schemeClr val="dk1"/>
                        </a:solidFill>
                        <a:latin typeface="+mn-lt"/>
                        <a:ea typeface="+mn-ea"/>
                        <a:cs typeface="+mn-cs"/>
                      </a:endParaRPr>
                    </a:p>
                  </a:txBody>
                  <a:tcPr marL="91439" marR="91439" marT="45719" marB="45719"/>
                </a:tc>
                <a:tc>
                  <a:txBody>
                    <a:bodyPr/>
                    <a:lstStyle/>
                    <a:p>
                      <a:pPr algn="l"/>
                      <a:r>
                        <a:rPr lang="en-US" altLang="zh-CN" sz="1800" kern="1200" dirty="0">
                          <a:solidFill>
                            <a:schemeClr val="dk1"/>
                          </a:solidFill>
                          <a:latin typeface="+mn-lt"/>
                          <a:ea typeface="+mn-ea"/>
                          <a:cs typeface="+mn-cs"/>
                        </a:rPr>
                        <a:t>Column=</a:t>
                      </a:r>
                      <a:r>
                        <a:rPr lang="en-US" altLang="zh-CN" sz="1800" kern="1200" dirty="0" err="1">
                          <a:solidFill>
                            <a:schemeClr val="dk1"/>
                          </a:solidFill>
                          <a:latin typeface="+mn-lt"/>
                          <a:ea typeface="+mn-ea"/>
                          <a:cs typeface="+mn-cs"/>
                        </a:rPr>
                        <a:t>info:S_Sex</a:t>
                      </a:r>
                      <a:r>
                        <a:rPr lang="en-US" altLang="zh-CN" sz="1800" kern="1200" dirty="0">
                          <a:solidFill>
                            <a:schemeClr val="dk1"/>
                          </a:solidFill>
                          <a:latin typeface="+mn-lt"/>
                          <a:ea typeface="+mn-ea"/>
                          <a:cs typeface="+mn-cs"/>
                        </a:rPr>
                        <a:t>, Timestamp=t4, value=F</a:t>
                      </a:r>
                      <a:endParaRPr lang="zh-CN" altLang="en-US" sz="1800" kern="1200" dirty="0">
                        <a:solidFill>
                          <a:schemeClr val="dk1"/>
                        </a:solidFill>
                        <a:latin typeface="+mn-lt"/>
                        <a:ea typeface="+mn-ea"/>
                        <a:cs typeface="+mn-cs"/>
                      </a:endParaRPr>
                    </a:p>
                  </a:txBody>
                  <a:tcPr marL="91439" marR="91439" marT="45719" marB="45719"/>
                </a:tc>
                <a:extLst>
                  <a:ext uri="{0D108BD9-81ED-4DB2-BD59-A6C34878D82A}">
                    <a16:rowId xmlns:a16="http://schemas.microsoft.com/office/drawing/2014/main" val="10007"/>
                  </a:ext>
                </a:extLst>
              </a:tr>
              <a:tr h="466536">
                <a:tc>
                  <a:txBody>
                    <a:bodyPr/>
                    <a:lstStyle/>
                    <a:p>
                      <a:pPr algn="l"/>
                      <a:r>
                        <a:rPr lang="en-US" altLang="zh-CN" sz="1800" kern="1200" dirty="0">
                          <a:solidFill>
                            <a:schemeClr val="dk1"/>
                          </a:solidFill>
                          <a:latin typeface="+mn-lt"/>
                          <a:ea typeface="+mn-ea"/>
                          <a:cs typeface="+mn-cs"/>
                        </a:rPr>
                        <a:t>201202</a:t>
                      </a:r>
                      <a:endParaRPr lang="zh-CN" altLang="en-US" sz="1800" kern="1200" dirty="0">
                        <a:solidFill>
                          <a:schemeClr val="dk1"/>
                        </a:solidFill>
                        <a:latin typeface="+mn-lt"/>
                        <a:ea typeface="+mn-ea"/>
                        <a:cs typeface="+mn-cs"/>
                      </a:endParaRPr>
                    </a:p>
                  </a:txBody>
                  <a:tcPr marL="91439" marR="91439" marT="45719" marB="4571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latin typeface="+mn-lt"/>
                          <a:ea typeface="+mn-ea"/>
                          <a:cs typeface="+mn-cs"/>
                        </a:rPr>
                        <a:t>Column=</a:t>
                      </a:r>
                      <a:r>
                        <a:rPr lang="en-US" altLang="zh-CN" sz="1800" kern="1200" dirty="0" err="1">
                          <a:solidFill>
                            <a:schemeClr val="dk1"/>
                          </a:solidFill>
                          <a:latin typeface="+mn-lt"/>
                          <a:ea typeface="+mn-ea"/>
                          <a:cs typeface="+mn-cs"/>
                        </a:rPr>
                        <a:t>info:S_Age</a:t>
                      </a:r>
                      <a:r>
                        <a:rPr lang="en-US" altLang="zh-CN" sz="1800" kern="1200" dirty="0">
                          <a:solidFill>
                            <a:schemeClr val="dk1"/>
                          </a:solidFill>
                          <a:latin typeface="+mn-lt"/>
                          <a:ea typeface="+mn-ea"/>
                          <a:cs typeface="+mn-cs"/>
                        </a:rPr>
                        <a:t>, Timestamp=t3, value=23</a:t>
                      </a:r>
                      <a:endParaRPr lang="zh-CN" altLang="en-US" sz="1800" kern="1200" dirty="0">
                        <a:solidFill>
                          <a:schemeClr val="dk1"/>
                        </a:solidFill>
                        <a:latin typeface="+mn-lt"/>
                        <a:ea typeface="+mn-ea"/>
                        <a:cs typeface="+mn-cs"/>
                      </a:endParaRPr>
                    </a:p>
                  </a:txBody>
                  <a:tcPr marL="91439" marR="91439" marT="45719" marB="45719"/>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3504609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bwMode="auto">
          <a:xfrm>
            <a:off x="685800" y="1524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b" anchorCtr="0" compatLnSpc="1">
            <a:prstTxWarp prst="textNoShape">
              <a:avLst/>
            </a:prstTxWarp>
          </a:bodyPr>
          <a:lstStyle>
            <a:lvl1pPr algn="l" rtl="0" eaLnBrk="0" fontAlgn="base" hangingPunct="0">
              <a:spcBef>
                <a:spcPct val="0"/>
              </a:spcBef>
              <a:spcAft>
                <a:spcPct val="0"/>
              </a:spcAft>
              <a:defRPr kumimoji="1" sz="4400" b="1">
                <a:solidFill>
                  <a:srgbClr val="FF3300"/>
                </a:solidFill>
                <a:effectLst>
                  <a:outerShdw blurRad="38100" dist="38100" dir="2700000" algn="tl">
                    <a:srgbClr val="000000">
                      <a:alpha val="43137"/>
                    </a:srgbClr>
                  </a:outerShdw>
                </a:effectLst>
                <a:latin typeface="+mj-lt"/>
                <a:ea typeface="+mj-ea"/>
                <a:cs typeface="+mj-cs"/>
              </a:defRPr>
            </a:lvl1pPr>
            <a:lvl2pPr algn="l" rtl="0" eaLnBrk="0" fontAlgn="base" hangingPunct="0">
              <a:spcBef>
                <a:spcPct val="0"/>
              </a:spcBef>
              <a:spcAft>
                <a:spcPct val="0"/>
              </a:spcAft>
              <a:defRPr kumimoji="1" sz="4400" b="1">
                <a:solidFill>
                  <a:srgbClr val="FF3300"/>
                </a:solidFill>
                <a:latin typeface="Arial" charset="0"/>
                <a:ea typeface="隶书" pitchFamily="49" charset="-122"/>
              </a:defRPr>
            </a:lvl2pPr>
            <a:lvl3pPr algn="l" rtl="0" eaLnBrk="0" fontAlgn="base" hangingPunct="0">
              <a:spcBef>
                <a:spcPct val="0"/>
              </a:spcBef>
              <a:spcAft>
                <a:spcPct val="0"/>
              </a:spcAft>
              <a:defRPr kumimoji="1" sz="4400" b="1">
                <a:solidFill>
                  <a:srgbClr val="FF3300"/>
                </a:solidFill>
                <a:latin typeface="Arial" charset="0"/>
                <a:ea typeface="隶书" pitchFamily="49" charset="-122"/>
              </a:defRPr>
            </a:lvl3pPr>
            <a:lvl4pPr algn="l" rtl="0" eaLnBrk="0" fontAlgn="base" hangingPunct="0">
              <a:spcBef>
                <a:spcPct val="0"/>
              </a:spcBef>
              <a:spcAft>
                <a:spcPct val="0"/>
              </a:spcAft>
              <a:defRPr kumimoji="1" sz="4400" b="1">
                <a:solidFill>
                  <a:srgbClr val="FF3300"/>
                </a:solidFill>
                <a:latin typeface="Arial" charset="0"/>
                <a:ea typeface="隶书" pitchFamily="49" charset="-122"/>
              </a:defRPr>
            </a:lvl4pPr>
            <a:lvl5pPr algn="l" rtl="0" eaLnBrk="0" fontAlgn="base" hangingPunct="0">
              <a:spcBef>
                <a:spcPct val="0"/>
              </a:spcBef>
              <a:spcAft>
                <a:spcPct val="0"/>
              </a:spcAft>
              <a:defRPr kumimoji="1" sz="4400" b="1">
                <a:solidFill>
                  <a:srgbClr val="FF3300"/>
                </a:solidFill>
                <a:latin typeface="Arial" charset="0"/>
                <a:ea typeface="隶书" pitchFamily="49" charset="-122"/>
              </a:defRPr>
            </a:lvl5pPr>
            <a:lvl6pPr marL="457200" algn="l" rtl="0" fontAlgn="base">
              <a:spcBef>
                <a:spcPct val="0"/>
              </a:spcBef>
              <a:spcAft>
                <a:spcPct val="0"/>
              </a:spcAft>
              <a:defRPr kumimoji="1" sz="4400" b="1">
                <a:solidFill>
                  <a:srgbClr val="FF3300"/>
                </a:solidFill>
                <a:latin typeface="Arial" charset="0"/>
                <a:ea typeface="隶书" pitchFamily="49" charset="-122"/>
              </a:defRPr>
            </a:lvl6pPr>
            <a:lvl7pPr marL="914400" algn="l" rtl="0" fontAlgn="base">
              <a:spcBef>
                <a:spcPct val="0"/>
              </a:spcBef>
              <a:spcAft>
                <a:spcPct val="0"/>
              </a:spcAft>
              <a:defRPr kumimoji="1" sz="4400" b="1">
                <a:solidFill>
                  <a:srgbClr val="FF3300"/>
                </a:solidFill>
                <a:latin typeface="Arial" charset="0"/>
                <a:ea typeface="隶书" pitchFamily="49" charset="-122"/>
              </a:defRPr>
            </a:lvl7pPr>
            <a:lvl8pPr marL="1371600" algn="l" rtl="0" fontAlgn="base">
              <a:spcBef>
                <a:spcPct val="0"/>
              </a:spcBef>
              <a:spcAft>
                <a:spcPct val="0"/>
              </a:spcAft>
              <a:defRPr kumimoji="1" sz="4400" b="1">
                <a:solidFill>
                  <a:srgbClr val="FF3300"/>
                </a:solidFill>
                <a:latin typeface="Arial" charset="0"/>
                <a:ea typeface="隶书" pitchFamily="49" charset="-122"/>
              </a:defRPr>
            </a:lvl8pPr>
            <a:lvl9pPr marL="1828800" algn="l" rtl="0" fontAlgn="base">
              <a:spcBef>
                <a:spcPct val="0"/>
              </a:spcBef>
              <a:spcAft>
                <a:spcPct val="0"/>
              </a:spcAft>
              <a:defRPr kumimoji="1" sz="4400" b="1">
                <a:solidFill>
                  <a:srgbClr val="FF3300"/>
                </a:solidFill>
                <a:latin typeface="Arial" charset="0"/>
                <a:ea typeface="隶书" pitchFamily="49" charset="-122"/>
              </a:defRPr>
            </a:lvl9pPr>
          </a:lstStyle>
          <a:p>
            <a:pPr>
              <a:defRPr/>
            </a:pPr>
            <a:r>
              <a:rPr lang="en-US" altLang="zh-CN" kern="0" dirty="0" err="1"/>
              <a:t>Hbase</a:t>
            </a:r>
            <a:r>
              <a:rPr lang="zh-CN" altLang="en-US" kern="0" dirty="0"/>
              <a:t>应用实例</a:t>
            </a:r>
            <a:r>
              <a:rPr lang="en-US" altLang="zh-CN" kern="0" dirty="0"/>
              <a:t>-</a:t>
            </a:r>
            <a:r>
              <a:rPr lang="zh-CN" altLang="en-US" kern="0" dirty="0"/>
              <a:t>滴滴</a:t>
            </a:r>
          </a:p>
        </p:txBody>
      </p:sp>
      <p:sp>
        <p:nvSpPr>
          <p:cNvPr id="3" name="矩形 3"/>
          <p:cNvSpPr>
            <a:spLocks noChangeArrowheads="1"/>
          </p:cNvSpPr>
          <p:nvPr/>
        </p:nvSpPr>
        <p:spPr bwMode="auto">
          <a:xfrm>
            <a:off x="114300" y="1219200"/>
            <a:ext cx="8763000"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eaLnBrk="1" hangingPunct="1">
              <a:lnSpc>
                <a:spcPct val="150000"/>
              </a:lnSpc>
              <a:spcBef>
                <a:spcPct val="0"/>
              </a:spcBef>
              <a:buClrTx/>
              <a:buSzTx/>
              <a:buFontTx/>
              <a:buNone/>
            </a:pPr>
            <a:endParaRPr lang="zh-CN" altLang="zh-CN" sz="2000" dirty="0">
              <a:ea typeface="宋体" panose="02010600030101010101" pitchFamily="2" charset="-122"/>
            </a:endParaRPr>
          </a:p>
          <a:p>
            <a:pPr eaLnBrk="1" hangingPunct="1">
              <a:spcBef>
                <a:spcPct val="0"/>
              </a:spcBef>
              <a:buClrTx/>
              <a:buSzTx/>
              <a:buFontTx/>
              <a:buNone/>
            </a:pPr>
            <a:r>
              <a:rPr lang="en-US" altLang="zh-CN" sz="2000" dirty="0">
                <a:ea typeface="宋体" panose="02010600030101010101" pitchFamily="2" charset="-122"/>
              </a:rPr>
              <a:t> </a:t>
            </a:r>
            <a:endParaRPr lang="zh-CN" altLang="zh-CN" sz="2000" dirty="0">
              <a:ea typeface="宋体" panose="02010600030101010101" pitchFamily="2" charset="-122"/>
            </a:endParaRPr>
          </a:p>
        </p:txBody>
      </p:sp>
      <p:sp>
        <p:nvSpPr>
          <p:cNvPr id="5" name="内容占位符 2"/>
          <p:cNvSpPr txBox="1">
            <a:spLocks/>
          </p:cNvSpPr>
          <p:nvPr/>
        </p:nvSpPr>
        <p:spPr>
          <a:xfrm>
            <a:off x="685800" y="1412875"/>
            <a:ext cx="7772400" cy="4876800"/>
          </a:xfrm>
          <a:prstGeom prst="rect">
            <a:avLst/>
          </a:prstGeom>
        </p:spPr>
        <p:txBody>
          <a:bodyPr/>
          <a:lstStyle>
            <a:lvl1pPr marL="342900" indent="-342900" algn="l" rtl="0" eaLnBrk="0" fontAlgn="base" hangingPunct="0">
              <a:spcBef>
                <a:spcPct val="20000"/>
              </a:spcBef>
              <a:spcAft>
                <a:spcPct val="0"/>
              </a:spcAft>
              <a:buClr>
                <a:schemeClr val="folHlink"/>
              </a:buClr>
              <a:buSzPct val="80000"/>
              <a:buFont typeface="Wingdings" panose="05000000000000000000" pitchFamily="2" charset="2"/>
              <a:buChar char="l"/>
              <a:defRPr kumimoji="1" sz="3000">
                <a:solidFill>
                  <a:schemeClr val="bg2"/>
                </a:solidFill>
                <a:latin typeface="+mn-lt"/>
                <a:ea typeface="+mn-ea"/>
                <a:cs typeface="+mn-cs"/>
              </a:defRPr>
            </a:lvl1pPr>
            <a:lvl2pPr marL="742950" indent="-285750" algn="l" rtl="0" eaLnBrk="0" fontAlgn="base" hangingPunct="0">
              <a:spcBef>
                <a:spcPct val="20000"/>
              </a:spcBef>
              <a:spcAft>
                <a:spcPct val="0"/>
              </a:spcAft>
              <a:buClr>
                <a:schemeClr val="folHlink"/>
              </a:buClr>
              <a:buChar char="–"/>
              <a:defRPr kumimoji="1" sz="2800">
                <a:solidFill>
                  <a:schemeClr val="bg2"/>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anose="05000000000000000000" pitchFamily="2" charset="2"/>
              <a:buChar char="l"/>
              <a:defRPr kumimoji="1" sz="2400">
                <a:solidFill>
                  <a:schemeClr val="bg2"/>
                </a:solidFill>
                <a:latin typeface="+mn-lt"/>
                <a:ea typeface="+mn-ea"/>
              </a:defRPr>
            </a:lvl3pPr>
            <a:lvl4pPr marL="1600200" indent="-228600" algn="l" rtl="0" eaLnBrk="0" fontAlgn="base" hangingPunct="0">
              <a:spcBef>
                <a:spcPct val="20000"/>
              </a:spcBef>
              <a:spcAft>
                <a:spcPct val="0"/>
              </a:spcAft>
              <a:buClr>
                <a:schemeClr val="folHlink"/>
              </a:buClr>
              <a:buChar char="–"/>
              <a:defRPr kumimoji="1" sz="2000">
                <a:solidFill>
                  <a:schemeClr val="bg2"/>
                </a:solidFill>
                <a:latin typeface="+mn-lt"/>
                <a:ea typeface="+mn-ea"/>
              </a:defRPr>
            </a:lvl4pPr>
            <a:lvl5pPr marL="2057400" indent="-228600" algn="l" rtl="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mn-lt"/>
                <a:ea typeface="+mn-ea"/>
              </a:defRPr>
            </a:lvl5pPr>
            <a:lvl6pPr marL="25146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6pPr>
            <a:lvl7pPr marL="29718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7pPr>
            <a:lvl8pPr marL="34290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8pPr>
            <a:lvl9pPr marL="38862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9pPr>
          </a:lstStyle>
          <a:p>
            <a:pPr>
              <a:lnSpc>
                <a:spcPct val="150000"/>
              </a:lnSpc>
            </a:pPr>
            <a:r>
              <a:rPr lang="zh-CN" altLang="en-US" sz="2400" kern="0" dirty="0"/>
              <a:t>场景：订单查询</a:t>
            </a:r>
            <a:endParaRPr lang="en-US" altLang="zh-CN" sz="2400" kern="0" dirty="0"/>
          </a:p>
          <a:p>
            <a:pPr lvl="1">
              <a:lnSpc>
                <a:spcPct val="150000"/>
              </a:lnSpc>
            </a:pPr>
            <a:r>
              <a:rPr lang="zh-CN" altLang="en-US" sz="1800" kern="0" dirty="0"/>
              <a:t>这份数据使用过滴滴产品的用户都接触过，就是</a:t>
            </a:r>
            <a:r>
              <a:rPr lang="en-US" altLang="zh-CN" sz="1800" kern="0" dirty="0"/>
              <a:t>App</a:t>
            </a:r>
            <a:r>
              <a:rPr lang="zh-CN" altLang="en-US" sz="1800" kern="0" dirty="0"/>
              <a:t>上的历史订单</a:t>
            </a:r>
            <a:endParaRPr lang="en-US" altLang="zh-CN" sz="1800" kern="0" dirty="0"/>
          </a:p>
          <a:p>
            <a:pPr lvl="1">
              <a:lnSpc>
                <a:spcPct val="150000"/>
              </a:lnSpc>
            </a:pPr>
            <a:r>
              <a:rPr lang="zh-CN" altLang="en-US" sz="1800" kern="0" dirty="0"/>
              <a:t>近期订单的查询会落在</a:t>
            </a:r>
            <a:r>
              <a:rPr lang="en-US" altLang="zh-CN" sz="1800" kern="0" dirty="0" err="1"/>
              <a:t>Redis</a:t>
            </a:r>
            <a:r>
              <a:rPr lang="zh-CN" altLang="en-US" sz="1800" kern="0" dirty="0"/>
              <a:t>，超过一定时间范围，或者当</a:t>
            </a:r>
            <a:r>
              <a:rPr lang="en-US" altLang="zh-CN" sz="1800" kern="0" dirty="0" err="1"/>
              <a:t>Redis</a:t>
            </a:r>
            <a:r>
              <a:rPr lang="zh-CN" altLang="en-US" sz="1800" kern="0" dirty="0"/>
              <a:t>不可用时，查询会落在</a:t>
            </a:r>
            <a:r>
              <a:rPr lang="en-US" altLang="zh-CN" sz="1800" kern="0" dirty="0" err="1"/>
              <a:t>HBase</a:t>
            </a:r>
            <a:r>
              <a:rPr lang="zh-CN" altLang="en-US" sz="1800" kern="0" dirty="0"/>
              <a:t>上</a:t>
            </a:r>
            <a:endParaRPr lang="zh-CN" altLang="en-US" sz="2000" kern="0" dirty="0"/>
          </a:p>
        </p:txBody>
      </p:sp>
    </p:spTree>
    <p:extLst>
      <p:ext uri="{BB962C8B-B14F-4D97-AF65-F5344CB8AC3E}">
        <p14:creationId xmlns:p14="http://schemas.microsoft.com/office/powerpoint/2010/main" val="9583985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bwMode="auto">
          <a:xfrm>
            <a:off x="685800" y="1524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b" anchorCtr="0" compatLnSpc="1">
            <a:prstTxWarp prst="textNoShape">
              <a:avLst/>
            </a:prstTxWarp>
          </a:bodyPr>
          <a:lstStyle>
            <a:lvl1pPr algn="l" rtl="0" eaLnBrk="0" fontAlgn="base" hangingPunct="0">
              <a:spcBef>
                <a:spcPct val="0"/>
              </a:spcBef>
              <a:spcAft>
                <a:spcPct val="0"/>
              </a:spcAft>
              <a:defRPr kumimoji="1" sz="4400" b="1">
                <a:solidFill>
                  <a:srgbClr val="FF3300"/>
                </a:solidFill>
                <a:effectLst>
                  <a:outerShdw blurRad="38100" dist="38100" dir="2700000" algn="tl">
                    <a:srgbClr val="000000">
                      <a:alpha val="43137"/>
                    </a:srgbClr>
                  </a:outerShdw>
                </a:effectLst>
                <a:latin typeface="+mj-lt"/>
                <a:ea typeface="+mj-ea"/>
                <a:cs typeface="+mj-cs"/>
              </a:defRPr>
            </a:lvl1pPr>
            <a:lvl2pPr algn="l" rtl="0" eaLnBrk="0" fontAlgn="base" hangingPunct="0">
              <a:spcBef>
                <a:spcPct val="0"/>
              </a:spcBef>
              <a:spcAft>
                <a:spcPct val="0"/>
              </a:spcAft>
              <a:defRPr kumimoji="1" sz="4400" b="1">
                <a:solidFill>
                  <a:srgbClr val="FF3300"/>
                </a:solidFill>
                <a:latin typeface="Arial" charset="0"/>
                <a:ea typeface="隶书" pitchFamily="49" charset="-122"/>
              </a:defRPr>
            </a:lvl2pPr>
            <a:lvl3pPr algn="l" rtl="0" eaLnBrk="0" fontAlgn="base" hangingPunct="0">
              <a:spcBef>
                <a:spcPct val="0"/>
              </a:spcBef>
              <a:spcAft>
                <a:spcPct val="0"/>
              </a:spcAft>
              <a:defRPr kumimoji="1" sz="4400" b="1">
                <a:solidFill>
                  <a:srgbClr val="FF3300"/>
                </a:solidFill>
                <a:latin typeface="Arial" charset="0"/>
                <a:ea typeface="隶书" pitchFamily="49" charset="-122"/>
              </a:defRPr>
            </a:lvl3pPr>
            <a:lvl4pPr algn="l" rtl="0" eaLnBrk="0" fontAlgn="base" hangingPunct="0">
              <a:spcBef>
                <a:spcPct val="0"/>
              </a:spcBef>
              <a:spcAft>
                <a:spcPct val="0"/>
              </a:spcAft>
              <a:defRPr kumimoji="1" sz="4400" b="1">
                <a:solidFill>
                  <a:srgbClr val="FF3300"/>
                </a:solidFill>
                <a:latin typeface="Arial" charset="0"/>
                <a:ea typeface="隶书" pitchFamily="49" charset="-122"/>
              </a:defRPr>
            </a:lvl4pPr>
            <a:lvl5pPr algn="l" rtl="0" eaLnBrk="0" fontAlgn="base" hangingPunct="0">
              <a:spcBef>
                <a:spcPct val="0"/>
              </a:spcBef>
              <a:spcAft>
                <a:spcPct val="0"/>
              </a:spcAft>
              <a:defRPr kumimoji="1" sz="4400" b="1">
                <a:solidFill>
                  <a:srgbClr val="FF3300"/>
                </a:solidFill>
                <a:latin typeface="Arial" charset="0"/>
                <a:ea typeface="隶书" pitchFamily="49" charset="-122"/>
              </a:defRPr>
            </a:lvl5pPr>
            <a:lvl6pPr marL="457200" algn="l" rtl="0" fontAlgn="base">
              <a:spcBef>
                <a:spcPct val="0"/>
              </a:spcBef>
              <a:spcAft>
                <a:spcPct val="0"/>
              </a:spcAft>
              <a:defRPr kumimoji="1" sz="4400" b="1">
                <a:solidFill>
                  <a:srgbClr val="FF3300"/>
                </a:solidFill>
                <a:latin typeface="Arial" charset="0"/>
                <a:ea typeface="隶书" pitchFamily="49" charset="-122"/>
              </a:defRPr>
            </a:lvl6pPr>
            <a:lvl7pPr marL="914400" algn="l" rtl="0" fontAlgn="base">
              <a:spcBef>
                <a:spcPct val="0"/>
              </a:spcBef>
              <a:spcAft>
                <a:spcPct val="0"/>
              </a:spcAft>
              <a:defRPr kumimoji="1" sz="4400" b="1">
                <a:solidFill>
                  <a:srgbClr val="FF3300"/>
                </a:solidFill>
                <a:latin typeface="Arial" charset="0"/>
                <a:ea typeface="隶书" pitchFamily="49" charset="-122"/>
              </a:defRPr>
            </a:lvl7pPr>
            <a:lvl8pPr marL="1371600" algn="l" rtl="0" fontAlgn="base">
              <a:spcBef>
                <a:spcPct val="0"/>
              </a:spcBef>
              <a:spcAft>
                <a:spcPct val="0"/>
              </a:spcAft>
              <a:defRPr kumimoji="1" sz="4400" b="1">
                <a:solidFill>
                  <a:srgbClr val="FF3300"/>
                </a:solidFill>
                <a:latin typeface="Arial" charset="0"/>
                <a:ea typeface="隶书" pitchFamily="49" charset="-122"/>
              </a:defRPr>
            </a:lvl8pPr>
            <a:lvl9pPr marL="1828800" algn="l" rtl="0" fontAlgn="base">
              <a:spcBef>
                <a:spcPct val="0"/>
              </a:spcBef>
              <a:spcAft>
                <a:spcPct val="0"/>
              </a:spcAft>
              <a:defRPr kumimoji="1" sz="4400" b="1">
                <a:solidFill>
                  <a:srgbClr val="FF3300"/>
                </a:solidFill>
                <a:latin typeface="Arial" charset="0"/>
                <a:ea typeface="隶书" pitchFamily="49" charset="-122"/>
              </a:defRPr>
            </a:lvl9pPr>
          </a:lstStyle>
          <a:p>
            <a:pPr>
              <a:defRPr/>
            </a:pPr>
            <a:r>
              <a:rPr lang="en-US" altLang="zh-CN" kern="0" dirty="0" err="1"/>
              <a:t>Hbase</a:t>
            </a:r>
            <a:r>
              <a:rPr lang="zh-CN" altLang="en-US" kern="0" dirty="0"/>
              <a:t>应用实例</a:t>
            </a:r>
            <a:r>
              <a:rPr lang="en-US" altLang="zh-CN" kern="0" dirty="0"/>
              <a:t>-</a:t>
            </a:r>
            <a:r>
              <a:rPr lang="zh-CN" altLang="en-US" kern="0" dirty="0"/>
              <a:t>滴滴</a:t>
            </a:r>
          </a:p>
        </p:txBody>
      </p:sp>
      <p:sp>
        <p:nvSpPr>
          <p:cNvPr id="3" name="矩形 3"/>
          <p:cNvSpPr>
            <a:spLocks noChangeArrowheads="1"/>
          </p:cNvSpPr>
          <p:nvPr/>
        </p:nvSpPr>
        <p:spPr bwMode="auto">
          <a:xfrm>
            <a:off x="114300" y="1219200"/>
            <a:ext cx="8763000"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eaLnBrk="1" hangingPunct="1">
              <a:lnSpc>
                <a:spcPct val="150000"/>
              </a:lnSpc>
              <a:spcBef>
                <a:spcPct val="0"/>
              </a:spcBef>
              <a:buClrTx/>
              <a:buSzTx/>
              <a:buFontTx/>
              <a:buNone/>
            </a:pPr>
            <a:endParaRPr lang="zh-CN" altLang="zh-CN" sz="2000" dirty="0">
              <a:ea typeface="宋体" panose="02010600030101010101" pitchFamily="2" charset="-122"/>
            </a:endParaRPr>
          </a:p>
          <a:p>
            <a:pPr eaLnBrk="1" hangingPunct="1">
              <a:spcBef>
                <a:spcPct val="0"/>
              </a:spcBef>
              <a:buClrTx/>
              <a:buSzTx/>
              <a:buFontTx/>
              <a:buNone/>
            </a:pPr>
            <a:r>
              <a:rPr lang="en-US" altLang="zh-CN" sz="2000" dirty="0">
                <a:ea typeface="宋体" panose="02010600030101010101" pitchFamily="2" charset="-122"/>
              </a:rPr>
              <a:t> </a:t>
            </a:r>
            <a:endParaRPr lang="zh-CN" altLang="zh-CN" sz="2000" dirty="0">
              <a:ea typeface="宋体" panose="02010600030101010101" pitchFamily="2" charset="-122"/>
            </a:endParaRPr>
          </a:p>
        </p:txBody>
      </p:sp>
      <p:sp>
        <p:nvSpPr>
          <p:cNvPr id="5" name="内容占位符 2"/>
          <p:cNvSpPr txBox="1">
            <a:spLocks/>
          </p:cNvSpPr>
          <p:nvPr/>
        </p:nvSpPr>
        <p:spPr>
          <a:xfrm>
            <a:off x="685800" y="1412875"/>
            <a:ext cx="5091984" cy="4876800"/>
          </a:xfrm>
          <a:prstGeom prst="rect">
            <a:avLst/>
          </a:prstGeom>
        </p:spPr>
        <p:txBody>
          <a:bodyPr/>
          <a:lstStyle>
            <a:lvl1pPr marL="342900" indent="-342900" algn="l" rtl="0" eaLnBrk="0" fontAlgn="base" hangingPunct="0">
              <a:spcBef>
                <a:spcPct val="20000"/>
              </a:spcBef>
              <a:spcAft>
                <a:spcPct val="0"/>
              </a:spcAft>
              <a:buClr>
                <a:schemeClr val="folHlink"/>
              </a:buClr>
              <a:buSzPct val="80000"/>
              <a:buFont typeface="Wingdings" panose="05000000000000000000" pitchFamily="2" charset="2"/>
              <a:buChar char="l"/>
              <a:defRPr kumimoji="1" sz="3000">
                <a:solidFill>
                  <a:schemeClr val="bg2"/>
                </a:solidFill>
                <a:latin typeface="+mn-lt"/>
                <a:ea typeface="+mn-ea"/>
                <a:cs typeface="+mn-cs"/>
              </a:defRPr>
            </a:lvl1pPr>
            <a:lvl2pPr marL="742950" indent="-285750" algn="l" rtl="0" eaLnBrk="0" fontAlgn="base" hangingPunct="0">
              <a:spcBef>
                <a:spcPct val="20000"/>
              </a:spcBef>
              <a:spcAft>
                <a:spcPct val="0"/>
              </a:spcAft>
              <a:buClr>
                <a:schemeClr val="folHlink"/>
              </a:buClr>
              <a:buChar char="–"/>
              <a:defRPr kumimoji="1" sz="2800">
                <a:solidFill>
                  <a:schemeClr val="bg2"/>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anose="05000000000000000000" pitchFamily="2" charset="2"/>
              <a:buChar char="l"/>
              <a:defRPr kumimoji="1" sz="2400">
                <a:solidFill>
                  <a:schemeClr val="bg2"/>
                </a:solidFill>
                <a:latin typeface="+mn-lt"/>
                <a:ea typeface="+mn-ea"/>
              </a:defRPr>
            </a:lvl3pPr>
            <a:lvl4pPr marL="1600200" indent="-228600" algn="l" rtl="0" eaLnBrk="0" fontAlgn="base" hangingPunct="0">
              <a:spcBef>
                <a:spcPct val="20000"/>
              </a:spcBef>
              <a:spcAft>
                <a:spcPct val="0"/>
              </a:spcAft>
              <a:buClr>
                <a:schemeClr val="folHlink"/>
              </a:buClr>
              <a:buChar char="–"/>
              <a:defRPr kumimoji="1" sz="2000">
                <a:solidFill>
                  <a:schemeClr val="bg2"/>
                </a:solidFill>
                <a:latin typeface="+mn-lt"/>
                <a:ea typeface="+mn-ea"/>
              </a:defRPr>
            </a:lvl4pPr>
            <a:lvl5pPr marL="2057400" indent="-228600" algn="l" rtl="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mn-lt"/>
                <a:ea typeface="+mn-ea"/>
              </a:defRPr>
            </a:lvl5pPr>
            <a:lvl6pPr marL="25146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6pPr>
            <a:lvl7pPr marL="29718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7pPr>
            <a:lvl8pPr marL="34290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8pPr>
            <a:lvl9pPr marL="38862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9pPr>
          </a:lstStyle>
          <a:p>
            <a:pPr>
              <a:lnSpc>
                <a:spcPct val="150000"/>
              </a:lnSpc>
            </a:pPr>
            <a:r>
              <a:rPr lang="zh-CN" altLang="en-US" sz="2200" kern="0" dirty="0"/>
              <a:t>业务</a:t>
            </a:r>
            <a:r>
              <a:rPr lang="zh-CN" altLang="en-US" sz="2000" kern="0" dirty="0"/>
              <a:t>方的需求如下：</a:t>
            </a:r>
          </a:p>
          <a:p>
            <a:pPr lvl="1">
              <a:lnSpc>
                <a:spcPct val="150000"/>
              </a:lnSpc>
            </a:pPr>
            <a:r>
              <a:rPr lang="zh-CN" altLang="en-US" sz="1800" kern="0" dirty="0"/>
              <a:t>在线查询订单生命周期的各个状态</a:t>
            </a:r>
            <a:endParaRPr lang="en-US" altLang="zh-CN" sz="1800" kern="0" dirty="0"/>
          </a:p>
          <a:p>
            <a:pPr lvl="2">
              <a:lnSpc>
                <a:spcPct val="150000"/>
              </a:lnSpc>
            </a:pPr>
            <a:r>
              <a:rPr lang="zh-CN" altLang="en-US" sz="1600" kern="0" dirty="0"/>
              <a:t>包括</a:t>
            </a:r>
            <a:r>
              <a:rPr lang="en-US" altLang="zh-CN" sz="1600" kern="0" dirty="0"/>
              <a:t>status</a:t>
            </a:r>
            <a:r>
              <a:rPr lang="zh-CN" altLang="en-US" sz="1600" kern="0" dirty="0"/>
              <a:t>、</a:t>
            </a:r>
            <a:r>
              <a:rPr lang="en-US" altLang="zh-CN" sz="1600" kern="0" dirty="0" err="1"/>
              <a:t>event_type</a:t>
            </a:r>
            <a:r>
              <a:rPr lang="zh-CN" altLang="en-US" sz="1600" kern="0" dirty="0"/>
              <a:t>、</a:t>
            </a:r>
            <a:r>
              <a:rPr lang="en-US" altLang="zh-CN" sz="1600" kern="0" dirty="0" err="1"/>
              <a:t>order_detail</a:t>
            </a:r>
            <a:r>
              <a:rPr lang="zh-CN" altLang="en-US" sz="1600" kern="0" dirty="0"/>
              <a:t>等信息</a:t>
            </a:r>
            <a:endParaRPr lang="en-US" altLang="zh-CN" sz="1600" kern="0" dirty="0"/>
          </a:p>
          <a:p>
            <a:pPr lvl="2">
              <a:lnSpc>
                <a:spcPct val="150000"/>
              </a:lnSpc>
            </a:pPr>
            <a:r>
              <a:rPr lang="zh-CN" altLang="en-US" sz="1600" kern="0" dirty="0"/>
              <a:t>主要的查询来自于客服系统</a:t>
            </a:r>
          </a:p>
          <a:p>
            <a:pPr lvl="1">
              <a:lnSpc>
                <a:spcPct val="150000"/>
              </a:lnSpc>
            </a:pPr>
            <a:r>
              <a:rPr lang="zh-CN" altLang="en-US" sz="1800" kern="0" dirty="0"/>
              <a:t>在线历史订单详情查询</a:t>
            </a:r>
            <a:endParaRPr lang="en-US" altLang="zh-CN" sz="1800" kern="0" dirty="0"/>
          </a:p>
          <a:p>
            <a:pPr lvl="2" algn="just">
              <a:lnSpc>
                <a:spcPct val="150000"/>
              </a:lnSpc>
            </a:pPr>
            <a:r>
              <a:rPr lang="zh-CN" altLang="en-US" sz="1600" kern="0" dirty="0"/>
              <a:t>上层会有</a:t>
            </a:r>
            <a:r>
              <a:rPr lang="en-US" altLang="zh-CN" sz="1600" kern="0" dirty="0" err="1"/>
              <a:t>Redis</a:t>
            </a:r>
            <a:r>
              <a:rPr lang="zh-CN" altLang="en-US" sz="1600" kern="0" dirty="0"/>
              <a:t>来存储近期的订单，当</a:t>
            </a:r>
            <a:r>
              <a:rPr lang="en-US" altLang="zh-CN" sz="1600" kern="0" dirty="0" err="1"/>
              <a:t>Redis</a:t>
            </a:r>
            <a:r>
              <a:rPr lang="zh-CN" altLang="en-US" sz="1600" kern="0" dirty="0"/>
              <a:t>不可用或者查询范围超出</a:t>
            </a:r>
            <a:r>
              <a:rPr lang="en-US" altLang="zh-CN" sz="1600" kern="0" dirty="0" err="1"/>
              <a:t>Redis</a:t>
            </a:r>
            <a:r>
              <a:rPr lang="zh-CN" altLang="en-US" sz="1600" kern="0" dirty="0"/>
              <a:t>，查询会直接落到</a:t>
            </a:r>
            <a:r>
              <a:rPr lang="en-US" altLang="zh-CN" sz="1600" kern="0" dirty="0" err="1"/>
              <a:t>HBase</a:t>
            </a:r>
            <a:endParaRPr lang="zh-CN" altLang="en-US" sz="1600" kern="0" dirty="0"/>
          </a:p>
          <a:p>
            <a:pPr lvl="1">
              <a:lnSpc>
                <a:spcPct val="150000"/>
              </a:lnSpc>
            </a:pPr>
            <a:r>
              <a:rPr lang="zh-CN" altLang="en-US" sz="1800" kern="0" dirty="0"/>
              <a:t>离线对订单的状态进行分析</a:t>
            </a:r>
          </a:p>
          <a:p>
            <a:pPr lvl="1">
              <a:lnSpc>
                <a:spcPct val="150000"/>
              </a:lnSpc>
            </a:pPr>
            <a:r>
              <a:rPr lang="zh-CN" altLang="en-US" sz="1800" kern="0" dirty="0"/>
              <a:t>写入满足每秒</a:t>
            </a:r>
            <a:r>
              <a:rPr lang="en-US" altLang="zh-CN" sz="1800" kern="0" dirty="0"/>
              <a:t>10K</a:t>
            </a:r>
            <a:r>
              <a:rPr lang="zh-CN" altLang="en-US" sz="1800" kern="0" dirty="0"/>
              <a:t>的事件，读取满足每秒</a:t>
            </a:r>
            <a:r>
              <a:rPr lang="en-US" altLang="zh-CN" sz="1800" kern="0" dirty="0"/>
              <a:t>1K</a:t>
            </a:r>
            <a:r>
              <a:rPr lang="zh-CN" altLang="en-US" sz="1800" kern="0" dirty="0"/>
              <a:t>的事件，数据要求在</a:t>
            </a:r>
            <a:r>
              <a:rPr lang="en-US" altLang="zh-CN" sz="1800" kern="0" dirty="0"/>
              <a:t>5s</a:t>
            </a:r>
            <a:r>
              <a:rPr lang="zh-CN" altLang="en-US" sz="1800" kern="0" dirty="0"/>
              <a:t>内可用</a:t>
            </a:r>
            <a:endParaRPr lang="en-US" altLang="zh-CN" sz="2000" kern="0" dirty="0"/>
          </a:p>
          <a:p>
            <a:pPr>
              <a:lnSpc>
                <a:spcPct val="150000"/>
              </a:lnSpc>
            </a:pPr>
            <a:endParaRPr lang="zh-CN" altLang="en-US" sz="2000" kern="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8144" y="1556792"/>
            <a:ext cx="3202958" cy="4355614"/>
          </a:xfrm>
          <a:prstGeom prst="rect">
            <a:avLst/>
          </a:prstGeom>
        </p:spPr>
      </p:pic>
    </p:spTree>
    <p:extLst>
      <p:ext uri="{BB962C8B-B14F-4D97-AF65-F5344CB8AC3E}">
        <p14:creationId xmlns:p14="http://schemas.microsoft.com/office/powerpoint/2010/main" val="26321181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bwMode="auto">
          <a:xfrm>
            <a:off x="685800" y="1524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b" anchorCtr="0" compatLnSpc="1">
            <a:prstTxWarp prst="textNoShape">
              <a:avLst/>
            </a:prstTxWarp>
          </a:bodyPr>
          <a:lstStyle>
            <a:lvl1pPr algn="l" rtl="0" eaLnBrk="0" fontAlgn="base" hangingPunct="0">
              <a:spcBef>
                <a:spcPct val="0"/>
              </a:spcBef>
              <a:spcAft>
                <a:spcPct val="0"/>
              </a:spcAft>
              <a:defRPr kumimoji="1" sz="4400" b="1">
                <a:solidFill>
                  <a:srgbClr val="FF3300"/>
                </a:solidFill>
                <a:effectLst>
                  <a:outerShdw blurRad="38100" dist="38100" dir="2700000" algn="tl">
                    <a:srgbClr val="000000">
                      <a:alpha val="43137"/>
                    </a:srgbClr>
                  </a:outerShdw>
                </a:effectLst>
                <a:latin typeface="+mj-lt"/>
                <a:ea typeface="+mj-ea"/>
                <a:cs typeface="+mj-cs"/>
              </a:defRPr>
            </a:lvl1pPr>
            <a:lvl2pPr algn="l" rtl="0" eaLnBrk="0" fontAlgn="base" hangingPunct="0">
              <a:spcBef>
                <a:spcPct val="0"/>
              </a:spcBef>
              <a:spcAft>
                <a:spcPct val="0"/>
              </a:spcAft>
              <a:defRPr kumimoji="1" sz="4400" b="1">
                <a:solidFill>
                  <a:srgbClr val="FF3300"/>
                </a:solidFill>
                <a:latin typeface="Arial" charset="0"/>
                <a:ea typeface="隶书" pitchFamily="49" charset="-122"/>
              </a:defRPr>
            </a:lvl2pPr>
            <a:lvl3pPr algn="l" rtl="0" eaLnBrk="0" fontAlgn="base" hangingPunct="0">
              <a:spcBef>
                <a:spcPct val="0"/>
              </a:spcBef>
              <a:spcAft>
                <a:spcPct val="0"/>
              </a:spcAft>
              <a:defRPr kumimoji="1" sz="4400" b="1">
                <a:solidFill>
                  <a:srgbClr val="FF3300"/>
                </a:solidFill>
                <a:latin typeface="Arial" charset="0"/>
                <a:ea typeface="隶书" pitchFamily="49" charset="-122"/>
              </a:defRPr>
            </a:lvl3pPr>
            <a:lvl4pPr algn="l" rtl="0" eaLnBrk="0" fontAlgn="base" hangingPunct="0">
              <a:spcBef>
                <a:spcPct val="0"/>
              </a:spcBef>
              <a:spcAft>
                <a:spcPct val="0"/>
              </a:spcAft>
              <a:defRPr kumimoji="1" sz="4400" b="1">
                <a:solidFill>
                  <a:srgbClr val="FF3300"/>
                </a:solidFill>
                <a:latin typeface="Arial" charset="0"/>
                <a:ea typeface="隶书" pitchFamily="49" charset="-122"/>
              </a:defRPr>
            </a:lvl4pPr>
            <a:lvl5pPr algn="l" rtl="0" eaLnBrk="0" fontAlgn="base" hangingPunct="0">
              <a:spcBef>
                <a:spcPct val="0"/>
              </a:spcBef>
              <a:spcAft>
                <a:spcPct val="0"/>
              </a:spcAft>
              <a:defRPr kumimoji="1" sz="4400" b="1">
                <a:solidFill>
                  <a:srgbClr val="FF3300"/>
                </a:solidFill>
                <a:latin typeface="Arial" charset="0"/>
                <a:ea typeface="隶书" pitchFamily="49" charset="-122"/>
              </a:defRPr>
            </a:lvl5pPr>
            <a:lvl6pPr marL="457200" algn="l" rtl="0" fontAlgn="base">
              <a:spcBef>
                <a:spcPct val="0"/>
              </a:spcBef>
              <a:spcAft>
                <a:spcPct val="0"/>
              </a:spcAft>
              <a:defRPr kumimoji="1" sz="4400" b="1">
                <a:solidFill>
                  <a:srgbClr val="FF3300"/>
                </a:solidFill>
                <a:latin typeface="Arial" charset="0"/>
                <a:ea typeface="隶书" pitchFamily="49" charset="-122"/>
              </a:defRPr>
            </a:lvl6pPr>
            <a:lvl7pPr marL="914400" algn="l" rtl="0" fontAlgn="base">
              <a:spcBef>
                <a:spcPct val="0"/>
              </a:spcBef>
              <a:spcAft>
                <a:spcPct val="0"/>
              </a:spcAft>
              <a:defRPr kumimoji="1" sz="4400" b="1">
                <a:solidFill>
                  <a:srgbClr val="FF3300"/>
                </a:solidFill>
                <a:latin typeface="Arial" charset="0"/>
                <a:ea typeface="隶书" pitchFamily="49" charset="-122"/>
              </a:defRPr>
            </a:lvl7pPr>
            <a:lvl8pPr marL="1371600" algn="l" rtl="0" fontAlgn="base">
              <a:spcBef>
                <a:spcPct val="0"/>
              </a:spcBef>
              <a:spcAft>
                <a:spcPct val="0"/>
              </a:spcAft>
              <a:defRPr kumimoji="1" sz="4400" b="1">
                <a:solidFill>
                  <a:srgbClr val="FF3300"/>
                </a:solidFill>
                <a:latin typeface="Arial" charset="0"/>
                <a:ea typeface="隶书" pitchFamily="49" charset="-122"/>
              </a:defRPr>
            </a:lvl8pPr>
            <a:lvl9pPr marL="1828800" algn="l" rtl="0" fontAlgn="base">
              <a:spcBef>
                <a:spcPct val="0"/>
              </a:spcBef>
              <a:spcAft>
                <a:spcPct val="0"/>
              </a:spcAft>
              <a:defRPr kumimoji="1" sz="4400" b="1">
                <a:solidFill>
                  <a:srgbClr val="FF3300"/>
                </a:solidFill>
                <a:latin typeface="Arial" charset="0"/>
                <a:ea typeface="隶书" pitchFamily="49" charset="-122"/>
              </a:defRPr>
            </a:lvl9pPr>
          </a:lstStyle>
          <a:p>
            <a:pPr>
              <a:defRPr/>
            </a:pPr>
            <a:r>
              <a:rPr lang="en-US" altLang="zh-CN" kern="0" dirty="0" err="1"/>
              <a:t>Hbase</a:t>
            </a:r>
            <a:r>
              <a:rPr lang="zh-CN" altLang="en-US" kern="0" dirty="0"/>
              <a:t>应用实例</a:t>
            </a:r>
            <a:r>
              <a:rPr lang="en-US" altLang="zh-CN" kern="0" dirty="0"/>
              <a:t>-</a:t>
            </a:r>
            <a:r>
              <a:rPr lang="zh-CN" altLang="en-US" kern="0" dirty="0"/>
              <a:t>滴滴</a:t>
            </a:r>
          </a:p>
        </p:txBody>
      </p:sp>
      <p:sp>
        <p:nvSpPr>
          <p:cNvPr id="3" name="矩形 3"/>
          <p:cNvSpPr>
            <a:spLocks noChangeArrowheads="1"/>
          </p:cNvSpPr>
          <p:nvPr/>
        </p:nvSpPr>
        <p:spPr bwMode="auto">
          <a:xfrm>
            <a:off x="114300" y="1219200"/>
            <a:ext cx="8763000"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eaLnBrk="1" hangingPunct="1">
              <a:lnSpc>
                <a:spcPct val="150000"/>
              </a:lnSpc>
              <a:spcBef>
                <a:spcPct val="0"/>
              </a:spcBef>
              <a:buClrTx/>
              <a:buSzTx/>
              <a:buFontTx/>
              <a:buNone/>
            </a:pPr>
            <a:endParaRPr lang="zh-CN" altLang="zh-CN" sz="2000" dirty="0">
              <a:ea typeface="宋体" panose="02010600030101010101" pitchFamily="2" charset="-122"/>
            </a:endParaRPr>
          </a:p>
          <a:p>
            <a:pPr eaLnBrk="1" hangingPunct="1">
              <a:spcBef>
                <a:spcPct val="0"/>
              </a:spcBef>
              <a:buClrTx/>
              <a:buSzTx/>
              <a:buFontTx/>
              <a:buNone/>
            </a:pPr>
            <a:r>
              <a:rPr lang="en-US" altLang="zh-CN" sz="2000" dirty="0">
                <a:ea typeface="宋体" panose="02010600030101010101" pitchFamily="2" charset="-122"/>
              </a:rPr>
              <a:t> </a:t>
            </a:r>
            <a:endParaRPr lang="zh-CN" altLang="zh-CN" sz="2000" dirty="0">
              <a:ea typeface="宋体" panose="02010600030101010101" pitchFamily="2" charset="-122"/>
            </a:endParaRPr>
          </a:p>
        </p:txBody>
      </p:sp>
      <p:sp>
        <p:nvSpPr>
          <p:cNvPr id="5" name="内容占位符 2"/>
          <p:cNvSpPr txBox="1">
            <a:spLocks/>
          </p:cNvSpPr>
          <p:nvPr/>
        </p:nvSpPr>
        <p:spPr>
          <a:xfrm>
            <a:off x="685800" y="1412875"/>
            <a:ext cx="7990656" cy="4876800"/>
          </a:xfrm>
          <a:prstGeom prst="rect">
            <a:avLst/>
          </a:prstGeom>
        </p:spPr>
        <p:txBody>
          <a:bodyPr/>
          <a:lstStyle>
            <a:lvl1pPr marL="342900" indent="-342900" algn="l" rtl="0" eaLnBrk="0" fontAlgn="base" hangingPunct="0">
              <a:spcBef>
                <a:spcPct val="20000"/>
              </a:spcBef>
              <a:spcAft>
                <a:spcPct val="0"/>
              </a:spcAft>
              <a:buClr>
                <a:schemeClr val="folHlink"/>
              </a:buClr>
              <a:buSzPct val="80000"/>
              <a:buFont typeface="Wingdings" panose="05000000000000000000" pitchFamily="2" charset="2"/>
              <a:buChar char="l"/>
              <a:defRPr kumimoji="1" sz="3000">
                <a:solidFill>
                  <a:schemeClr val="bg2"/>
                </a:solidFill>
                <a:latin typeface="+mn-lt"/>
                <a:ea typeface="+mn-ea"/>
                <a:cs typeface="+mn-cs"/>
              </a:defRPr>
            </a:lvl1pPr>
            <a:lvl2pPr marL="742950" indent="-285750" algn="l" rtl="0" eaLnBrk="0" fontAlgn="base" hangingPunct="0">
              <a:spcBef>
                <a:spcPct val="20000"/>
              </a:spcBef>
              <a:spcAft>
                <a:spcPct val="0"/>
              </a:spcAft>
              <a:buClr>
                <a:schemeClr val="folHlink"/>
              </a:buClr>
              <a:buChar char="–"/>
              <a:defRPr kumimoji="1" sz="2800">
                <a:solidFill>
                  <a:schemeClr val="bg2"/>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anose="05000000000000000000" pitchFamily="2" charset="2"/>
              <a:buChar char="l"/>
              <a:defRPr kumimoji="1" sz="2400">
                <a:solidFill>
                  <a:schemeClr val="bg2"/>
                </a:solidFill>
                <a:latin typeface="+mn-lt"/>
                <a:ea typeface="+mn-ea"/>
              </a:defRPr>
            </a:lvl3pPr>
            <a:lvl4pPr marL="1600200" indent="-228600" algn="l" rtl="0" eaLnBrk="0" fontAlgn="base" hangingPunct="0">
              <a:spcBef>
                <a:spcPct val="20000"/>
              </a:spcBef>
              <a:spcAft>
                <a:spcPct val="0"/>
              </a:spcAft>
              <a:buClr>
                <a:schemeClr val="folHlink"/>
              </a:buClr>
              <a:buChar char="–"/>
              <a:defRPr kumimoji="1" sz="2000">
                <a:solidFill>
                  <a:schemeClr val="bg2"/>
                </a:solidFill>
                <a:latin typeface="+mn-lt"/>
                <a:ea typeface="+mn-ea"/>
              </a:defRPr>
            </a:lvl4pPr>
            <a:lvl5pPr marL="2057400" indent="-228600" algn="l" rtl="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mn-lt"/>
                <a:ea typeface="+mn-ea"/>
              </a:defRPr>
            </a:lvl5pPr>
            <a:lvl6pPr marL="25146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6pPr>
            <a:lvl7pPr marL="29718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7pPr>
            <a:lvl8pPr marL="34290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8pPr>
            <a:lvl9pPr marL="38862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9pPr>
          </a:lstStyle>
          <a:p>
            <a:pPr>
              <a:lnSpc>
                <a:spcPct val="150000"/>
              </a:lnSpc>
            </a:pPr>
            <a:r>
              <a:rPr lang="en-US" altLang="zh-CN" sz="2400" dirty="0" err="1"/>
              <a:t>Rowkey</a:t>
            </a:r>
            <a:r>
              <a:rPr lang="zh-CN" altLang="en-US" sz="2400" dirty="0"/>
              <a:t>设计</a:t>
            </a:r>
          </a:p>
          <a:p>
            <a:pPr lvl="1">
              <a:lnSpc>
                <a:spcPct val="150000"/>
              </a:lnSpc>
            </a:pPr>
            <a:r>
              <a:rPr lang="zh-CN" altLang="en-US" sz="2000" dirty="0"/>
              <a:t>订单状态表</a:t>
            </a:r>
          </a:p>
          <a:p>
            <a:pPr lvl="2">
              <a:lnSpc>
                <a:spcPct val="150000"/>
              </a:lnSpc>
            </a:pPr>
            <a:r>
              <a:rPr lang="en-US" altLang="zh-CN" sz="1800" dirty="0" err="1"/>
              <a:t>Rowkey</a:t>
            </a:r>
            <a:r>
              <a:rPr lang="zh-CN" altLang="en-US" sz="1800" dirty="0"/>
              <a:t>：</a:t>
            </a:r>
            <a:r>
              <a:rPr lang="en-US" altLang="zh-CN" sz="1800" dirty="0"/>
              <a:t>reverse(</a:t>
            </a:r>
            <a:r>
              <a:rPr lang="en-US" altLang="zh-CN" sz="1800" dirty="0" err="1"/>
              <a:t>order_id</a:t>
            </a:r>
            <a:r>
              <a:rPr lang="en-US" altLang="zh-CN" sz="1800" dirty="0"/>
              <a:t>) + (MAX_LONG - TS)</a:t>
            </a:r>
          </a:p>
          <a:p>
            <a:pPr lvl="2">
              <a:lnSpc>
                <a:spcPct val="150000"/>
              </a:lnSpc>
            </a:pPr>
            <a:r>
              <a:rPr lang="en-US" altLang="zh-CN" sz="1800" dirty="0"/>
              <a:t>Columns</a:t>
            </a:r>
            <a:r>
              <a:rPr lang="zh-CN" altLang="en-US" sz="1800" dirty="0"/>
              <a:t>：该订单各种状态</a:t>
            </a:r>
          </a:p>
          <a:p>
            <a:pPr lvl="1">
              <a:lnSpc>
                <a:spcPct val="150000"/>
              </a:lnSpc>
            </a:pPr>
            <a:r>
              <a:rPr lang="zh-CN" altLang="en-US" sz="2000" dirty="0"/>
              <a:t>订单历史表</a:t>
            </a:r>
          </a:p>
          <a:p>
            <a:pPr lvl="2">
              <a:lnSpc>
                <a:spcPct val="150000"/>
              </a:lnSpc>
            </a:pPr>
            <a:r>
              <a:rPr lang="en-US" altLang="zh-CN" sz="1800" dirty="0" err="1"/>
              <a:t>Rowkey</a:t>
            </a:r>
            <a:r>
              <a:rPr lang="zh-CN" altLang="en-US" sz="1800" dirty="0"/>
              <a:t>：</a:t>
            </a:r>
            <a:r>
              <a:rPr lang="en-US" altLang="zh-CN" sz="1800" dirty="0"/>
              <a:t>reverse(</a:t>
            </a:r>
            <a:r>
              <a:rPr lang="en-US" altLang="zh-CN" sz="1800" dirty="0" err="1"/>
              <a:t>passenger_id</a:t>
            </a:r>
            <a:r>
              <a:rPr lang="en-US" altLang="zh-CN" sz="1800" dirty="0"/>
              <a:t> | </a:t>
            </a:r>
            <a:r>
              <a:rPr lang="en-US" altLang="zh-CN" sz="1800" dirty="0" err="1"/>
              <a:t>driver_id</a:t>
            </a:r>
            <a:r>
              <a:rPr lang="en-US" altLang="zh-CN" sz="1800" dirty="0"/>
              <a:t>) + (MAX_LONG - TS)</a:t>
            </a:r>
          </a:p>
          <a:p>
            <a:pPr lvl="2">
              <a:lnSpc>
                <a:spcPct val="150000"/>
              </a:lnSpc>
            </a:pPr>
            <a:r>
              <a:rPr lang="en-US" altLang="zh-CN" sz="1800" dirty="0"/>
              <a:t>Columns</a:t>
            </a:r>
            <a:r>
              <a:rPr lang="zh-CN" altLang="en-US" sz="1800" dirty="0"/>
              <a:t>：用户在时间范围内的订单及其他信息</a:t>
            </a:r>
            <a:endParaRPr lang="zh-CN" altLang="en-US" sz="1600" kern="0" dirty="0"/>
          </a:p>
        </p:txBody>
      </p:sp>
    </p:spTree>
    <p:extLst>
      <p:ext uri="{BB962C8B-B14F-4D97-AF65-F5344CB8AC3E}">
        <p14:creationId xmlns:p14="http://schemas.microsoft.com/office/powerpoint/2010/main" val="35510032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bwMode="auto">
          <a:xfrm>
            <a:off x="685800" y="1524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b" anchorCtr="0" compatLnSpc="1">
            <a:prstTxWarp prst="textNoShape">
              <a:avLst/>
            </a:prstTxWarp>
          </a:bodyPr>
          <a:lstStyle>
            <a:lvl1pPr algn="l" rtl="0" eaLnBrk="0" fontAlgn="base" hangingPunct="0">
              <a:spcBef>
                <a:spcPct val="0"/>
              </a:spcBef>
              <a:spcAft>
                <a:spcPct val="0"/>
              </a:spcAft>
              <a:defRPr kumimoji="1" sz="4400" b="1">
                <a:solidFill>
                  <a:srgbClr val="FF3300"/>
                </a:solidFill>
                <a:effectLst>
                  <a:outerShdw blurRad="38100" dist="38100" dir="2700000" algn="tl">
                    <a:srgbClr val="000000">
                      <a:alpha val="43137"/>
                    </a:srgbClr>
                  </a:outerShdw>
                </a:effectLst>
                <a:latin typeface="+mj-lt"/>
                <a:ea typeface="+mj-ea"/>
                <a:cs typeface="+mj-cs"/>
              </a:defRPr>
            </a:lvl1pPr>
            <a:lvl2pPr algn="l" rtl="0" eaLnBrk="0" fontAlgn="base" hangingPunct="0">
              <a:spcBef>
                <a:spcPct val="0"/>
              </a:spcBef>
              <a:spcAft>
                <a:spcPct val="0"/>
              </a:spcAft>
              <a:defRPr kumimoji="1" sz="4400" b="1">
                <a:solidFill>
                  <a:srgbClr val="FF3300"/>
                </a:solidFill>
                <a:latin typeface="Arial" charset="0"/>
                <a:ea typeface="隶书" pitchFamily="49" charset="-122"/>
              </a:defRPr>
            </a:lvl2pPr>
            <a:lvl3pPr algn="l" rtl="0" eaLnBrk="0" fontAlgn="base" hangingPunct="0">
              <a:spcBef>
                <a:spcPct val="0"/>
              </a:spcBef>
              <a:spcAft>
                <a:spcPct val="0"/>
              </a:spcAft>
              <a:defRPr kumimoji="1" sz="4400" b="1">
                <a:solidFill>
                  <a:srgbClr val="FF3300"/>
                </a:solidFill>
                <a:latin typeface="Arial" charset="0"/>
                <a:ea typeface="隶书" pitchFamily="49" charset="-122"/>
              </a:defRPr>
            </a:lvl3pPr>
            <a:lvl4pPr algn="l" rtl="0" eaLnBrk="0" fontAlgn="base" hangingPunct="0">
              <a:spcBef>
                <a:spcPct val="0"/>
              </a:spcBef>
              <a:spcAft>
                <a:spcPct val="0"/>
              </a:spcAft>
              <a:defRPr kumimoji="1" sz="4400" b="1">
                <a:solidFill>
                  <a:srgbClr val="FF3300"/>
                </a:solidFill>
                <a:latin typeface="Arial" charset="0"/>
                <a:ea typeface="隶书" pitchFamily="49" charset="-122"/>
              </a:defRPr>
            </a:lvl4pPr>
            <a:lvl5pPr algn="l" rtl="0" eaLnBrk="0" fontAlgn="base" hangingPunct="0">
              <a:spcBef>
                <a:spcPct val="0"/>
              </a:spcBef>
              <a:spcAft>
                <a:spcPct val="0"/>
              </a:spcAft>
              <a:defRPr kumimoji="1" sz="4400" b="1">
                <a:solidFill>
                  <a:srgbClr val="FF3300"/>
                </a:solidFill>
                <a:latin typeface="Arial" charset="0"/>
                <a:ea typeface="隶书" pitchFamily="49" charset="-122"/>
              </a:defRPr>
            </a:lvl5pPr>
            <a:lvl6pPr marL="457200" algn="l" rtl="0" fontAlgn="base">
              <a:spcBef>
                <a:spcPct val="0"/>
              </a:spcBef>
              <a:spcAft>
                <a:spcPct val="0"/>
              </a:spcAft>
              <a:defRPr kumimoji="1" sz="4400" b="1">
                <a:solidFill>
                  <a:srgbClr val="FF3300"/>
                </a:solidFill>
                <a:latin typeface="Arial" charset="0"/>
                <a:ea typeface="隶书" pitchFamily="49" charset="-122"/>
              </a:defRPr>
            </a:lvl6pPr>
            <a:lvl7pPr marL="914400" algn="l" rtl="0" fontAlgn="base">
              <a:spcBef>
                <a:spcPct val="0"/>
              </a:spcBef>
              <a:spcAft>
                <a:spcPct val="0"/>
              </a:spcAft>
              <a:defRPr kumimoji="1" sz="4400" b="1">
                <a:solidFill>
                  <a:srgbClr val="FF3300"/>
                </a:solidFill>
                <a:latin typeface="Arial" charset="0"/>
                <a:ea typeface="隶书" pitchFamily="49" charset="-122"/>
              </a:defRPr>
            </a:lvl7pPr>
            <a:lvl8pPr marL="1371600" algn="l" rtl="0" fontAlgn="base">
              <a:spcBef>
                <a:spcPct val="0"/>
              </a:spcBef>
              <a:spcAft>
                <a:spcPct val="0"/>
              </a:spcAft>
              <a:defRPr kumimoji="1" sz="4400" b="1">
                <a:solidFill>
                  <a:srgbClr val="FF3300"/>
                </a:solidFill>
                <a:latin typeface="Arial" charset="0"/>
                <a:ea typeface="隶书" pitchFamily="49" charset="-122"/>
              </a:defRPr>
            </a:lvl8pPr>
            <a:lvl9pPr marL="1828800" algn="l" rtl="0" fontAlgn="base">
              <a:spcBef>
                <a:spcPct val="0"/>
              </a:spcBef>
              <a:spcAft>
                <a:spcPct val="0"/>
              </a:spcAft>
              <a:defRPr kumimoji="1" sz="4400" b="1">
                <a:solidFill>
                  <a:srgbClr val="FF3300"/>
                </a:solidFill>
                <a:latin typeface="Arial" charset="0"/>
                <a:ea typeface="隶书" pitchFamily="49" charset="-122"/>
              </a:defRPr>
            </a:lvl9pPr>
          </a:lstStyle>
          <a:p>
            <a:pPr>
              <a:defRPr/>
            </a:pPr>
            <a:r>
              <a:rPr lang="en-US" altLang="zh-CN" kern="0" dirty="0" err="1"/>
              <a:t>Hbase</a:t>
            </a:r>
            <a:r>
              <a:rPr lang="zh-CN" altLang="en-US" kern="0" dirty="0"/>
              <a:t>应用实例</a:t>
            </a:r>
            <a:r>
              <a:rPr lang="en-US" altLang="zh-CN" kern="0" dirty="0"/>
              <a:t>-</a:t>
            </a:r>
            <a:r>
              <a:rPr lang="zh-CN" altLang="en-US" kern="0" dirty="0"/>
              <a:t>设计技巧</a:t>
            </a:r>
          </a:p>
        </p:txBody>
      </p:sp>
      <p:sp>
        <p:nvSpPr>
          <p:cNvPr id="3" name="矩形 3"/>
          <p:cNvSpPr>
            <a:spLocks noChangeArrowheads="1"/>
          </p:cNvSpPr>
          <p:nvPr/>
        </p:nvSpPr>
        <p:spPr bwMode="auto">
          <a:xfrm>
            <a:off x="114300" y="1219200"/>
            <a:ext cx="8763000"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eaLnBrk="1" hangingPunct="1">
              <a:lnSpc>
                <a:spcPct val="150000"/>
              </a:lnSpc>
              <a:spcBef>
                <a:spcPct val="0"/>
              </a:spcBef>
              <a:buClrTx/>
              <a:buSzTx/>
              <a:buFontTx/>
              <a:buNone/>
            </a:pPr>
            <a:endParaRPr lang="zh-CN" altLang="zh-CN" sz="2000" dirty="0">
              <a:ea typeface="宋体" panose="02010600030101010101" pitchFamily="2" charset="-122"/>
            </a:endParaRPr>
          </a:p>
          <a:p>
            <a:pPr eaLnBrk="1" hangingPunct="1">
              <a:spcBef>
                <a:spcPct val="0"/>
              </a:spcBef>
              <a:buClrTx/>
              <a:buSzTx/>
              <a:buFontTx/>
              <a:buNone/>
            </a:pPr>
            <a:r>
              <a:rPr lang="en-US" altLang="zh-CN" sz="2000" dirty="0">
                <a:ea typeface="宋体" panose="02010600030101010101" pitchFamily="2" charset="-122"/>
              </a:rPr>
              <a:t> </a:t>
            </a:r>
            <a:endParaRPr lang="zh-CN" altLang="zh-CN" sz="2000" dirty="0">
              <a:ea typeface="宋体" panose="02010600030101010101" pitchFamily="2" charset="-122"/>
            </a:endParaRPr>
          </a:p>
        </p:txBody>
      </p:sp>
      <p:sp>
        <p:nvSpPr>
          <p:cNvPr id="5" name="内容占位符 2"/>
          <p:cNvSpPr txBox="1">
            <a:spLocks/>
          </p:cNvSpPr>
          <p:nvPr/>
        </p:nvSpPr>
        <p:spPr>
          <a:xfrm>
            <a:off x="685800" y="1412875"/>
            <a:ext cx="7772400" cy="4876800"/>
          </a:xfrm>
          <a:prstGeom prst="rect">
            <a:avLst/>
          </a:prstGeom>
        </p:spPr>
        <p:txBody>
          <a:bodyPr/>
          <a:lstStyle>
            <a:lvl1pPr marL="342900" indent="-342900" algn="l" rtl="0" eaLnBrk="0" fontAlgn="base" hangingPunct="0">
              <a:spcBef>
                <a:spcPct val="20000"/>
              </a:spcBef>
              <a:spcAft>
                <a:spcPct val="0"/>
              </a:spcAft>
              <a:buClr>
                <a:schemeClr val="folHlink"/>
              </a:buClr>
              <a:buSzPct val="80000"/>
              <a:buFont typeface="Wingdings" panose="05000000000000000000" pitchFamily="2" charset="2"/>
              <a:buChar char="l"/>
              <a:defRPr kumimoji="1" sz="3000">
                <a:solidFill>
                  <a:schemeClr val="bg2"/>
                </a:solidFill>
                <a:latin typeface="+mn-lt"/>
                <a:ea typeface="+mn-ea"/>
                <a:cs typeface="+mn-cs"/>
              </a:defRPr>
            </a:lvl1pPr>
            <a:lvl2pPr marL="742950" indent="-285750" algn="l" rtl="0" eaLnBrk="0" fontAlgn="base" hangingPunct="0">
              <a:spcBef>
                <a:spcPct val="20000"/>
              </a:spcBef>
              <a:spcAft>
                <a:spcPct val="0"/>
              </a:spcAft>
              <a:buClr>
                <a:schemeClr val="folHlink"/>
              </a:buClr>
              <a:buChar char="–"/>
              <a:defRPr kumimoji="1" sz="2800">
                <a:solidFill>
                  <a:schemeClr val="bg2"/>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anose="05000000000000000000" pitchFamily="2" charset="2"/>
              <a:buChar char="l"/>
              <a:defRPr kumimoji="1" sz="2400">
                <a:solidFill>
                  <a:schemeClr val="bg2"/>
                </a:solidFill>
                <a:latin typeface="+mn-lt"/>
                <a:ea typeface="+mn-ea"/>
              </a:defRPr>
            </a:lvl3pPr>
            <a:lvl4pPr marL="1600200" indent="-228600" algn="l" rtl="0" eaLnBrk="0" fontAlgn="base" hangingPunct="0">
              <a:spcBef>
                <a:spcPct val="20000"/>
              </a:spcBef>
              <a:spcAft>
                <a:spcPct val="0"/>
              </a:spcAft>
              <a:buClr>
                <a:schemeClr val="folHlink"/>
              </a:buClr>
              <a:buChar char="–"/>
              <a:defRPr kumimoji="1" sz="2000">
                <a:solidFill>
                  <a:schemeClr val="bg2"/>
                </a:solidFill>
                <a:latin typeface="+mn-lt"/>
                <a:ea typeface="+mn-ea"/>
              </a:defRPr>
            </a:lvl4pPr>
            <a:lvl5pPr marL="2057400" indent="-228600" algn="l" rtl="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mn-lt"/>
                <a:ea typeface="+mn-ea"/>
              </a:defRPr>
            </a:lvl5pPr>
            <a:lvl6pPr marL="25146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6pPr>
            <a:lvl7pPr marL="29718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7pPr>
            <a:lvl8pPr marL="34290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8pPr>
            <a:lvl9pPr marL="38862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9pPr>
          </a:lstStyle>
          <a:p>
            <a:pPr>
              <a:lnSpc>
                <a:spcPct val="150000"/>
              </a:lnSpc>
            </a:pPr>
            <a:r>
              <a:rPr lang="zh-CN" altLang="en-US" sz="2400" kern="0" dirty="0"/>
              <a:t>在</a:t>
            </a:r>
            <a:r>
              <a:rPr lang="en-US" altLang="zh-CN" sz="2400" kern="0" dirty="0" err="1"/>
              <a:t>Hbase</a:t>
            </a:r>
            <a:r>
              <a:rPr lang="zh-CN" altLang="en-US" sz="2400" kern="0" dirty="0"/>
              <a:t>中，使用单调增加的</a:t>
            </a:r>
            <a:r>
              <a:rPr lang="en-US" altLang="zh-CN" sz="2400" kern="0" dirty="0" err="1"/>
              <a:t>rowkey</a:t>
            </a:r>
            <a:r>
              <a:rPr lang="zh-CN" altLang="en-US" sz="2400" kern="0" dirty="0"/>
              <a:t>值是不推荐的</a:t>
            </a:r>
            <a:endParaRPr lang="en-US" altLang="zh-CN" sz="2400" kern="0" dirty="0"/>
          </a:p>
          <a:p>
            <a:pPr>
              <a:lnSpc>
                <a:spcPct val="150000"/>
              </a:lnSpc>
            </a:pPr>
            <a:r>
              <a:rPr lang="zh-CN" altLang="en-US" sz="2400" kern="0" dirty="0"/>
              <a:t> </a:t>
            </a:r>
            <a:r>
              <a:rPr lang="en-US" altLang="zh-CN" sz="2400" kern="0" dirty="0" err="1"/>
              <a:t>HBase</a:t>
            </a:r>
            <a:r>
              <a:rPr lang="zh-CN" altLang="en-US" sz="2400" kern="0" dirty="0"/>
              <a:t>中的行是按照</a:t>
            </a:r>
            <a:r>
              <a:rPr lang="en-US" altLang="zh-CN" sz="2400" kern="0" dirty="0" err="1"/>
              <a:t>rowkey</a:t>
            </a:r>
            <a:r>
              <a:rPr lang="zh-CN" altLang="en-US" sz="2400" kern="0" dirty="0"/>
              <a:t>的字典顺序排序的，这种设计优化了</a:t>
            </a:r>
            <a:r>
              <a:rPr lang="en-US" altLang="zh-CN" sz="2400" kern="0" dirty="0"/>
              <a:t>scan</a:t>
            </a:r>
            <a:r>
              <a:rPr lang="zh-CN" altLang="en-US" sz="2400" kern="0" dirty="0"/>
              <a:t>操作，可以将相关的行以及会被一起读取的行存取在临近位置，便于</a:t>
            </a:r>
            <a:r>
              <a:rPr lang="en-US" altLang="zh-CN" sz="2400" kern="0" dirty="0"/>
              <a:t>scan</a:t>
            </a:r>
            <a:endParaRPr lang="zh-CN" altLang="en-US" sz="2400" kern="0" dirty="0"/>
          </a:p>
          <a:p>
            <a:pPr lvl="1">
              <a:lnSpc>
                <a:spcPct val="150000"/>
              </a:lnSpc>
            </a:pPr>
            <a:r>
              <a:rPr lang="zh-CN" altLang="en-US" sz="2400" kern="0" dirty="0"/>
              <a:t>假如有</a:t>
            </a:r>
            <a:r>
              <a:rPr lang="en-US" altLang="zh-CN" sz="2400" kern="0" dirty="0"/>
              <a:t>5</a:t>
            </a:r>
            <a:r>
              <a:rPr lang="zh-CN" altLang="en-US" sz="2400" kern="0" dirty="0"/>
              <a:t>个</a:t>
            </a:r>
            <a:r>
              <a:rPr lang="en-US" altLang="zh-CN" sz="2400" kern="0" dirty="0" err="1"/>
              <a:t>Rowkey</a:t>
            </a:r>
            <a:endParaRPr lang="en-US" altLang="zh-CN" sz="2400" kern="0" dirty="0"/>
          </a:p>
          <a:p>
            <a:pPr lvl="2">
              <a:lnSpc>
                <a:spcPct val="150000"/>
              </a:lnSpc>
            </a:pPr>
            <a:r>
              <a:rPr lang="en-US" altLang="zh-CN" sz="1800" kern="0" dirty="0"/>
              <a:t>“012”, “0”, “123”, “234”, “3”</a:t>
            </a:r>
          </a:p>
          <a:p>
            <a:pPr lvl="2">
              <a:lnSpc>
                <a:spcPct val="150000"/>
              </a:lnSpc>
            </a:pPr>
            <a:r>
              <a:rPr lang="zh-CN" altLang="en-US" sz="1800" kern="0" dirty="0"/>
              <a:t>字典排序后的结果为：</a:t>
            </a:r>
            <a:r>
              <a:rPr lang="en-US" altLang="zh-CN" sz="1800" kern="0" dirty="0"/>
              <a:t> “0”, “012”, “123”, “234”, “3”</a:t>
            </a:r>
          </a:p>
          <a:p>
            <a:pPr>
              <a:lnSpc>
                <a:spcPct val="150000"/>
              </a:lnSpc>
            </a:pPr>
            <a:endParaRPr lang="zh-CN" altLang="en-US" sz="2800" kern="0" dirty="0"/>
          </a:p>
        </p:txBody>
      </p:sp>
    </p:spTree>
    <p:extLst>
      <p:ext uri="{BB962C8B-B14F-4D97-AF65-F5344CB8AC3E}">
        <p14:creationId xmlns:p14="http://schemas.microsoft.com/office/powerpoint/2010/main" val="26087496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bwMode="auto">
          <a:xfrm>
            <a:off x="685800" y="1524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b" anchorCtr="0" compatLnSpc="1">
            <a:prstTxWarp prst="textNoShape">
              <a:avLst/>
            </a:prstTxWarp>
          </a:bodyPr>
          <a:lstStyle>
            <a:lvl1pPr algn="l" rtl="0" eaLnBrk="0" fontAlgn="base" hangingPunct="0">
              <a:spcBef>
                <a:spcPct val="0"/>
              </a:spcBef>
              <a:spcAft>
                <a:spcPct val="0"/>
              </a:spcAft>
              <a:defRPr kumimoji="1" sz="4400" b="1">
                <a:solidFill>
                  <a:srgbClr val="FF3300"/>
                </a:solidFill>
                <a:effectLst>
                  <a:outerShdw blurRad="38100" dist="38100" dir="2700000" algn="tl">
                    <a:srgbClr val="000000">
                      <a:alpha val="43137"/>
                    </a:srgbClr>
                  </a:outerShdw>
                </a:effectLst>
                <a:latin typeface="+mj-lt"/>
                <a:ea typeface="+mj-ea"/>
                <a:cs typeface="+mj-cs"/>
              </a:defRPr>
            </a:lvl1pPr>
            <a:lvl2pPr algn="l" rtl="0" eaLnBrk="0" fontAlgn="base" hangingPunct="0">
              <a:spcBef>
                <a:spcPct val="0"/>
              </a:spcBef>
              <a:spcAft>
                <a:spcPct val="0"/>
              </a:spcAft>
              <a:defRPr kumimoji="1" sz="4400" b="1">
                <a:solidFill>
                  <a:srgbClr val="FF3300"/>
                </a:solidFill>
                <a:latin typeface="Arial" charset="0"/>
                <a:ea typeface="隶书" pitchFamily="49" charset="-122"/>
              </a:defRPr>
            </a:lvl2pPr>
            <a:lvl3pPr algn="l" rtl="0" eaLnBrk="0" fontAlgn="base" hangingPunct="0">
              <a:spcBef>
                <a:spcPct val="0"/>
              </a:spcBef>
              <a:spcAft>
                <a:spcPct val="0"/>
              </a:spcAft>
              <a:defRPr kumimoji="1" sz="4400" b="1">
                <a:solidFill>
                  <a:srgbClr val="FF3300"/>
                </a:solidFill>
                <a:latin typeface="Arial" charset="0"/>
                <a:ea typeface="隶书" pitchFamily="49" charset="-122"/>
              </a:defRPr>
            </a:lvl3pPr>
            <a:lvl4pPr algn="l" rtl="0" eaLnBrk="0" fontAlgn="base" hangingPunct="0">
              <a:spcBef>
                <a:spcPct val="0"/>
              </a:spcBef>
              <a:spcAft>
                <a:spcPct val="0"/>
              </a:spcAft>
              <a:defRPr kumimoji="1" sz="4400" b="1">
                <a:solidFill>
                  <a:srgbClr val="FF3300"/>
                </a:solidFill>
                <a:latin typeface="Arial" charset="0"/>
                <a:ea typeface="隶书" pitchFamily="49" charset="-122"/>
              </a:defRPr>
            </a:lvl4pPr>
            <a:lvl5pPr algn="l" rtl="0" eaLnBrk="0" fontAlgn="base" hangingPunct="0">
              <a:spcBef>
                <a:spcPct val="0"/>
              </a:spcBef>
              <a:spcAft>
                <a:spcPct val="0"/>
              </a:spcAft>
              <a:defRPr kumimoji="1" sz="4400" b="1">
                <a:solidFill>
                  <a:srgbClr val="FF3300"/>
                </a:solidFill>
                <a:latin typeface="Arial" charset="0"/>
                <a:ea typeface="隶书" pitchFamily="49" charset="-122"/>
              </a:defRPr>
            </a:lvl5pPr>
            <a:lvl6pPr marL="457200" algn="l" rtl="0" fontAlgn="base">
              <a:spcBef>
                <a:spcPct val="0"/>
              </a:spcBef>
              <a:spcAft>
                <a:spcPct val="0"/>
              </a:spcAft>
              <a:defRPr kumimoji="1" sz="4400" b="1">
                <a:solidFill>
                  <a:srgbClr val="FF3300"/>
                </a:solidFill>
                <a:latin typeface="Arial" charset="0"/>
                <a:ea typeface="隶书" pitchFamily="49" charset="-122"/>
              </a:defRPr>
            </a:lvl6pPr>
            <a:lvl7pPr marL="914400" algn="l" rtl="0" fontAlgn="base">
              <a:spcBef>
                <a:spcPct val="0"/>
              </a:spcBef>
              <a:spcAft>
                <a:spcPct val="0"/>
              </a:spcAft>
              <a:defRPr kumimoji="1" sz="4400" b="1">
                <a:solidFill>
                  <a:srgbClr val="FF3300"/>
                </a:solidFill>
                <a:latin typeface="Arial" charset="0"/>
                <a:ea typeface="隶书" pitchFamily="49" charset="-122"/>
              </a:defRPr>
            </a:lvl7pPr>
            <a:lvl8pPr marL="1371600" algn="l" rtl="0" fontAlgn="base">
              <a:spcBef>
                <a:spcPct val="0"/>
              </a:spcBef>
              <a:spcAft>
                <a:spcPct val="0"/>
              </a:spcAft>
              <a:defRPr kumimoji="1" sz="4400" b="1">
                <a:solidFill>
                  <a:srgbClr val="FF3300"/>
                </a:solidFill>
                <a:latin typeface="Arial" charset="0"/>
                <a:ea typeface="隶书" pitchFamily="49" charset="-122"/>
              </a:defRPr>
            </a:lvl8pPr>
            <a:lvl9pPr marL="1828800" algn="l" rtl="0" fontAlgn="base">
              <a:spcBef>
                <a:spcPct val="0"/>
              </a:spcBef>
              <a:spcAft>
                <a:spcPct val="0"/>
              </a:spcAft>
              <a:defRPr kumimoji="1" sz="4400" b="1">
                <a:solidFill>
                  <a:srgbClr val="FF3300"/>
                </a:solidFill>
                <a:latin typeface="Arial" charset="0"/>
                <a:ea typeface="隶书" pitchFamily="49" charset="-122"/>
              </a:defRPr>
            </a:lvl9pPr>
          </a:lstStyle>
          <a:p>
            <a:pPr>
              <a:defRPr/>
            </a:pPr>
            <a:r>
              <a:rPr lang="en-US" altLang="zh-CN" kern="0" dirty="0" err="1"/>
              <a:t>Hbase</a:t>
            </a:r>
            <a:r>
              <a:rPr lang="zh-CN" altLang="en-US" kern="0" dirty="0"/>
              <a:t>应用实例</a:t>
            </a:r>
            <a:r>
              <a:rPr lang="en-US" altLang="zh-CN" kern="0" dirty="0"/>
              <a:t>-</a:t>
            </a:r>
            <a:r>
              <a:rPr lang="zh-CN" altLang="en-US" kern="0" dirty="0"/>
              <a:t>设计技巧</a:t>
            </a:r>
          </a:p>
        </p:txBody>
      </p:sp>
      <p:sp>
        <p:nvSpPr>
          <p:cNvPr id="3" name="矩形 3"/>
          <p:cNvSpPr>
            <a:spLocks noChangeArrowheads="1"/>
          </p:cNvSpPr>
          <p:nvPr/>
        </p:nvSpPr>
        <p:spPr bwMode="auto">
          <a:xfrm>
            <a:off x="114300" y="1219200"/>
            <a:ext cx="8763000"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eaLnBrk="1" hangingPunct="1">
              <a:lnSpc>
                <a:spcPct val="150000"/>
              </a:lnSpc>
              <a:spcBef>
                <a:spcPct val="0"/>
              </a:spcBef>
              <a:buClrTx/>
              <a:buSzTx/>
              <a:buFontTx/>
              <a:buNone/>
            </a:pPr>
            <a:endParaRPr lang="zh-CN" altLang="zh-CN" sz="2000" dirty="0">
              <a:ea typeface="宋体" panose="02010600030101010101" pitchFamily="2" charset="-122"/>
            </a:endParaRPr>
          </a:p>
          <a:p>
            <a:pPr eaLnBrk="1" hangingPunct="1">
              <a:spcBef>
                <a:spcPct val="0"/>
              </a:spcBef>
              <a:buClrTx/>
              <a:buSzTx/>
              <a:buFontTx/>
              <a:buNone/>
            </a:pPr>
            <a:r>
              <a:rPr lang="en-US" altLang="zh-CN" sz="2000" dirty="0">
                <a:ea typeface="宋体" panose="02010600030101010101" pitchFamily="2" charset="-122"/>
              </a:rPr>
              <a:t> </a:t>
            </a:r>
            <a:endParaRPr lang="zh-CN" altLang="zh-CN" sz="2000" dirty="0">
              <a:ea typeface="宋体" panose="02010600030101010101" pitchFamily="2" charset="-122"/>
            </a:endParaRPr>
          </a:p>
        </p:txBody>
      </p:sp>
      <p:sp>
        <p:nvSpPr>
          <p:cNvPr id="5" name="内容占位符 2"/>
          <p:cNvSpPr txBox="1">
            <a:spLocks/>
          </p:cNvSpPr>
          <p:nvPr/>
        </p:nvSpPr>
        <p:spPr>
          <a:xfrm>
            <a:off x="685800" y="1412875"/>
            <a:ext cx="7772400" cy="4876800"/>
          </a:xfrm>
          <a:prstGeom prst="rect">
            <a:avLst/>
          </a:prstGeom>
        </p:spPr>
        <p:txBody>
          <a:bodyPr/>
          <a:lstStyle>
            <a:lvl1pPr marL="342900" indent="-342900" algn="l" rtl="0" eaLnBrk="0" fontAlgn="base" hangingPunct="0">
              <a:spcBef>
                <a:spcPct val="20000"/>
              </a:spcBef>
              <a:spcAft>
                <a:spcPct val="0"/>
              </a:spcAft>
              <a:buClr>
                <a:schemeClr val="folHlink"/>
              </a:buClr>
              <a:buSzPct val="80000"/>
              <a:buFont typeface="Wingdings" panose="05000000000000000000" pitchFamily="2" charset="2"/>
              <a:buChar char="l"/>
              <a:defRPr kumimoji="1" sz="3000">
                <a:solidFill>
                  <a:schemeClr val="bg2"/>
                </a:solidFill>
                <a:latin typeface="+mn-lt"/>
                <a:ea typeface="+mn-ea"/>
                <a:cs typeface="+mn-cs"/>
              </a:defRPr>
            </a:lvl1pPr>
            <a:lvl2pPr marL="742950" indent="-285750" algn="l" rtl="0" eaLnBrk="0" fontAlgn="base" hangingPunct="0">
              <a:spcBef>
                <a:spcPct val="20000"/>
              </a:spcBef>
              <a:spcAft>
                <a:spcPct val="0"/>
              </a:spcAft>
              <a:buClr>
                <a:schemeClr val="folHlink"/>
              </a:buClr>
              <a:buChar char="–"/>
              <a:defRPr kumimoji="1" sz="2800">
                <a:solidFill>
                  <a:schemeClr val="bg2"/>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anose="05000000000000000000" pitchFamily="2" charset="2"/>
              <a:buChar char="l"/>
              <a:defRPr kumimoji="1" sz="2400">
                <a:solidFill>
                  <a:schemeClr val="bg2"/>
                </a:solidFill>
                <a:latin typeface="+mn-lt"/>
                <a:ea typeface="+mn-ea"/>
              </a:defRPr>
            </a:lvl3pPr>
            <a:lvl4pPr marL="1600200" indent="-228600" algn="l" rtl="0" eaLnBrk="0" fontAlgn="base" hangingPunct="0">
              <a:spcBef>
                <a:spcPct val="20000"/>
              </a:spcBef>
              <a:spcAft>
                <a:spcPct val="0"/>
              </a:spcAft>
              <a:buClr>
                <a:schemeClr val="folHlink"/>
              </a:buClr>
              <a:buChar char="–"/>
              <a:defRPr kumimoji="1" sz="2000">
                <a:solidFill>
                  <a:schemeClr val="bg2"/>
                </a:solidFill>
                <a:latin typeface="+mn-lt"/>
                <a:ea typeface="+mn-ea"/>
              </a:defRPr>
            </a:lvl4pPr>
            <a:lvl5pPr marL="2057400" indent="-228600" algn="l" rtl="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mn-lt"/>
                <a:ea typeface="+mn-ea"/>
              </a:defRPr>
            </a:lvl5pPr>
            <a:lvl6pPr marL="25146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6pPr>
            <a:lvl7pPr marL="29718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7pPr>
            <a:lvl8pPr marL="34290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8pPr>
            <a:lvl9pPr marL="38862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9pPr>
          </a:lstStyle>
          <a:p>
            <a:pPr>
              <a:lnSpc>
                <a:spcPct val="150000"/>
              </a:lnSpc>
            </a:pPr>
            <a:r>
              <a:rPr lang="zh-CN" altLang="en-US" sz="2400" kern="0" dirty="0">
                <a:solidFill>
                  <a:srgbClr val="0070C0"/>
                </a:solidFill>
              </a:rPr>
              <a:t>热点</a:t>
            </a:r>
            <a:r>
              <a:rPr lang="zh-CN" altLang="en-US" sz="2400" kern="0" dirty="0"/>
              <a:t>发生在大量的</a:t>
            </a:r>
            <a:r>
              <a:rPr lang="en-US" altLang="zh-CN" sz="2400" kern="0" dirty="0"/>
              <a:t>client</a:t>
            </a:r>
            <a:r>
              <a:rPr lang="zh-CN" altLang="en-US" sz="2400" kern="0" dirty="0"/>
              <a:t>直接访问集群的一个或极少数个节点（访问可能是读，写或者其他操作）</a:t>
            </a:r>
            <a:endParaRPr lang="en-US" altLang="zh-CN" sz="2400" kern="0" dirty="0"/>
          </a:p>
          <a:p>
            <a:pPr>
              <a:lnSpc>
                <a:spcPct val="150000"/>
              </a:lnSpc>
            </a:pPr>
            <a:r>
              <a:rPr lang="zh-CN" altLang="en-US" sz="2400" kern="0" dirty="0"/>
              <a:t>大量访问会使热点数据块所在的单个机器超出自身承受能力，引起性能下降甚至数据块不可用，这也会影响同一个节点上的其他数据块，由于主机无法服务其他数据块的请求</a:t>
            </a:r>
            <a:endParaRPr lang="en-US" altLang="zh-CN" sz="2400" kern="0" dirty="0"/>
          </a:p>
          <a:p>
            <a:pPr>
              <a:lnSpc>
                <a:spcPct val="150000"/>
              </a:lnSpc>
            </a:pPr>
            <a:r>
              <a:rPr lang="zh-CN" altLang="en-US" sz="2400" kern="0" dirty="0"/>
              <a:t>通过将输入记录随机化为不按排序顺序，这样可以减轻由单调增加的</a:t>
            </a:r>
            <a:r>
              <a:rPr lang="en-US" altLang="zh-CN" sz="2400" kern="0" dirty="0" err="1"/>
              <a:t>rowkey</a:t>
            </a:r>
            <a:r>
              <a:rPr lang="zh-CN" altLang="en-US" sz="2400" kern="0" dirty="0"/>
              <a:t>引起的单个区域的数据堆积</a:t>
            </a:r>
            <a:endParaRPr lang="en-US" altLang="zh-CN" sz="2400" kern="0" dirty="0"/>
          </a:p>
          <a:p>
            <a:pPr lvl="1">
              <a:lnSpc>
                <a:spcPct val="150000"/>
              </a:lnSpc>
            </a:pPr>
            <a:endParaRPr lang="en-US" altLang="zh-CN" sz="2400" kern="0" dirty="0"/>
          </a:p>
          <a:p>
            <a:pPr>
              <a:lnSpc>
                <a:spcPct val="150000"/>
              </a:lnSpc>
            </a:pPr>
            <a:endParaRPr lang="zh-CN" altLang="en-US" sz="2800" kern="0" dirty="0"/>
          </a:p>
        </p:txBody>
      </p:sp>
    </p:spTree>
    <p:extLst>
      <p:ext uri="{BB962C8B-B14F-4D97-AF65-F5344CB8AC3E}">
        <p14:creationId xmlns:p14="http://schemas.microsoft.com/office/powerpoint/2010/main" val="28583023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bwMode="auto">
          <a:xfrm>
            <a:off x="716043" y="18864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b" anchorCtr="0" compatLnSpc="1">
            <a:prstTxWarp prst="textNoShape">
              <a:avLst/>
            </a:prstTxWarp>
          </a:bodyPr>
          <a:lstStyle>
            <a:lvl1pPr algn="l" rtl="0" eaLnBrk="0" fontAlgn="base" hangingPunct="0">
              <a:spcBef>
                <a:spcPct val="0"/>
              </a:spcBef>
              <a:spcAft>
                <a:spcPct val="0"/>
              </a:spcAft>
              <a:defRPr kumimoji="1" sz="4400" b="1">
                <a:solidFill>
                  <a:srgbClr val="FF3300"/>
                </a:solidFill>
                <a:effectLst>
                  <a:outerShdw blurRad="38100" dist="38100" dir="2700000" algn="tl">
                    <a:srgbClr val="000000">
                      <a:alpha val="43137"/>
                    </a:srgbClr>
                  </a:outerShdw>
                </a:effectLst>
                <a:latin typeface="+mj-lt"/>
                <a:ea typeface="+mj-ea"/>
                <a:cs typeface="+mj-cs"/>
              </a:defRPr>
            </a:lvl1pPr>
            <a:lvl2pPr algn="l" rtl="0" eaLnBrk="0" fontAlgn="base" hangingPunct="0">
              <a:spcBef>
                <a:spcPct val="0"/>
              </a:spcBef>
              <a:spcAft>
                <a:spcPct val="0"/>
              </a:spcAft>
              <a:defRPr kumimoji="1" sz="4400" b="1">
                <a:solidFill>
                  <a:srgbClr val="FF3300"/>
                </a:solidFill>
                <a:latin typeface="Arial" charset="0"/>
                <a:ea typeface="隶书" pitchFamily="49" charset="-122"/>
              </a:defRPr>
            </a:lvl2pPr>
            <a:lvl3pPr algn="l" rtl="0" eaLnBrk="0" fontAlgn="base" hangingPunct="0">
              <a:spcBef>
                <a:spcPct val="0"/>
              </a:spcBef>
              <a:spcAft>
                <a:spcPct val="0"/>
              </a:spcAft>
              <a:defRPr kumimoji="1" sz="4400" b="1">
                <a:solidFill>
                  <a:srgbClr val="FF3300"/>
                </a:solidFill>
                <a:latin typeface="Arial" charset="0"/>
                <a:ea typeface="隶书" pitchFamily="49" charset="-122"/>
              </a:defRPr>
            </a:lvl3pPr>
            <a:lvl4pPr algn="l" rtl="0" eaLnBrk="0" fontAlgn="base" hangingPunct="0">
              <a:spcBef>
                <a:spcPct val="0"/>
              </a:spcBef>
              <a:spcAft>
                <a:spcPct val="0"/>
              </a:spcAft>
              <a:defRPr kumimoji="1" sz="4400" b="1">
                <a:solidFill>
                  <a:srgbClr val="FF3300"/>
                </a:solidFill>
                <a:latin typeface="Arial" charset="0"/>
                <a:ea typeface="隶书" pitchFamily="49" charset="-122"/>
              </a:defRPr>
            </a:lvl4pPr>
            <a:lvl5pPr algn="l" rtl="0" eaLnBrk="0" fontAlgn="base" hangingPunct="0">
              <a:spcBef>
                <a:spcPct val="0"/>
              </a:spcBef>
              <a:spcAft>
                <a:spcPct val="0"/>
              </a:spcAft>
              <a:defRPr kumimoji="1" sz="4400" b="1">
                <a:solidFill>
                  <a:srgbClr val="FF3300"/>
                </a:solidFill>
                <a:latin typeface="Arial" charset="0"/>
                <a:ea typeface="隶书" pitchFamily="49" charset="-122"/>
              </a:defRPr>
            </a:lvl5pPr>
            <a:lvl6pPr marL="457200" algn="l" rtl="0" fontAlgn="base">
              <a:spcBef>
                <a:spcPct val="0"/>
              </a:spcBef>
              <a:spcAft>
                <a:spcPct val="0"/>
              </a:spcAft>
              <a:defRPr kumimoji="1" sz="4400" b="1">
                <a:solidFill>
                  <a:srgbClr val="FF3300"/>
                </a:solidFill>
                <a:latin typeface="Arial" charset="0"/>
                <a:ea typeface="隶书" pitchFamily="49" charset="-122"/>
              </a:defRPr>
            </a:lvl6pPr>
            <a:lvl7pPr marL="914400" algn="l" rtl="0" fontAlgn="base">
              <a:spcBef>
                <a:spcPct val="0"/>
              </a:spcBef>
              <a:spcAft>
                <a:spcPct val="0"/>
              </a:spcAft>
              <a:defRPr kumimoji="1" sz="4400" b="1">
                <a:solidFill>
                  <a:srgbClr val="FF3300"/>
                </a:solidFill>
                <a:latin typeface="Arial" charset="0"/>
                <a:ea typeface="隶书" pitchFamily="49" charset="-122"/>
              </a:defRPr>
            </a:lvl7pPr>
            <a:lvl8pPr marL="1371600" algn="l" rtl="0" fontAlgn="base">
              <a:spcBef>
                <a:spcPct val="0"/>
              </a:spcBef>
              <a:spcAft>
                <a:spcPct val="0"/>
              </a:spcAft>
              <a:defRPr kumimoji="1" sz="4400" b="1">
                <a:solidFill>
                  <a:srgbClr val="FF3300"/>
                </a:solidFill>
                <a:latin typeface="Arial" charset="0"/>
                <a:ea typeface="隶书" pitchFamily="49" charset="-122"/>
              </a:defRPr>
            </a:lvl8pPr>
            <a:lvl9pPr marL="1828800" algn="l" rtl="0" fontAlgn="base">
              <a:spcBef>
                <a:spcPct val="0"/>
              </a:spcBef>
              <a:spcAft>
                <a:spcPct val="0"/>
              </a:spcAft>
              <a:defRPr kumimoji="1" sz="4400" b="1">
                <a:solidFill>
                  <a:srgbClr val="FF3300"/>
                </a:solidFill>
                <a:latin typeface="Arial" charset="0"/>
                <a:ea typeface="隶书" pitchFamily="49" charset="-122"/>
              </a:defRPr>
            </a:lvl9pPr>
          </a:lstStyle>
          <a:p>
            <a:pPr>
              <a:defRPr/>
            </a:pPr>
            <a:r>
              <a:rPr lang="en-US" altLang="zh-CN" kern="0" dirty="0" err="1"/>
              <a:t>Hbase</a:t>
            </a:r>
            <a:r>
              <a:rPr lang="zh-CN" altLang="en-US" kern="0" dirty="0"/>
              <a:t>应用实例</a:t>
            </a:r>
            <a:r>
              <a:rPr lang="en-US" altLang="zh-CN" kern="0" dirty="0"/>
              <a:t>-</a:t>
            </a:r>
            <a:r>
              <a:rPr lang="zh-CN" altLang="en-US" kern="0" dirty="0"/>
              <a:t>设计技巧之一</a:t>
            </a:r>
          </a:p>
        </p:txBody>
      </p:sp>
      <p:sp>
        <p:nvSpPr>
          <p:cNvPr id="3" name="矩形 3"/>
          <p:cNvSpPr>
            <a:spLocks noChangeArrowheads="1"/>
          </p:cNvSpPr>
          <p:nvPr/>
        </p:nvSpPr>
        <p:spPr bwMode="auto">
          <a:xfrm>
            <a:off x="114300" y="1219200"/>
            <a:ext cx="8763000"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eaLnBrk="1" hangingPunct="1">
              <a:lnSpc>
                <a:spcPct val="150000"/>
              </a:lnSpc>
              <a:spcBef>
                <a:spcPct val="0"/>
              </a:spcBef>
              <a:buClrTx/>
              <a:buSzTx/>
              <a:buFontTx/>
              <a:buNone/>
            </a:pPr>
            <a:endParaRPr lang="zh-CN" altLang="zh-CN" sz="2000" dirty="0">
              <a:ea typeface="宋体" panose="02010600030101010101" pitchFamily="2" charset="-122"/>
            </a:endParaRPr>
          </a:p>
          <a:p>
            <a:pPr eaLnBrk="1" hangingPunct="1">
              <a:spcBef>
                <a:spcPct val="0"/>
              </a:spcBef>
              <a:buClrTx/>
              <a:buSzTx/>
              <a:buFontTx/>
              <a:buNone/>
            </a:pPr>
            <a:r>
              <a:rPr lang="en-US" altLang="zh-CN" sz="2000" dirty="0">
                <a:ea typeface="宋体" panose="02010600030101010101" pitchFamily="2" charset="-122"/>
              </a:rPr>
              <a:t> </a:t>
            </a:r>
            <a:endParaRPr lang="zh-CN" altLang="zh-CN" sz="2000" dirty="0">
              <a:ea typeface="宋体" panose="02010600030101010101" pitchFamily="2" charset="-122"/>
            </a:endParaRPr>
          </a:p>
        </p:txBody>
      </p:sp>
      <p:sp>
        <p:nvSpPr>
          <p:cNvPr id="5" name="内容占位符 2"/>
          <p:cNvSpPr txBox="1">
            <a:spLocks/>
          </p:cNvSpPr>
          <p:nvPr/>
        </p:nvSpPr>
        <p:spPr>
          <a:xfrm>
            <a:off x="685800" y="1412875"/>
            <a:ext cx="7772400" cy="4876800"/>
          </a:xfrm>
          <a:prstGeom prst="rect">
            <a:avLst/>
          </a:prstGeom>
        </p:spPr>
        <p:txBody>
          <a:bodyPr/>
          <a:lstStyle>
            <a:lvl1pPr marL="342900" indent="-342900" algn="l" rtl="0" eaLnBrk="0" fontAlgn="base" hangingPunct="0">
              <a:spcBef>
                <a:spcPct val="20000"/>
              </a:spcBef>
              <a:spcAft>
                <a:spcPct val="0"/>
              </a:spcAft>
              <a:buClr>
                <a:schemeClr val="folHlink"/>
              </a:buClr>
              <a:buSzPct val="80000"/>
              <a:buFont typeface="Wingdings" panose="05000000000000000000" pitchFamily="2" charset="2"/>
              <a:buChar char="l"/>
              <a:defRPr kumimoji="1" sz="3000">
                <a:solidFill>
                  <a:schemeClr val="bg2"/>
                </a:solidFill>
                <a:latin typeface="+mn-lt"/>
                <a:ea typeface="+mn-ea"/>
                <a:cs typeface="+mn-cs"/>
              </a:defRPr>
            </a:lvl1pPr>
            <a:lvl2pPr marL="742950" indent="-285750" algn="l" rtl="0" eaLnBrk="0" fontAlgn="base" hangingPunct="0">
              <a:spcBef>
                <a:spcPct val="20000"/>
              </a:spcBef>
              <a:spcAft>
                <a:spcPct val="0"/>
              </a:spcAft>
              <a:buClr>
                <a:schemeClr val="folHlink"/>
              </a:buClr>
              <a:buChar char="–"/>
              <a:defRPr kumimoji="1" sz="2800">
                <a:solidFill>
                  <a:schemeClr val="bg2"/>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anose="05000000000000000000" pitchFamily="2" charset="2"/>
              <a:buChar char="l"/>
              <a:defRPr kumimoji="1" sz="2400">
                <a:solidFill>
                  <a:schemeClr val="bg2"/>
                </a:solidFill>
                <a:latin typeface="+mn-lt"/>
                <a:ea typeface="+mn-ea"/>
              </a:defRPr>
            </a:lvl3pPr>
            <a:lvl4pPr marL="1600200" indent="-228600" algn="l" rtl="0" eaLnBrk="0" fontAlgn="base" hangingPunct="0">
              <a:spcBef>
                <a:spcPct val="20000"/>
              </a:spcBef>
              <a:spcAft>
                <a:spcPct val="0"/>
              </a:spcAft>
              <a:buClr>
                <a:schemeClr val="folHlink"/>
              </a:buClr>
              <a:buChar char="–"/>
              <a:defRPr kumimoji="1" sz="2000">
                <a:solidFill>
                  <a:schemeClr val="bg2"/>
                </a:solidFill>
                <a:latin typeface="+mn-lt"/>
                <a:ea typeface="+mn-ea"/>
              </a:defRPr>
            </a:lvl4pPr>
            <a:lvl5pPr marL="2057400" indent="-228600" algn="l" rtl="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mn-lt"/>
                <a:ea typeface="+mn-ea"/>
              </a:defRPr>
            </a:lvl5pPr>
            <a:lvl6pPr marL="25146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6pPr>
            <a:lvl7pPr marL="29718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7pPr>
            <a:lvl8pPr marL="34290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8pPr>
            <a:lvl9pPr marL="38862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9pPr>
          </a:lstStyle>
          <a:p>
            <a:pPr>
              <a:lnSpc>
                <a:spcPct val="150000"/>
              </a:lnSpc>
            </a:pPr>
            <a:r>
              <a:rPr lang="en-US" altLang="zh-CN" sz="2000" dirty="0"/>
              <a:t>Reverse</a:t>
            </a:r>
            <a:r>
              <a:rPr lang="zh-CN" altLang="en-US" sz="2000" dirty="0"/>
              <a:t>反转</a:t>
            </a:r>
            <a:endParaRPr lang="en-US" altLang="zh-CN" sz="2000" dirty="0"/>
          </a:p>
          <a:p>
            <a:pPr lvl="1">
              <a:lnSpc>
                <a:spcPct val="150000"/>
              </a:lnSpc>
            </a:pPr>
            <a:r>
              <a:rPr lang="zh-CN" altLang="en-US" sz="1800" kern="0" dirty="0"/>
              <a:t>初步设计出的</a:t>
            </a:r>
            <a:r>
              <a:rPr lang="en-US" altLang="zh-CN" sz="1800" kern="0" dirty="0" err="1"/>
              <a:t>RowKey</a:t>
            </a:r>
            <a:r>
              <a:rPr lang="zh-CN" altLang="en-US" sz="1800" kern="0" dirty="0"/>
              <a:t>在数据分布上不均匀，但</a:t>
            </a:r>
            <a:r>
              <a:rPr lang="en-US" altLang="zh-CN" sz="1800" kern="0" dirty="0" err="1"/>
              <a:t>RowKey</a:t>
            </a:r>
            <a:r>
              <a:rPr lang="zh-CN" altLang="en-US" sz="1800" kern="0" dirty="0"/>
              <a:t>尾部的数据却呈现出了良好的随机性（注意：随机性强代表经常改变，没意义，但分布较好）</a:t>
            </a:r>
            <a:endParaRPr lang="en-US" altLang="zh-CN" sz="1800" kern="0" dirty="0"/>
          </a:p>
          <a:p>
            <a:pPr lvl="1">
              <a:lnSpc>
                <a:spcPct val="150000"/>
              </a:lnSpc>
            </a:pPr>
            <a:r>
              <a:rPr lang="zh-CN" altLang="en-US" sz="1800" kern="0" dirty="0"/>
              <a:t>可以考虑将</a:t>
            </a:r>
            <a:r>
              <a:rPr lang="en-US" altLang="zh-CN" sz="1800" kern="0" dirty="0" err="1"/>
              <a:t>RowKey</a:t>
            </a:r>
            <a:r>
              <a:rPr lang="zh-CN" altLang="en-US" sz="1800" kern="0" dirty="0"/>
              <a:t>的信息翻转，或者直接将尾部的</a:t>
            </a:r>
            <a:r>
              <a:rPr lang="en-US" altLang="zh-CN" sz="1800" kern="0" dirty="0"/>
              <a:t>bytes</a:t>
            </a:r>
            <a:r>
              <a:rPr lang="zh-CN" altLang="en-US" sz="1800" kern="0" dirty="0"/>
              <a:t>提前到</a:t>
            </a:r>
            <a:r>
              <a:rPr lang="en-US" altLang="zh-CN" sz="1800" kern="0" dirty="0" err="1"/>
              <a:t>RowKey</a:t>
            </a:r>
            <a:r>
              <a:rPr lang="zh-CN" altLang="en-US" sz="1800" kern="0" dirty="0"/>
              <a:t>的开头</a:t>
            </a:r>
            <a:endParaRPr lang="en-US" altLang="zh-CN" sz="1800" kern="0" dirty="0"/>
          </a:p>
          <a:p>
            <a:pPr lvl="1">
              <a:lnSpc>
                <a:spcPct val="150000"/>
              </a:lnSpc>
            </a:pPr>
            <a:r>
              <a:rPr lang="zh-CN" altLang="en-US" sz="1800" kern="0" dirty="0"/>
              <a:t>针对固定长度的</a:t>
            </a:r>
            <a:r>
              <a:rPr lang="en-US" altLang="zh-CN" sz="1800" kern="0" dirty="0" err="1"/>
              <a:t>Rowkey</a:t>
            </a:r>
            <a:r>
              <a:rPr lang="zh-CN" altLang="en-US" sz="1800" kern="0" dirty="0"/>
              <a:t>反转后存储，这样可以使</a:t>
            </a:r>
            <a:r>
              <a:rPr lang="en-US" altLang="zh-CN" sz="1800" kern="0" dirty="0" err="1"/>
              <a:t>Rowkey</a:t>
            </a:r>
            <a:r>
              <a:rPr lang="zh-CN" altLang="en-US" sz="1800" kern="0" dirty="0"/>
              <a:t>中经常改变的部分放在最前面</a:t>
            </a:r>
            <a:endParaRPr lang="en-US" altLang="zh-CN" sz="1800" kern="0" dirty="0"/>
          </a:p>
          <a:p>
            <a:pPr lvl="1">
              <a:lnSpc>
                <a:spcPct val="150000"/>
              </a:lnSpc>
            </a:pPr>
            <a:r>
              <a:rPr lang="zh-CN" altLang="en-US" sz="1800" kern="0" dirty="0"/>
              <a:t>反转可以有效的使</a:t>
            </a:r>
            <a:r>
              <a:rPr lang="en-US" altLang="zh-CN" sz="1800" kern="0" dirty="0" err="1"/>
              <a:t>RowKey</a:t>
            </a:r>
            <a:r>
              <a:rPr lang="zh-CN" altLang="en-US" sz="1800" kern="0" dirty="0"/>
              <a:t>随机分布，但是反转后有序性肯定就得不到保障了，牺牲了</a:t>
            </a:r>
            <a:r>
              <a:rPr lang="en-US" altLang="zh-CN" sz="1800" kern="0" dirty="0" err="1"/>
              <a:t>RowKey</a:t>
            </a:r>
            <a:r>
              <a:rPr lang="zh-CN" altLang="en-US" sz="1800" kern="0" dirty="0"/>
              <a:t>的有序性</a:t>
            </a:r>
            <a:endParaRPr lang="en-US" altLang="zh-CN" sz="1800" kern="0" dirty="0"/>
          </a:p>
          <a:p>
            <a:pPr lvl="1">
              <a:lnSpc>
                <a:spcPct val="150000"/>
              </a:lnSpc>
            </a:pPr>
            <a:r>
              <a:rPr lang="zh-CN" altLang="en-US" sz="1800" kern="0" dirty="0"/>
              <a:t>利于</a:t>
            </a:r>
            <a:r>
              <a:rPr lang="en-US" altLang="zh-CN" sz="1800" kern="0" dirty="0"/>
              <a:t>Get</a:t>
            </a:r>
            <a:r>
              <a:rPr lang="zh-CN" altLang="en-US" sz="1800" kern="0" dirty="0"/>
              <a:t>操作，但不利于</a:t>
            </a:r>
            <a:r>
              <a:rPr lang="en-US" altLang="zh-CN" sz="1800" kern="0" dirty="0"/>
              <a:t>Scan</a:t>
            </a:r>
            <a:r>
              <a:rPr lang="zh-CN" altLang="en-US" sz="1800" kern="0" dirty="0"/>
              <a:t>操作</a:t>
            </a:r>
            <a:endParaRPr lang="en-US" altLang="zh-CN" sz="1800" kern="0" dirty="0"/>
          </a:p>
          <a:p>
            <a:pPr lvl="1">
              <a:lnSpc>
                <a:spcPct val="150000"/>
              </a:lnSpc>
            </a:pPr>
            <a:endParaRPr lang="en-US" altLang="zh-CN" sz="1800" kern="0" dirty="0"/>
          </a:p>
          <a:p>
            <a:pPr>
              <a:lnSpc>
                <a:spcPct val="150000"/>
              </a:lnSpc>
            </a:pPr>
            <a:endParaRPr lang="zh-CN" altLang="en-US" sz="2000" kern="0" dirty="0"/>
          </a:p>
        </p:txBody>
      </p:sp>
    </p:spTree>
    <p:extLst>
      <p:ext uri="{BB962C8B-B14F-4D97-AF65-F5344CB8AC3E}">
        <p14:creationId xmlns:p14="http://schemas.microsoft.com/office/powerpoint/2010/main" val="4004079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bwMode="auto">
          <a:xfrm>
            <a:off x="685800" y="1524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b" anchorCtr="0" compatLnSpc="1">
            <a:prstTxWarp prst="textNoShape">
              <a:avLst/>
            </a:prstTxWarp>
          </a:bodyPr>
          <a:lstStyle>
            <a:lvl1pPr algn="l" rtl="0" eaLnBrk="0" fontAlgn="base" hangingPunct="0">
              <a:spcBef>
                <a:spcPct val="0"/>
              </a:spcBef>
              <a:spcAft>
                <a:spcPct val="0"/>
              </a:spcAft>
              <a:defRPr kumimoji="1" sz="4400" b="1">
                <a:solidFill>
                  <a:srgbClr val="FF3300"/>
                </a:solidFill>
                <a:effectLst>
                  <a:outerShdw blurRad="38100" dist="38100" dir="2700000" algn="tl">
                    <a:srgbClr val="000000">
                      <a:alpha val="43137"/>
                    </a:srgbClr>
                  </a:outerShdw>
                </a:effectLst>
                <a:latin typeface="+mj-lt"/>
                <a:ea typeface="+mj-ea"/>
                <a:cs typeface="+mj-cs"/>
              </a:defRPr>
            </a:lvl1pPr>
            <a:lvl2pPr algn="l" rtl="0" eaLnBrk="0" fontAlgn="base" hangingPunct="0">
              <a:spcBef>
                <a:spcPct val="0"/>
              </a:spcBef>
              <a:spcAft>
                <a:spcPct val="0"/>
              </a:spcAft>
              <a:defRPr kumimoji="1" sz="4400" b="1">
                <a:solidFill>
                  <a:srgbClr val="FF3300"/>
                </a:solidFill>
                <a:latin typeface="Arial" charset="0"/>
                <a:ea typeface="隶书" pitchFamily="49" charset="-122"/>
              </a:defRPr>
            </a:lvl2pPr>
            <a:lvl3pPr algn="l" rtl="0" eaLnBrk="0" fontAlgn="base" hangingPunct="0">
              <a:spcBef>
                <a:spcPct val="0"/>
              </a:spcBef>
              <a:spcAft>
                <a:spcPct val="0"/>
              </a:spcAft>
              <a:defRPr kumimoji="1" sz="4400" b="1">
                <a:solidFill>
                  <a:srgbClr val="FF3300"/>
                </a:solidFill>
                <a:latin typeface="Arial" charset="0"/>
                <a:ea typeface="隶书" pitchFamily="49" charset="-122"/>
              </a:defRPr>
            </a:lvl3pPr>
            <a:lvl4pPr algn="l" rtl="0" eaLnBrk="0" fontAlgn="base" hangingPunct="0">
              <a:spcBef>
                <a:spcPct val="0"/>
              </a:spcBef>
              <a:spcAft>
                <a:spcPct val="0"/>
              </a:spcAft>
              <a:defRPr kumimoji="1" sz="4400" b="1">
                <a:solidFill>
                  <a:srgbClr val="FF3300"/>
                </a:solidFill>
                <a:latin typeface="Arial" charset="0"/>
                <a:ea typeface="隶书" pitchFamily="49" charset="-122"/>
              </a:defRPr>
            </a:lvl4pPr>
            <a:lvl5pPr algn="l" rtl="0" eaLnBrk="0" fontAlgn="base" hangingPunct="0">
              <a:spcBef>
                <a:spcPct val="0"/>
              </a:spcBef>
              <a:spcAft>
                <a:spcPct val="0"/>
              </a:spcAft>
              <a:defRPr kumimoji="1" sz="4400" b="1">
                <a:solidFill>
                  <a:srgbClr val="FF3300"/>
                </a:solidFill>
                <a:latin typeface="Arial" charset="0"/>
                <a:ea typeface="隶书" pitchFamily="49" charset="-122"/>
              </a:defRPr>
            </a:lvl5pPr>
            <a:lvl6pPr marL="457200" algn="l" rtl="0" fontAlgn="base">
              <a:spcBef>
                <a:spcPct val="0"/>
              </a:spcBef>
              <a:spcAft>
                <a:spcPct val="0"/>
              </a:spcAft>
              <a:defRPr kumimoji="1" sz="4400" b="1">
                <a:solidFill>
                  <a:srgbClr val="FF3300"/>
                </a:solidFill>
                <a:latin typeface="Arial" charset="0"/>
                <a:ea typeface="隶书" pitchFamily="49" charset="-122"/>
              </a:defRPr>
            </a:lvl6pPr>
            <a:lvl7pPr marL="914400" algn="l" rtl="0" fontAlgn="base">
              <a:spcBef>
                <a:spcPct val="0"/>
              </a:spcBef>
              <a:spcAft>
                <a:spcPct val="0"/>
              </a:spcAft>
              <a:defRPr kumimoji="1" sz="4400" b="1">
                <a:solidFill>
                  <a:srgbClr val="FF3300"/>
                </a:solidFill>
                <a:latin typeface="Arial" charset="0"/>
                <a:ea typeface="隶书" pitchFamily="49" charset="-122"/>
              </a:defRPr>
            </a:lvl7pPr>
            <a:lvl8pPr marL="1371600" algn="l" rtl="0" fontAlgn="base">
              <a:spcBef>
                <a:spcPct val="0"/>
              </a:spcBef>
              <a:spcAft>
                <a:spcPct val="0"/>
              </a:spcAft>
              <a:defRPr kumimoji="1" sz="4400" b="1">
                <a:solidFill>
                  <a:srgbClr val="FF3300"/>
                </a:solidFill>
                <a:latin typeface="Arial" charset="0"/>
                <a:ea typeface="隶书" pitchFamily="49" charset="-122"/>
              </a:defRPr>
            </a:lvl8pPr>
            <a:lvl9pPr marL="1828800" algn="l" rtl="0" fontAlgn="base">
              <a:spcBef>
                <a:spcPct val="0"/>
              </a:spcBef>
              <a:spcAft>
                <a:spcPct val="0"/>
              </a:spcAft>
              <a:defRPr kumimoji="1" sz="4400" b="1">
                <a:solidFill>
                  <a:srgbClr val="FF3300"/>
                </a:solidFill>
                <a:latin typeface="Arial" charset="0"/>
                <a:ea typeface="隶书" pitchFamily="49" charset="-122"/>
              </a:defRPr>
            </a:lvl9pPr>
          </a:lstStyle>
          <a:p>
            <a:pPr>
              <a:defRPr/>
            </a:pPr>
            <a:r>
              <a:rPr lang="en-US" altLang="zh-CN" kern="0" dirty="0" err="1"/>
              <a:t>Hbase</a:t>
            </a:r>
            <a:r>
              <a:rPr lang="zh-CN" altLang="en-US" kern="0" dirty="0"/>
              <a:t>应用实例</a:t>
            </a:r>
            <a:r>
              <a:rPr lang="en-US" altLang="zh-CN" kern="0" dirty="0"/>
              <a:t>-</a:t>
            </a:r>
            <a:r>
              <a:rPr lang="zh-CN" altLang="en-US" kern="0" dirty="0"/>
              <a:t>设计技巧之二</a:t>
            </a:r>
          </a:p>
        </p:txBody>
      </p:sp>
      <p:sp>
        <p:nvSpPr>
          <p:cNvPr id="3" name="矩形 3"/>
          <p:cNvSpPr>
            <a:spLocks noChangeArrowheads="1"/>
          </p:cNvSpPr>
          <p:nvPr/>
        </p:nvSpPr>
        <p:spPr bwMode="auto">
          <a:xfrm>
            <a:off x="114300" y="1219200"/>
            <a:ext cx="8763000"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eaLnBrk="1" hangingPunct="1">
              <a:lnSpc>
                <a:spcPct val="150000"/>
              </a:lnSpc>
              <a:spcBef>
                <a:spcPct val="0"/>
              </a:spcBef>
              <a:buClrTx/>
              <a:buSzTx/>
              <a:buFontTx/>
              <a:buNone/>
            </a:pPr>
            <a:endParaRPr lang="zh-CN" altLang="zh-CN" sz="2000" dirty="0">
              <a:ea typeface="宋体" panose="02010600030101010101" pitchFamily="2" charset="-122"/>
            </a:endParaRPr>
          </a:p>
          <a:p>
            <a:pPr eaLnBrk="1" hangingPunct="1">
              <a:spcBef>
                <a:spcPct val="0"/>
              </a:spcBef>
              <a:buClrTx/>
              <a:buSzTx/>
              <a:buFontTx/>
              <a:buNone/>
            </a:pPr>
            <a:r>
              <a:rPr lang="en-US" altLang="zh-CN" sz="2000" dirty="0">
                <a:ea typeface="宋体" panose="02010600030101010101" pitchFamily="2" charset="-122"/>
              </a:rPr>
              <a:t> </a:t>
            </a:r>
            <a:endParaRPr lang="zh-CN" altLang="zh-CN" sz="2000" dirty="0">
              <a:ea typeface="宋体" panose="02010600030101010101" pitchFamily="2" charset="-122"/>
            </a:endParaRPr>
          </a:p>
        </p:txBody>
      </p:sp>
      <p:sp>
        <p:nvSpPr>
          <p:cNvPr id="5" name="内容占位符 2"/>
          <p:cNvSpPr txBox="1">
            <a:spLocks/>
          </p:cNvSpPr>
          <p:nvPr/>
        </p:nvSpPr>
        <p:spPr>
          <a:xfrm>
            <a:off x="685800" y="1412875"/>
            <a:ext cx="7772400" cy="4876800"/>
          </a:xfrm>
          <a:prstGeom prst="rect">
            <a:avLst/>
          </a:prstGeom>
        </p:spPr>
        <p:txBody>
          <a:bodyPr/>
          <a:lstStyle>
            <a:lvl1pPr marL="342900" indent="-342900" algn="l" rtl="0" eaLnBrk="0" fontAlgn="base" hangingPunct="0">
              <a:spcBef>
                <a:spcPct val="20000"/>
              </a:spcBef>
              <a:spcAft>
                <a:spcPct val="0"/>
              </a:spcAft>
              <a:buClr>
                <a:schemeClr val="folHlink"/>
              </a:buClr>
              <a:buSzPct val="80000"/>
              <a:buFont typeface="Wingdings" panose="05000000000000000000" pitchFamily="2" charset="2"/>
              <a:buChar char="l"/>
              <a:defRPr kumimoji="1" sz="3000">
                <a:solidFill>
                  <a:schemeClr val="bg2"/>
                </a:solidFill>
                <a:latin typeface="+mn-lt"/>
                <a:ea typeface="+mn-ea"/>
                <a:cs typeface="+mn-cs"/>
              </a:defRPr>
            </a:lvl1pPr>
            <a:lvl2pPr marL="742950" indent="-285750" algn="l" rtl="0" eaLnBrk="0" fontAlgn="base" hangingPunct="0">
              <a:spcBef>
                <a:spcPct val="20000"/>
              </a:spcBef>
              <a:spcAft>
                <a:spcPct val="0"/>
              </a:spcAft>
              <a:buClr>
                <a:schemeClr val="folHlink"/>
              </a:buClr>
              <a:buChar char="–"/>
              <a:defRPr kumimoji="1" sz="2800">
                <a:solidFill>
                  <a:schemeClr val="bg2"/>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anose="05000000000000000000" pitchFamily="2" charset="2"/>
              <a:buChar char="l"/>
              <a:defRPr kumimoji="1" sz="2400">
                <a:solidFill>
                  <a:schemeClr val="bg2"/>
                </a:solidFill>
                <a:latin typeface="+mn-lt"/>
                <a:ea typeface="+mn-ea"/>
              </a:defRPr>
            </a:lvl3pPr>
            <a:lvl4pPr marL="1600200" indent="-228600" algn="l" rtl="0" eaLnBrk="0" fontAlgn="base" hangingPunct="0">
              <a:spcBef>
                <a:spcPct val="20000"/>
              </a:spcBef>
              <a:spcAft>
                <a:spcPct val="0"/>
              </a:spcAft>
              <a:buClr>
                <a:schemeClr val="folHlink"/>
              </a:buClr>
              <a:buChar char="–"/>
              <a:defRPr kumimoji="1" sz="2000">
                <a:solidFill>
                  <a:schemeClr val="bg2"/>
                </a:solidFill>
                <a:latin typeface="+mn-lt"/>
                <a:ea typeface="+mn-ea"/>
              </a:defRPr>
            </a:lvl4pPr>
            <a:lvl5pPr marL="2057400" indent="-228600" algn="l" rtl="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mn-lt"/>
                <a:ea typeface="+mn-ea"/>
              </a:defRPr>
            </a:lvl5pPr>
            <a:lvl6pPr marL="25146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6pPr>
            <a:lvl7pPr marL="29718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7pPr>
            <a:lvl8pPr marL="34290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8pPr>
            <a:lvl9pPr marL="38862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9pPr>
          </a:lstStyle>
          <a:p>
            <a:pPr>
              <a:lnSpc>
                <a:spcPct val="150000"/>
              </a:lnSpc>
            </a:pPr>
            <a:r>
              <a:rPr lang="zh-CN" altLang="en-US" sz="2000" dirty="0"/>
              <a:t>时间戳反转</a:t>
            </a:r>
            <a:endParaRPr lang="en-US" altLang="zh-CN" sz="2000" dirty="0"/>
          </a:p>
          <a:p>
            <a:pPr lvl="1">
              <a:lnSpc>
                <a:spcPct val="150000"/>
              </a:lnSpc>
            </a:pPr>
            <a:r>
              <a:rPr lang="zh-CN" altLang="en-US" sz="1800" dirty="0"/>
              <a:t>适用范围</a:t>
            </a:r>
            <a:endParaRPr lang="en-US" altLang="zh-CN" sz="1800" dirty="0"/>
          </a:p>
          <a:p>
            <a:pPr marL="457200" lvl="1" indent="0">
              <a:lnSpc>
                <a:spcPct val="150000"/>
              </a:lnSpc>
              <a:buNone/>
            </a:pPr>
            <a:r>
              <a:rPr lang="zh-CN" altLang="en-US" sz="1800" dirty="0"/>
              <a:t>通常会有需要快速获取数据的最近版本的数据处理需求，这时就要把时间戳作为</a:t>
            </a:r>
            <a:r>
              <a:rPr lang="en-US" altLang="zh-CN" sz="1800" dirty="0" err="1"/>
              <a:t>RowKey</a:t>
            </a:r>
            <a:r>
              <a:rPr lang="zh-CN" altLang="en-US" sz="1800" dirty="0"/>
              <a:t>来查询</a:t>
            </a:r>
            <a:endParaRPr lang="en-US" altLang="zh-CN" sz="1800" dirty="0"/>
          </a:p>
          <a:p>
            <a:pPr lvl="1">
              <a:lnSpc>
                <a:spcPct val="150000"/>
              </a:lnSpc>
            </a:pPr>
            <a:r>
              <a:rPr lang="zh-CN" altLang="en-US" sz="1800" dirty="0"/>
              <a:t>但时间戳前半部分几乎是相同的，查询时就容易造成热点现象</a:t>
            </a:r>
            <a:endParaRPr lang="en-US" altLang="zh-CN" sz="1800" dirty="0"/>
          </a:p>
          <a:p>
            <a:pPr lvl="1">
              <a:lnSpc>
                <a:spcPct val="150000"/>
              </a:lnSpc>
            </a:pPr>
            <a:endParaRPr lang="en-US" altLang="zh-CN" sz="1800" dirty="0"/>
          </a:p>
          <a:p>
            <a:pPr lvl="1">
              <a:lnSpc>
                <a:spcPct val="150000"/>
              </a:lnSpc>
            </a:pPr>
            <a:endParaRPr lang="en-US" altLang="zh-CN" sz="1800" kern="0" dirty="0"/>
          </a:p>
          <a:p>
            <a:pPr>
              <a:lnSpc>
                <a:spcPct val="150000"/>
              </a:lnSpc>
            </a:pPr>
            <a:endParaRPr lang="zh-CN" altLang="en-US" sz="2000" kern="0" dirty="0"/>
          </a:p>
        </p:txBody>
      </p:sp>
      <p:pic>
        <p:nvPicPr>
          <p:cNvPr id="4" name="图片 3"/>
          <p:cNvPicPr>
            <a:picLocks noChangeAspect="1"/>
          </p:cNvPicPr>
          <p:nvPr/>
        </p:nvPicPr>
        <p:blipFill>
          <a:blip r:embed="rId2"/>
          <a:stretch>
            <a:fillRect/>
          </a:stretch>
        </p:blipFill>
        <p:spPr>
          <a:xfrm>
            <a:off x="2051720" y="3851275"/>
            <a:ext cx="2266950" cy="1000125"/>
          </a:xfrm>
          <a:prstGeom prst="rect">
            <a:avLst/>
          </a:prstGeom>
        </p:spPr>
      </p:pic>
    </p:spTree>
    <p:extLst>
      <p:ext uri="{BB962C8B-B14F-4D97-AF65-F5344CB8AC3E}">
        <p14:creationId xmlns:p14="http://schemas.microsoft.com/office/powerpoint/2010/main" val="4191705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bwMode="auto">
          <a:xfrm>
            <a:off x="685800" y="1524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b" anchorCtr="0" compatLnSpc="1">
            <a:prstTxWarp prst="textNoShape">
              <a:avLst/>
            </a:prstTxWarp>
          </a:bodyPr>
          <a:lstStyle>
            <a:lvl1pPr algn="l" rtl="0" eaLnBrk="0" fontAlgn="base" hangingPunct="0">
              <a:spcBef>
                <a:spcPct val="0"/>
              </a:spcBef>
              <a:spcAft>
                <a:spcPct val="0"/>
              </a:spcAft>
              <a:defRPr kumimoji="1" sz="4400" b="1">
                <a:solidFill>
                  <a:srgbClr val="FF3300"/>
                </a:solidFill>
                <a:effectLst>
                  <a:outerShdw blurRad="38100" dist="38100" dir="2700000" algn="tl">
                    <a:srgbClr val="000000">
                      <a:alpha val="43137"/>
                    </a:srgbClr>
                  </a:outerShdw>
                </a:effectLst>
                <a:latin typeface="+mj-lt"/>
                <a:ea typeface="+mj-ea"/>
                <a:cs typeface="+mj-cs"/>
              </a:defRPr>
            </a:lvl1pPr>
            <a:lvl2pPr algn="l" rtl="0" eaLnBrk="0" fontAlgn="base" hangingPunct="0">
              <a:spcBef>
                <a:spcPct val="0"/>
              </a:spcBef>
              <a:spcAft>
                <a:spcPct val="0"/>
              </a:spcAft>
              <a:defRPr kumimoji="1" sz="4400" b="1">
                <a:solidFill>
                  <a:srgbClr val="FF3300"/>
                </a:solidFill>
                <a:latin typeface="Arial" charset="0"/>
                <a:ea typeface="隶书" pitchFamily="49" charset="-122"/>
              </a:defRPr>
            </a:lvl2pPr>
            <a:lvl3pPr algn="l" rtl="0" eaLnBrk="0" fontAlgn="base" hangingPunct="0">
              <a:spcBef>
                <a:spcPct val="0"/>
              </a:spcBef>
              <a:spcAft>
                <a:spcPct val="0"/>
              </a:spcAft>
              <a:defRPr kumimoji="1" sz="4400" b="1">
                <a:solidFill>
                  <a:srgbClr val="FF3300"/>
                </a:solidFill>
                <a:latin typeface="Arial" charset="0"/>
                <a:ea typeface="隶书" pitchFamily="49" charset="-122"/>
              </a:defRPr>
            </a:lvl3pPr>
            <a:lvl4pPr algn="l" rtl="0" eaLnBrk="0" fontAlgn="base" hangingPunct="0">
              <a:spcBef>
                <a:spcPct val="0"/>
              </a:spcBef>
              <a:spcAft>
                <a:spcPct val="0"/>
              </a:spcAft>
              <a:defRPr kumimoji="1" sz="4400" b="1">
                <a:solidFill>
                  <a:srgbClr val="FF3300"/>
                </a:solidFill>
                <a:latin typeface="Arial" charset="0"/>
                <a:ea typeface="隶书" pitchFamily="49" charset="-122"/>
              </a:defRPr>
            </a:lvl4pPr>
            <a:lvl5pPr algn="l" rtl="0" eaLnBrk="0" fontAlgn="base" hangingPunct="0">
              <a:spcBef>
                <a:spcPct val="0"/>
              </a:spcBef>
              <a:spcAft>
                <a:spcPct val="0"/>
              </a:spcAft>
              <a:defRPr kumimoji="1" sz="4400" b="1">
                <a:solidFill>
                  <a:srgbClr val="FF3300"/>
                </a:solidFill>
                <a:latin typeface="Arial" charset="0"/>
                <a:ea typeface="隶书" pitchFamily="49" charset="-122"/>
              </a:defRPr>
            </a:lvl5pPr>
            <a:lvl6pPr marL="457200" algn="l" rtl="0" fontAlgn="base">
              <a:spcBef>
                <a:spcPct val="0"/>
              </a:spcBef>
              <a:spcAft>
                <a:spcPct val="0"/>
              </a:spcAft>
              <a:defRPr kumimoji="1" sz="4400" b="1">
                <a:solidFill>
                  <a:srgbClr val="FF3300"/>
                </a:solidFill>
                <a:latin typeface="Arial" charset="0"/>
                <a:ea typeface="隶书" pitchFamily="49" charset="-122"/>
              </a:defRPr>
            </a:lvl6pPr>
            <a:lvl7pPr marL="914400" algn="l" rtl="0" fontAlgn="base">
              <a:spcBef>
                <a:spcPct val="0"/>
              </a:spcBef>
              <a:spcAft>
                <a:spcPct val="0"/>
              </a:spcAft>
              <a:defRPr kumimoji="1" sz="4400" b="1">
                <a:solidFill>
                  <a:srgbClr val="FF3300"/>
                </a:solidFill>
                <a:latin typeface="Arial" charset="0"/>
                <a:ea typeface="隶书" pitchFamily="49" charset="-122"/>
              </a:defRPr>
            </a:lvl7pPr>
            <a:lvl8pPr marL="1371600" algn="l" rtl="0" fontAlgn="base">
              <a:spcBef>
                <a:spcPct val="0"/>
              </a:spcBef>
              <a:spcAft>
                <a:spcPct val="0"/>
              </a:spcAft>
              <a:defRPr kumimoji="1" sz="4400" b="1">
                <a:solidFill>
                  <a:srgbClr val="FF3300"/>
                </a:solidFill>
                <a:latin typeface="Arial" charset="0"/>
                <a:ea typeface="隶书" pitchFamily="49" charset="-122"/>
              </a:defRPr>
            </a:lvl8pPr>
            <a:lvl9pPr marL="1828800" algn="l" rtl="0" fontAlgn="base">
              <a:spcBef>
                <a:spcPct val="0"/>
              </a:spcBef>
              <a:spcAft>
                <a:spcPct val="0"/>
              </a:spcAft>
              <a:defRPr kumimoji="1" sz="4400" b="1">
                <a:solidFill>
                  <a:srgbClr val="FF3300"/>
                </a:solidFill>
                <a:latin typeface="Arial" charset="0"/>
                <a:ea typeface="隶书" pitchFamily="49" charset="-122"/>
              </a:defRPr>
            </a:lvl9pPr>
          </a:lstStyle>
          <a:p>
            <a:pPr>
              <a:defRPr/>
            </a:pPr>
            <a:r>
              <a:rPr lang="en-US" altLang="zh-CN" kern="0" dirty="0" err="1"/>
              <a:t>Hbase</a:t>
            </a:r>
            <a:r>
              <a:rPr lang="zh-CN" altLang="en-US" kern="0" dirty="0"/>
              <a:t>应用实例</a:t>
            </a:r>
            <a:r>
              <a:rPr lang="en-US" altLang="zh-CN" kern="0" dirty="0"/>
              <a:t>-</a:t>
            </a:r>
            <a:r>
              <a:rPr lang="zh-CN" altLang="en-US" kern="0" dirty="0"/>
              <a:t>设计技巧之二</a:t>
            </a:r>
          </a:p>
        </p:txBody>
      </p:sp>
      <p:sp>
        <p:nvSpPr>
          <p:cNvPr id="3" name="矩形 3"/>
          <p:cNvSpPr>
            <a:spLocks noChangeArrowheads="1"/>
          </p:cNvSpPr>
          <p:nvPr/>
        </p:nvSpPr>
        <p:spPr bwMode="auto">
          <a:xfrm>
            <a:off x="114300" y="1219200"/>
            <a:ext cx="8763000"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eaLnBrk="1" hangingPunct="1">
              <a:lnSpc>
                <a:spcPct val="150000"/>
              </a:lnSpc>
              <a:spcBef>
                <a:spcPct val="0"/>
              </a:spcBef>
              <a:buClrTx/>
              <a:buSzTx/>
              <a:buFontTx/>
              <a:buNone/>
            </a:pPr>
            <a:endParaRPr lang="zh-CN" altLang="zh-CN" sz="2000" dirty="0">
              <a:ea typeface="宋体" panose="02010600030101010101" pitchFamily="2" charset="-122"/>
            </a:endParaRPr>
          </a:p>
          <a:p>
            <a:pPr eaLnBrk="1" hangingPunct="1">
              <a:spcBef>
                <a:spcPct val="0"/>
              </a:spcBef>
              <a:buClrTx/>
              <a:buSzTx/>
              <a:buFontTx/>
              <a:buNone/>
            </a:pPr>
            <a:r>
              <a:rPr lang="en-US" altLang="zh-CN" sz="2000" dirty="0">
                <a:ea typeface="宋体" panose="02010600030101010101" pitchFamily="2" charset="-122"/>
              </a:rPr>
              <a:t> </a:t>
            </a:r>
            <a:endParaRPr lang="zh-CN" altLang="zh-CN" sz="2000" dirty="0">
              <a:ea typeface="宋体" panose="02010600030101010101" pitchFamily="2" charset="-122"/>
            </a:endParaRPr>
          </a:p>
        </p:txBody>
      </p:sp>
      <p:sp>
        <p:nvSpPr>
          <p:cNvPr id="5" name="内容占位符 2"/>
          <p:cNvSpPr txBox="1">
            <a:spLocks/>
          </p:cNvSpPr>
          <p:nvPr/>
        </p:nvSpPr>
        <p:spPr>
          <a:xfrm>
            <a:off x="685800" y="1412875"/>
            <a:ext cx="8062664" cy="4876800"/>
          </a:xfrm>
          <a:prstGeom prst="rect">
            <a:avLst/>
          </a:prstGeom>
        </p:spPr>
        <p:txBody>
          <a:bodyPr/>
          <a:lstStyle>
            <a:lvl1pPr marL="342900" indent="-342900" algn="l" rtl="0" eaLnBrk="0" fontAlgn="base" hangingPunct="0">
              <a:spcBef>
                <a:spcPct val="20000"/>
              </a:spcBef>
              <a:spcAft>
                <a:spcPct val="0"/>
              </a:spcAft>
              <a:buClr>
                <a:schemeClr val="folHlink"/>
              </a:buClr>
              <a:buSzPct val="80000"/>
              <a:buFont typeface="Wingdings" panose="05000000000000000000" pitchFamily="2" charset="2"/>
              <a:buChar char="l"/>
              <a:defRPr kumimoji="1" sz="3000">
                <a:solidFill>
                  <a:schemeClr val="bg2"/>
                </a:solidFill>
                <a:latin typeface="+mn-lt"/>
                <a:ea typeface="+mn-ea"/>
                <a:cs typeface="+mn-cs"/>
              </a:defRPr>
            </a:lvl1pPr>
            <a:lvl2pPr marL="742950" indent="-285750" algn="l" rtl="0" eaLnBrk="0" fontAlgn="base" hangingPunct="0">
              <a:spcBef>
                <a:spcPct val="20000"/>
              </a:spcBef>
              <a:spcAft>
                <a:spcPct val="0"/>
              </a:spcAft>
              <a:buClr>
                <a:schemeClr val="folHlink"/>
              </a:buClr>
              <a:buChar char="–"/>
              <a:defRPr kumimoji="1" sz="2800">
                <a:solidFill>
                  <a:schemeClr val="bg2"/>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anose="05000000000000000000" pitchFamily="2" charset="2"/>
              <a:buChar char="l"/>
              <a:defRPr kumimoji="1" sz="2400">
                <a:solidFill>
                  <a:schemeClr val="bg2"/>
                </a:solidFill>
                <a:latin typeface="+mn-lt"/>
                <a:ea typeface="+mn-ea"/>
              </a:defRPr>
            </a:lvl3pPr>
            <a:lvl4pPr marL="1600200" indent="-228600" algn="l" rtl="0" eaLnBrk="0" fontAlgn="base" hangingPunct="0">
              <a:spcBef>
                <a:spcPct val="20000"/>
              </a:spcBef>
              <a:spcAft>
                <a:spcPct val="0"/>
              </a:spcAft>
              <a:buClr>
                <a:schemeClr val="folHlink"/>
              </a:buClr>
              <a:buChar char="–"/>
              <a:defRPr kumimoji="1" sz="2000">
                <a:solidFill>
                  <a:schemeClr val="bg2"/>
                </a:solidFill>
                <a:latin typeface="+mn-lt"/>
                <a:ea typeface="+mn-ea"/>
              </a:defRPr>
            </a:lvl4pPr>
            <a:lvl5pPr marL="2057400" indent="-228600" algn="l" rtl="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mn-lt"/>
                <a:ea typeface="+mn-ea"/>
              </a:defRPr>
            </a:lvl5pPr>
            <a:lvl6pPr marL="25146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6pPr>
            <a:lvl7pPr marL="29718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7pPr>
            <a:lvl8pPr marL="34290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8pPr>
            <a:lvl9pPr marL="38862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9pPr>
          </a:lstStyle>
          <a:p>
            <a:pPr>
              <a:lnSpc>
                <a:spcPct val="150000"/>
              </a:lnSpc>
            </a:pPr>
            <a:r>
              <a:rPr lang="zh-CN" altLang="en-US" sz="2000" dirty="0"/>
              <a:t>时间戳反转</a:t>
            </a:r>
            <a:endParaRPr lang="en-US" altLang="zh-CN" sz="2000" dirty="0"/>
          </a:p>
          <a:p>
            <a:pPr lvl="1">
              <a:lnSpc>
                <a:spcPct val="150000"/>
              </a:lnSpc>
            </a:pPr>
            <a:r>
              <a:rPr lang="zh-CN" altLang="en-US" sz="1800" dirty="0"/>
              <a:t>实际生产中可以用 </a:t>
            </a:r>
            <a:r>
              <a:rPr lang="en-US" altLang="zh-CN" sz="1800" dirty="0" err="1"/>
              <a:t>Long.Max_Value</a:t>
            </a:r>
            <a:r>
              <a:rPr lang="en-US" altLang="zh-CN" sz="1800" dirty="0"/>
              <a:t> - timestamp </a:t>
            </a:r>
            <a:r>
              <a:rPr lang="zh-CN" altLang="en-US" sz="1800" dirty="0"/>
              <a:t>追加到 </a:t>
            </a:r>
            <a:r>
              <a:rPr lang="en-US" altLang="zh-CN" sz="1800" dirty="0"/>
              <a:t>key </a:t>
            </a:r>
            <a:r>
              <a:rPr lang="zh-CN" altLang="en-US" sz="1800" dirty="0"/>
              <a:t>的末尾，比如 </a:t>
            </a:r>
            <a:r>
              <a:rPr lang="en-US" altLang="zh-CN" sz="1800" dirty="0"/>
              <a:t>[key][</a:t>
            </a:r>
            <a:r>
              <a:rPr lang="en-US" altLang="zh-CN" sz="1800" dirty="0" err="1"/>
              <a:t>reverse_timestamp</a:t>
            </a:r>
            <a:r>
              <a:rPr lang="en-US" altLang="zh-CN" sz="1800" dirty="0"/>
              <a:t>]</a:t>
            </a:r>
          </a:p>
          <a:p>
            <a:pPr lvl="1">
              <a:lnSpc>
                <a:spcPct val="150000"/>
              </a:lnSpc>
            </a:pPr>
            <a:r>
              <a:rPr lang="en-US" altLang="zh-CN" sz="1800" dirty="0"/>
              <a:t>[key] </a:t>
            </a:r>
            <a:r>
              <a:rPr lang="zh-CN" altLang="en-US" sz="1800" dirty="0"/>
              <a:t>的最新值可以通过 </a:t>
            </a:r>
            <a:r>
              <a:rPr lang="en-US" altLang="zh-CN" sz="1800" dirty="0"/>
              <a:t>scan [key]</a:t>
            </a:r>
            <a:r>
              <a:rPr lang="zh-CN" altLang="en-US" sz="1800" dirty="0"/>
              <a:t>获得</a:t>
            </a:r>
            <a:r>
              <a:rPr lang="en-US" altLang="zh-CN" sz="1800" dirty="0"/>
              <a:t>[key]</a:t>
            </a:r>
            <a:r>
              <a:rPr lang="zh-CN" altLang="en-US" sz="1800" dirty="0"/>
              <a:t>的第一条记录，因为</a:t>
            </a:r>
            <a:r>
              <a:rPr lang="en-US" altLang="zh-CN" sz="1800" dirty="0" err="1"/>
              <a:t>HBase</a:t>
            </a:r>
            <a:r>
              <a:rPr lang="zh-CN" altLang="en-US" sz="1800" dirty="0"/>
              <a:t>中</a:t>
            </a:r>
            <a:r>
              <a:rPr lang="en-US" altLang="zh-CN" sz="1800" dirty="0" err="1"/>
              <a:t>RowKey</a:t>
            </a:r>
            <a:r>
              <a:rPr lang="zh-CN" altLang="en-US" sz="1800" dirty="0"/>
              <a:t>是有序的，所以第一条记录是最后录入的数据</a:t>
            </a:r>
            <a:endParaRPr lang="en-US" altLang="zh-CN" sz="1800" kern="0" dirty="0"/>
          </a:p>
          <a:p>
            <a:pPr>
              <a:lnSpc>
                <a:spcPct val="150000"/>
              </a:lnSpc>
            </a:pPr>
            <a:endParaRPr lang="zh-CN" altLang="en-US" sz="2000" kern="0" dirty="0"/>
          </a:p>
        </p:txBody>
      </p:sp>
    </p:spTree>
    <p:extLst>
      <p:ext uri="{BB962C8B-B14F-4D97-AF65-F5344CB8AC3E}">
        <p14:creationId xmlns:p14="http://schemas.microsoft.com/office/powerpoint/2010/main" val="34149299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bwMode="auto">
          <a:xfrm>
            <a:off x="685800" y="1524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b" anchorCtr="0" compatLnSpc="1">
            <a:prstTxWarp prst="textNoShape">
              <a:avLst/>
            </a:prstTxWarp>
          </a:bodyPr>
          <a:lstStyle>
            <a:lvl1pPr algn="l" rtl="0" eaLnBrk="0" fontAlgn="base" hangingPunct="0">
              <a:spcBef>
                <a:spcPct val="0"/>
              </a:spcBef>
              <a:spcAft>
                <a:spcPct val="0"/>
              </a:spcAft>
              <a:defRPr kumimoji="1" sz="4400" b="1">
                <a:solidFill>
                  <a:srgbClr val="FF3300"/>
                </a:solidFill>
                <a:effectLst>
                  <a:outerShdw blurRad="38100" dist="38100" dir="2700000" algn="tl">
                    <a:srgbClr val="000000">
                      <a:alpha val="43137"/>
                    </a:srgbClr>
                  </a:outerShdw>
                </a:effectLst>
                <a:latin typeface="+mj-lt"/>
                <a:ea typeface="+mj-ea"/>
                <a:cs typeface="+mj-cs"/>
              </a:defRPr>
            </a:lvl1pPr>
            <a:lvl2pPr algn="l" rtl="0" eaLnBrk="0" fontAlgn="base" hangingPunct="0">
              <a:spcBef>
                <a:spcPct val="0"/>
              </a:spcBef>
              <a:spcAft>
                <a:spcPct val="0"/>
              </a:spcAft>
              <a:defRPr kumimoji="1" sz="4400" b="1">
                <a:solidFill>
                  <a:srgbClr val="FF3300"/>
                </a:solidFill>
                <a:latin typeface="Arial" charset="0"/>
                <a:ea typeface="隶书" pitchFamily="49" charset="-122"/>
              </a:defRPr>
            </a:lvl2pPr>
            <a:lvl3pPr algn="l" rtl="0" eaLnBrk="0" fontAlgn="base" hangingPunct="0">
              <a:spcBef>
                <a:spcPct val="0"/>
              </a:spcBef>
              <a:spcAft>
                <a:spcPct val="0"/>
              </a:spcAft>
              <a:defRPr kumimoji="1" sz="4400" b="1">
                <a:solidFill>
                  <a:srgbClr val="FF3300"/>
                </a:solidFill>
                <a:latin typeface="Arial" charset="0"/>
                <a:ea typeface="隶书" pitchFamily="49" charset="-122"/>
              </a:defRPr>
            </a:lvl3pPr>
            <a:lvl4pPr algn="l" rtl="0" eaLnBrk="0" fontAlgn="base" hangingPunct="0">
              <a:spcBef>
                <a:spcPct val="0"/>
              </a:spcBef>
              <a:spcAft>
                <a:spcPct val="0"/>
              </a:spcAft>
              <a:defRPr kumimoji="1" sz="4400" b="1">
                <a:solidFill>
                  <a:srgbClr val="FF3300"/>
                </a:solidFill>
                <a:latin typeface="Arial" charset="0"/>
                <a:ea typeface="隶书" pitchFamily="49" charset="-122"/>
              </a:defRPr>
            </a:lvl4pPr>
            <a:lvl5pPr algn="l" rtl="0" eaLnBrk="0" fontAlgn="base" hangingPunct="0">
              <a:spcBef>
                <a:spcPct val="0"/>
              </a:spcBef>
              <a:spcAft>
                <a:spcPct val="0"/>
              </a:spcAft>
              <a:defRPr kumimoji="1" sz="4400" b="1">
                <a:solidFill>
                  <a:srgbClr val="FF3300"/>
                </a:solidFill>
                <a:latin typeface="Arial" charset="0"/>
                <a:ea typeface="隶书" pitchFamily="49" charset="-122"/>
              </a:defRPr>
            </a:lvl5pPr>
            <a:lvl6pPr marL="457200" algn="l" rtl="0" fontAlgn="base">
              <a:spcBef>
                <a:spcPct val="0"/>
              </a:spcBef>
              <a:spcAft>
                <a:spcPct val="0"/>
              </a:spcAft>
              <a:defRPr kumimoji="1" sz="4400" b="1">
                <a:solidFill>
                  <a:srgbClr val="FF3300"/>
                </a:solidFill>
                <a:latin typeface="Arial" charset="0"/>
                <a:ea typeface="隶书" pitchFamily="49" charset="-122"/>
              </a:defRPr>
            </a:lvl6pPr>
            <a:lvl7pPr marL="914400" algn="l" rtl="0" fontAlgn="base">
              <a:spcBef>
                <a:spcPct val="0"/>
              </a:spcBef>
              <a:spcAft>
                <a:spcPct val="0"/>
              </a:spcAft>
              <a:defRPr kumimoji="1" sz="4400" b="1">
                <a:solidFill>
                  <a:srgbClr val="FF3300"/>
                </a:solidFill>
                <a:latin typeface="Arial" charset="0"/>
                <a:ea typeface="隶书" pitchFamily="49" charset="-122"/>
              </a:defRPr>
            </a:lvl7pPr>
            <a:lvl8pPr marL="1371600" algn="l" rtl="0" fontAlgn="base">
              <a:spcBef>
                <a:spcPct val="0"/>
              </a:spcBef>
              <a:spcAft>
                <a:spcPct val="0"/>
              </a:spcAft>
              <a:defRPr kumimoji="1" sz="4400" b="1">
                <a:solidFill>
                  <a:srgbClr val="FF3300"/>
                </a:solidFill>
                <a:latin typeface="Arial" charset="0"/>
                <a:ea typeface="隶书" pitchFamily="49" charset="-122"/>
              </a:defRPr>
            </a:lvl8pPr>
            <a:lvl9pPr marL="1828800" algn="l" rtl="0" fontAlgn="base">
              <a:spcBef>
                <a:spcPct val="0"/>
              </a:spcBef>
              <a:spcAft>
                <a:spcPct val="0"/>
              </a:spcAft>
              <a:defRPr kumimoji="1" sz="4400" b="1">
                <a:solidFill>
                  <a:srgbClr val="FF3300"/>
                </a:solidFill>
                <a:latin typeface="Arial" charset="0"/>
                <a:ea typeface="隶书" pitchFamily="49" charset="-122"/>
              </a:defRPr>
            </a:lvl9pPr>
          </a:lstStyle>
          <a:p>
            <a:pPr>
              <a:defRPr/>
            </a:pPr>
            <a:r>
              <a:rPr lang="en-US" altLang="zh-CN" kern="0" dirty="0" err="1"/>
              <a:t>Hbase</a:t>
            </a:r>
            <a:r>
              <a:rPr lang="zh-CN" altLang="en-US" kern="0" dirty="0"/>
              <a:t>应用实例</a:t>
            </a:r>
            <a:r>
              <a:rPr lang="en-US" altLang="zh-CN" kern="0" dirty="0"/>
              <a:t>-</a:t>
            </a:r>
            <a:r>
              <a:rPr lang="zh-CN" altLang="en-US" kern="0" dirty="0"/>
              <a:t>设计技巧之二</a:t>
            </a:r>
          </a:p>
        </p:txBody>
      </p:sp>
      <p:sp>
        <p:nvSpPr>
          <p:cNvPr id="3" name="矩形 3"/>
          <p:cNvSpPr>
            <a:spLocks noChangeArrowheads="1"/>
          </p:cNvSpPr>
          <p:nvPr/>
        </p:nvSpPr>
        <p:spPr bwMode="auto">
          <a:xfrm>
            <a:off x="114300" y="1219200"/>
            <a:ext cx="8763000"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eaLnBrk="1" hangingPunct="1">
              <a:lnSpc>
                <a:spcPct val="150000"/>
              </a:lnSpc>
              <a:spcBef>
                <a:spcPct val="0"/>
              </a:spcBef>
              <a:buClrTx/>
              <a:buSzTx/>
              <a:buFontTx/>
              <a:buNone/>
            </a:pPr>
            <a:endParaRPr lang="zh-CN" altLang="zh-CN" sz="2000" dirty="0">
              <a:ea typeface="宋体" panose="02010600030101010101" pitchFamily="2" charset="-122"/>
            </a:endParaRPr>
          </a:p>
          <a:p>
            <a:pPr eaLnBrk="1" hangingPunct="1">
              <a:spcBef>
                <a:spcPct val="0"/>
              </a:spcBef>
              <a:buClrTx/>
              <a:buSzTx/>
              <a:buFontTx/>
              <a:buNone/>
            </a:pPr>
            <a:r>
              <a:rPr lang="en-US" altLang="zh-CN" sz="2000" dirty="0">
                <a:ea typeface="宋体" panose="02010600030101010101" pitchFamily="2" charset="-122"/>
              </a:rPr>
              <a:t> </a:t>
            </a:r>
            <a:endParaRPr lang="zh-CN" altLang="zh-CN" sz="2000" dirty="0">
              <a:ea typeface="宋体" panose="02010600030101010101" pitchFamily="2" charset="-122"/>
            </a:endParaRPr>
          </a:p>
        </p:txBody>
      </p:sp>
      <p:sp>
        <p:nvSpPr>
          <p:cNvPr id="5" name="内容占位符 2"/>
          <p:cNvSpPr txBox="1">
            <a:spLocks/>
          </p:cNvSpPr>
          <p:nvPr/>
        </p:nvSpPr>
        <p:spPr>
          <a:xfrm>
            <a:off x="685800" y="1412875"/>
            <a:ext cx="8062664" cy="4876800"/>
          </a:xfrm>
          <a:prstGeom prst="rect">
            <a:avLst/>
          </a:prstGeom>
        </p:spPr>
        <p:txBody>
          <a:bodyPr/>
          <a:lstStyle>
            <a:lvl1pPr marL="342900" indent="-342900" algn="l" rtl="0" eaLnBrk="0" fontAlgn="base" hangingPunct="0">
              <a:spcBef>
                <a:spcPct val="20000"/>
              </a:spcBef>
              <a:spcAft>
                <a:spcPct val="0"/>
              </a:spcAft>
              <a:buClr>
                <a:schemeClr val="folHlink"/>
              </a:buClr>
              <a:buSzPct val="80000"/>
              <a:buFont typeface="Wingdings" panose="05000000000000000000" pitchFamily="2" charset="2"/>
              <a:buChar char="l"/>
              <a:defRPr kumimoji="1" sz="3000">
                <a:solidFill>
                  <a:schemeClr val="bg2"/>
                </a:solidFill>
                <a:latin typeface="+mn-lt"/>
                <a:ea typeface="+mn-ea"/>
                <a:cs typeface="+mn-cs"/>
              </a:defRPr>
            </a:lvl1pPr>
            <a:lvl2pPr marL="742950" indent="-285750" algn="l" rtl="0" eaLnBrk="0" fontAlgn="base" hangingPunct="0">
              <a:spcBef>
                <a:spcPct val="20000"/>
              </a:spcBef>
              <a:spcAft>
                <a:spcPct val="0"/>
              </a:spcAft>
              <a:buClr>
                <a:schemeClr val="folHlink"/>
              </a:buClr>
              <a:buChar char="–"/>
              <a:defRPr kumimoji="1" sz="2800">
                <a:solidFill>
                  <a:schemeClr val="bg2"/>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anose="05000000000000000000" pitchFamily="2" charset="2"/>
              <a:buChar char="l"/>
              <a:defRPr kumimoji="1" sz="2400">
                <a:solidFill>
                  <a:schemeClr val="bg2"/>
                </a:solidFill>
                <a:latin typeface="+mn-lt"/>
                <a:ea typeface="+mn-ea"/>
              </a:defRPr>
            </a:lvl3pPr>
            <a:lvl4pPr marL="1600200" indent="-228600" algn="l" rtl="0" eaLnBrk="0" fontAlgn="base" hangingPunct="0">
              <a:spcBef>
                <a:spcPct val="20000"/>
              </a:spcBef>
              <a:spcAft>
                <a:spcPct val="0"/>
              </a:spcAft>
              <a:buClr>
                <a:schemeClr val="folHlink"/>
              </a:buClr>
              <a:buChar char="–"/>
              <a:defRPr kumimoji="1" sz="2000">
                <a:solidFill>
                  <a:schemeClr val="bg2"/>
                </a:solidFill>
                <a:latin typeface="+mn-lt"/>
                <a:ea typeface="+mn-ea"/>
              </a:defRPr>
            </a:lvl4pPr>
            <a:lvl5pPr marL="2057400" indent="-228600" algn="l" rtl="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mn-lt"/>
                <a:ea typeface="+mn-ea"/>
              </a:defRPr>
            </a:lvl5pPr>
            <a:lvl6pPr marL="25146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6pPr>
            <a:lvl7pPr marL="29718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7pPr>
            <a:lvl8pPr marL="34290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8pPr>
            <a:lvl9pPr marL="38862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9pPr>
          </a:lstStyle>
          <a:p>
            <a:pPr>
              <a:lnSpc>
                <a:spcPct val="150000"/>
              </a:lnSpc>
            </a:pPr>
            <a:r>
              <a:rPr lang="zh-CN" altLang="en-US" sz="2000" dirty="0"/>
              <a:t>时间戳反转</a:t>
            </a:r>
            <a:endParaRPr lang="en-US" altLang="zh-CN" sz="2000" dirty="0"/>
          </a:p>
          <a:p>
            <a:pPr lvl="1">
              <a:lnSpc>
                <a:spcPct val="150000"/>
              </a:lnSpc>
            </a:pPr>
            <a:r>
              <a:rPr lang="zh-CN" altLang="en-US" sz="1800" dirty="0"/>
              <a:t>常见的场景</a:t>
            </a:r>
            <a:r>
              <a:rPr lang="en-US" altLang="zh-CN" sz="1800" dirty="0"/>
              <a:t>----</a:t>
            </a:r>
            <a:r>
              <a:rPr lang="zh-CN" altLang="en-US" sz="1800" dirty="0"/>
              <a:t>需要保存一个用户的操作记录，就可以按照操作时间倒序排序</a:t>
            </a:r>
            <a:endParaRPr lang="en-US" altLang="zh-CN" sz="1800" dirty="0"/>
          </a:p>
          <a:p>
            <a:pPr lvl="1">
              <a:lnSpc>
                <a:spcPct val="150000"/>
              </a:lnSpc>
            </a:pPr>
            <a:r>
              <a:rPr lang="en-US" altLang="zh-CN" sz="1800" dirty="0" err="1"/>
              <a:t>rowkey</a:t>
            </a:r>
            <a:r>
              <a:rPr lang="zh-CN" altLang="en-US" sz="1800" dirty="0"/>
              <a:t>可以设计为 </a:t>
            </a:r>
            <a:r>
              <a:rPr lang="en-US" altLang="zh-CN" sz="1800" dirty="0"/>
              <a:t>[</a:t>
            </a:r>
            <a:r>
              <a:rPr lang="zh-CN" altLang="en-US" sz="1800" dirty="0"/>
              <a:t>反转后的</a:t>
            </a:r>
            <a:r>
              <a:rPr lang="en-US" altLang="zh-CN" sz="1800" dirty="0" err="1"/>
              <a:t>userId</a:t>
            </a:r>
            <a:r>
              <a:rPr lang="en-US" altLang="zh-CN" sz="1800" dirty="0"/>
              <a:t>][</a:t>
            </a:r>
            <a:r>
              <a:rPr lang="en-US" altLang="zh-CN" sz="1800" dirty="0" err="1"/>
              <a:t>Long.Max_Value</a:t>
            </a:r>
            <a:r>
              <a:rPr lang="en-US" altLang="zh-CN" sz="1800" dirty="0"/>
              <a:t> - timestamp]</a:t>
            </a:r>
          </a:p>
          <a:p>
            <a:pPr lvl="1">
              <a:lnSpc>
                <a:spcPct val="150000"/>
              </a:lnSpc>
            </a:pPr>
            <a:r>
              <a:rPr lang="zh-CN" altLang="en-US" sz="1800" dirty="0"/>
              <a:t>查询用户的所有操作记录数据，直接指定反转后的</a:t>
            </a:r>
            <a:r>
              <a:rPr lang="en-US" altLang="zh-CN" sz="1800" dirty="0" err="1"/>
              <a:t>userId</a:t>
            </a:r>
            <a:r>
              <a:rPr lang="zh-CN" altLang="en-US" sz="1800" dirty="0"/>
              <a:t>，</a:t>
            </a:r>
            <a:r>
              <a:rPr lang="en-US" altLang="zh-CN" sz="1800" dirty="0" err="1"/>
              <a:t>startRow</a:t>
            </a:r>
            <a:r>
              <a:rPr lang="zh-CN" altLang="en-US" sz="1800" dirty="0"/>
              <a:t>是</a:t>
            </a:r>
            <a:r>
              <a:rPr lang="en-US" altLang="zh-CN" sz="1800" dirty="0"/>
              <a:t>[</a:t>
            </a:r>
            <a:r>
              <a:rPr lang="en-US" altLang="zh-CN" sz="1800" dirty="0" err="1"/>
              <a:t>userId</a:t>
            </a:r>
            <a:r>
              <a:rPr lang="zh-CN" altLang="en-US" sz="1800" dirty="0"/>
              <a:t>反转</a:t>
            </a:r>
            <a:r>
              <a:rPr lang="en-US" altLang="zh-CN" sz="1800" dirty="0"/>
              <a:t>][000000000000], </a:t>
            </a:r>
            <a:r>
              <a:rPr lang="en-US" altLang="zh-CN" sz="1800" dirty="0" err="1"/>
              <a:t>stopRow</a:t>
            </a:r>
            <a:r>
              <a:rPr lang="zh-CN" altLang="en-US" sz="1800" dirty="0"/>
              <a:t>是</a:t>
            </a:r>
            <a:r>
              <a:rPr lang="en-US" altLang="zh-CN" sz="1800" dirty="0"/>
              <a:t>[</a:t>
            </a:r>
            <a:r>
              <a:rPr lang="en-US" altLang="zh-CN" sz="1800" dirty="0" err="1"/>
              <a:t>userId</a:t>
            </a:r>
            <a:r>
              <a:rPr lang="zh-CN" altLang="en-US" sz="1800" dirty="0"/>
              <a:t>反转</a:t>
            </a:r>
            <a:r>
              <a:rPr lang="en-US" altLang="zh-CN" sz="1800" dirty="0"/>
              <a:t>][</a:t>
            </a:r>
            <a:r>
              <a:rPr lang="en-US" altLang="zh-CN" sz="1800" dirty="0" err="1"/>
              <a:t>Long.Max_Value</a:t>
            </a:r>
            <a:r>
              <a:rPr lang="en-US" altLang="zh-CN" sz="1800" dirty="0"/>
              <a:t> - timestamp]</a:t>
            </a:r>
          </a:p>
          <a:p>
            <a:pPr lvl="1">
              <a:lnSpc>
                <a:spcPct val="150000"/>
              </a:lnSpc>
            </a:pPr>
            <a:r>
              <a:rPr lang="zh-CN" altLang="en-US" sz="1800" dirty="0"/>
              <a:t>查询某段时间的操作记录，</a:t>
            </a:r>
            <a:r>
              <a:rPr lang="en-US" altLang="zh-CN" sz="1800" dirty="0" err="1"/>
              <a:t>startRow</a:t>
            </a:r>
            <a:r>
              <a:rPr lang="zh-CN" altLang="en-US" sz="1800" dirty="0"/>
              <a:t>是</a:t>
            </a:r>
            <a:r>
              <a:rPr lang="en-US" altLang="zh-CN" sz="1800" dirty="0"/>
              <a:t>[user</a:t>
            </a:r>
            <a:r>
              <a:rPr lang="zh-CN" altLang="en-US" sz="1800" dirty="0"/>
              <a:t>反转</a:t>
            </a:r>
            <a:r>
              <a:rPr lang="en-US" altLang="zh-CN" sz="1800" dirty="0"/>
              <a:t>][</a:t>
            </a:r>
            <a:r>
              <a:rPr lang="en-US" altLang="zh-CN" sz="1800" dirty="0" err="1"/>
              <a:t>Long.Max_Value</a:t>
            </a:r>
            <a:r>
              <a:rPr lang="en-US" altLang="zh-CN" sz="1800" dirty="0"/>
              <a:t> - </a:t>
            </a:r>
            <a:r>
              <a:rPr lang="zh-CN" altLang="en-US" sz="1800" dirty="0"/>
              <a:t>起始时间</a:t>
            </a:r>
            <a:r>
              <a:rPr lang="en-US" altLang="zh-CN" sz="1800" dirty="0"/>
              <a:t>]</a:t>
            </a:r>
            <a:r>
              <a:rPr lang="zh-CN" altLang="en-US" sz="1800" dirty="0"/>
              <a:t>，</a:t>
            </a:r>
            <a:r>
              <a:rPr lang="en-US" altLang="zh-CN" sz="1800" dirty="0" err="1"/>
              <a:t>stopRow</a:t>
            </a:r>
            <a:r>
              <a:rPr lang="zh-CN" altLang="en-US" sz="1800" dirty="0"/>
              <a:t>是</a:t>
            </a:r>
            <a:r>
              <a:rPr lang="en-US" altLang="zh-CN" sz="1800" dirty="0"/>
              <a:t>[</a:t>
            </a:r>
            <a:r>
              <a:rPr lang="en-US" altLang="zh-CN" sz="1800" dirty="0" err="1"/>
              <a:t>userId</a:t>
            </a:r>
            <a:r>
              <a:rPr lang="zh-CN" altLang="en-US" sz="1800" dirty="0"/>
              <a:t>反转</a:t>
            </a:r>
            <a:r>
              <a:rPr lang="en-US" altLang="zh-CN" sz="1800" dirty="0"/>
              <a:t>][</a:t>
            </a:r>
            <a:r>
              <a:rPr lang="en-US" altLang="zh-CN" sz="1800" dirty="0" err="1"/>
              <a:t>Long.Max_Value</a:t>
            </a:r>
            <a:r>
              <a:rPr lang="en-US" altLang="zh-CN" sz="1800" dirty="0"/>
              <a:t> - </a:t>
            </a:r>
            <a:r>
              <a:rPr lang="zh-CN" altLang="en-US" sz="1800" dirty="0"/>
              <a:t>结束时间</a:t>
            </a:r>
            <a:r>
              <a:rPr lang="en-US" altLang="zh-CN" sz="1800" dirty="0"/>
              <a:t>]</a:t>
            </a:r>
            <a:endParaRPr lang="zh-CN" altLang="en-US" sz="2000" kern="0" dirty="0"/>
          </a:p>
        </p:txBody>
      </p:sp>
    </p:spTree>
    <p:extLst>
      <p:ext uri="{BB962C8B-B14F-4D97-AF65-F5344CB8AC3E}">
        <p14:creationId xmlns:p14="http://schemas.microsoft.com/office/powerpoint/2010/main" val="41930232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bwMode="auto">
          <a:xfrm>
            <a:off x="685800" y="1524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b" anchorCtr="0" compatLnSpc="1">
            <a:prstTxWarp prst="textNoShape">
              <a:avLst/>
            </a:prstTxWarp>
          </a:bodyPr>
          <a:lstStyle>
            <a:lvl1pPr algn="l" rtl="0" eaLnBrk="0" fontAlgn="base" hangingPunct="0">
              <a:spcBef>
                <a:spcPct val="0"/>
              </a:spcBef>
              <a:spcAft>
                <a:spcPct val="0"/>
              </a:spcAft>
              <a:defRPr kumimoji="1" sz="4400" b="1">
                <a:solidFill>
                  <a:srgbClr val="FF3300"/>
                </a:solidFill>
                <a:effectLst>
                  <a:outerShdw blurRad="38100" dist="38100" dir="2700000" algn="tl">
                    <a:srgbClr val="000000">
                      <a:alpha val="43137"/>
                    </a:srgbClr>
                  </a:outerShdw>
                </a:effectLst>
                <a:latin typeface="+mj-lt"/>
                <a:ea typeface="+mj-ea"/>
                <a:cs typeface="+mj-cs"/>
              </a:defRPr>
            </a:lvl1pPr>
            <a:lvl2pPr algn="l" rtl="0" eaLnBrk="0" fontAlgn="base" hangingPunct="0">
              <a:spcBef>
                <a:spcPct val="0"/>
              </a:spcBef>
              <a:spcAft>
                <a:spcPct val="0"/>
              </a:spcAft>
              <a:defRPr kumimoji="1" sz="4400" b="1">
                <a:solidFill>
                  <a:srgbClr val="FF3300"/>
                </a:solidFill>
                <a:latin typeface="Arial" charset="0"/>
                <a:ea typeface="隶书" pitchFamily="49" charset="-122"/>
              </a:defRPr>
            </a:lvl2pPr>
            <a:lvl3pPr algn="l" rtl="0" eaLnBrk="0" fontAlgn="base" hangingPunct="0">
              <a:spcBef>
                <a:spcPct val="0"/>
              </a:spcBef>
              <a:spcAft>
                <a:spcPct val="0"/>
              </a:spcAft>
              <a:defRPr kumimoji="1" sz="4400" b="1">
                <a:solidFill>
                  <a:srgbClr val="FF3300"/>
                </a:solidFill>
                <a:latin typeface="Arial" charset="0"/>
                <a:ea typeface="隶书" pitchFamily="49" charset="-122"/>
              </a:defRPr>
            </a:lvl3pPr>
            <a:lvl4pPr algn="l" rtl="0" eaLnBrk="0" fontAlgn="base" hangingPunct="0">
              <a:spcBef>
                <a:spcPct val="0"/>
              </a:spcBef>
              <a:spcAft>
                <a:spcPct val="0"/>
              </a:spcAft>
              <a:defRPr kumimoji="1" sz="4400" b="1">
                <a:solidFill>
                  <a:srgbClr val="FF3300"/>
                </a:solidFill>
                <a:latin typeface="Arial" charset="0"/>
                <a:ea typeface="隶书" pitchFamily="49" charset="-122"/>
              </a:defRPr>
            </a:lvl4pPr>
            <a:lvl5pPr algn="l" rtl="0" eaLnBrk="0" fontAlgn="base" hangingPunct="0">
              <a:spcBef>
                <a:spcPct val="0"/>
              </a:spcBef>
              <a:spcAft>
                <a:spcPct val="0"/>
              </a:spcAft>
              <a:defRPr kumimoji="1" sz="4400" b="1">
                <a:solidFill>
                  <a:srgbClr val="FF3300"/>
                </a:solidFill>
                <a:latin typeface="Arial" charset="0"/>
                <a:ea typeface="隶书" pitchFamily="49" charset="-122"/>
              </a:defRPr>
            </a:lvl5pPr>
            <a:lvl6pPr marL="457200" algn="l" rtl="0" fontAlgn="base">
              <a:spcBef>
                <a:spcPct val="0"/>
              </a:spcBef>
              <a:spcAft>
                <a:spcPct val="0"/>
              </a:spcAft>
              <a:defRPr kumimoji="1" sz="4400" b="1">
                <a:solidFill>
                  <a:srgbClr val="FF3300"/>
                </a:solidFill>
                <a:latin typeface="Arial" charset="0"/>
                <a:ea typeface="隶书" pitchFamily="49" charset="-122"/>
              </a:defRPr>
            </a:lvl6pPr>
            <a:lvl7pPr marL="914400" algn="l" rtl="0" fontAlgn="base">
              <a:spcBef>
                <a:spcPct val="0"/>
              </a:spcBef>
              <a:spcAft>
                <a:spcPct val="0"/>
              </a:spcAft>
              <a:defRPr kumimoji="1" sz="4400" b="1">
                <a:solidFill>
                  <a:srgbClr val="FF3300"/>
                </a:solidFill>
                <a:latin typeface="Arial" charset="0"/>
                <a:ea typeface="隶书" pitchFamily="49" charset="-122"/>
              </a:defRPr>
            </a:lvl7pPr>
            <a:lvl8pPr marL="1371600" algn="l" rtl="0" fontAlgn="base">
              <a:spcBef>
                <a:spcPct val="0"/>
              </a:spcBef>
              <a:spcAft>
                <a:spcPct val="0"/>
              </a:spcAft>
              <a:defRPr kumimoji="1" sz="4400" b="1">
                <a:solidFill>
                  <a:srgbClr val="FF3300"/>
                </a:solidFill>
                <a:latin typeface="Arial" charset="0"/>
                <a:ea typeface="隶书" pitchFamily="49" charset="-122"/>
              </a:defRPr>
            </a:lvl8pPr>
            <a:lvl9pPr marL="1828800" algn="l" rtl="0" fontAlgn="base">
              <a:spcBef>
                <a:spcPct val="0"/>
              </a:spcBef>
              <a:spcAft>
                <a:spcPct val="0"/>
              </a:spcAft>
              <a:defRPr kumimoji="1" sz="4400" b="1">
                <a:solidFill>
                  <a:srgbClr val="FF3300"/>
                </a:solidFill>
                <a:latin typeface="Arial" charset="0"/>
                <a:ea typeface="隶书" pitchFamily="49" charset="-122"/>
              </a:defRPr>
            </a:lvl9pPr>
          </a:lstStyle>
          <a:p>
            <a:pPr>
              <a:defRPr/>
            </a:pPr>
            <a:r>
              <a:rPr lang="en-US" altLang="zh-CN" kern="0" dirty="0" err="1"/>
              <a:t>Hbase</a:t>
            </a:r>
            <a:r>
              <a:rPr lang="zh-CN" altLang="en-US" kern="0" dirty="0"/>
              <a:t>应用实例</a:t>
            </a:r>
            <a:r>
              <a:rPr lang="en-US" altLang="zh-CN" kern="0" dirty="0"/>
              <a:t>-</a:t>
            </a:r>
            <a:r>
              <a:rPr lang="zh-CN" altLang="en-US" kern="0" dirty="0"/>
              <a:t>设计技巧之三</a:t>
            </a:r>
          </a:p>
        </p:txBody>
      </p:sp>
      <p:sp>
        <p:nvSpPr>
          <p:cNvPr id="3" name="矩形 3"/>
          <p:cNvSpPr>
            <a:spLocks noChangeArrowheads="1"/>
          </p:cNvSpPr>
          <p:nvPr/>
        </p:nvSpPr>
        <p:spPr bwMode="auto">
          <a:xfrm>
            <a:off x="114300" y="1219200"/>
            <a:ext cx="8763000"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eaLnBrk="1" hangingPunct="1">
              <a:lnSpc>
                <a:spcPct val="150000"/>
              </a:lnSpc>
              <a:spcBef>
                <a:spcPct val="0"/>
              </a:spcBef>
              <a:buClrTx/>
              <a:buSzTx/>
              <a:buFontTx/>
              <a:buNone/>
            </a:pPr>
            <a:endParaRPr lang="zh-CN" altLang="zh-CN" sz="2000" dirty="0">
              <a:ea typeface="宋体" panose="02010600030101010101" pitchFamily="2" charset="-122"/>
            </a:endParaRPr>
          </a:p>
          <a:p>
            <a:pPr eaLnBrk="1" hangingPunct="1">
              <a:spcBef>
                <a:spcPct val="0"/>
              </a:spcBef>
              <a:buClrTx/>
              <a:buSzTx/>
              <a:buFontTx/>
              <a:buNone/>
            </a:pPr>
            <a:r>
              <a:rPr lang="en-US" altLang="zh-CN" sz="2000" dirty="0">
                <a:ea typeface="宋体" panose="02010600030101010101" pitchFamily="2" charset="-122"/>
              </a:rPr>
              <a:t> </a:t>
            </a:r>
            <a:endParaRPr lang="zh-CN" altLang="zh-CN" sz="2000" dirty="0">
              <a:ea typeface="宋体" panose="02010600030101010101" pitchFamily="2" charset="-122"/>
            </a:endParaRPr>
          </a:p>
        </p:txBody>
      </p:sp>
      <p:sp>
        <p:nvSpPr>
          <p:cNvPr id="5" name="内容占位符 2"/>
          <p:cNvSpPr txBox="1">
            <a:spLocks/>
          </p:cNvSpPr>
          <p:nvPr/>
        </p:nvSpPr>
        <p:spPr>
          <a:xfrm>
            <a:off x="685800" y="1412875"/>
            <a:ext cx="8062664" cy="4876800"/>
          </a:xfrm>
          <a:prstGeom prst="rect">
            <a:avLst/>
          </a:prstGeom>
        </p:spPr>
        <p:txBody>
          <a:bodyPr/>
          <a:lstStyle>
            <a:lvl1pPr marL="342900" indent="-342900" algn="l" rtl="0" eaLnBrk="0" fontAlgn="base" hangingPunct="0">
              <a:spcBef>
                <a:spcPct val="20000"/>
              </a:spcBef>
              <a:spcAft>
                <a:spcPct val="0"/>
              </a:spcAft>
              <a:buClr>
                <a:schemeClr val="folHlink"/>
              </a:buClr>
              <a:buSzPct val="80000"/>
              <a:buFont typeface="Wingdings" panose="05000000000000000000" pitchFamily="2" charset="2"/>
              <a:buChar char="l"/>
              <a:defRPr kumimoji="1" sz="3000">
                <a:solidFill>
                  <a:schemeClr val="bg2"/>
                </a:solidFill>
                <a:latin typeface="+mn-lt"/>
                <a:ea typeface="+mn-ea"/>
                <a:cs typeface="+mn-cs"/>
              </a:defRPr>
            </a:lvl1pPr>
            <a:lvl2pPr marL="742950" indent="-285750" algn="l" rtl="0" eaLnBrk="0" fontAlgn="base" hangingPunct="0">
              <a:spcBef>
                <a:spcPct val="20000"/>
              </a:spcBef>
              <a:spcAft>
                <a:spcPct val="0"/>
              </a:spcAft>
              <a:buClr>
                <a:schemeClr val="folHlink"/>
              </a:buClr>
              <a:buChar char="–"/>
              <a:defRPr kumimoji="1" sz="2800">
                <a:solidFill>
                  <a:schemeClr val="bg2"/>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anose="05000000000000000000" pitchFamily="2" charset="2"/>
              <a:buChar char="l"/>
              <a:defRPr kumimoji="1" sz="2400">
                <a:solidFill>
                  <a:schemeClr val="bg2"/>
                </a:solidFill>
                <a:latin typeface="+mn-lt"/>
                <a:ea typeface="+mn-ea"/>
              </a:defRPr>
            </a:lvl3pPr>
            <a:lvl4pPr marL="1600200" indent="-228600" algn="l" rtl="0" eaLnBrk="0" fontAlgn="base" hangingPunct="0">
              <a:spcBef>
                <a:spcPct val="20000"/>
              </a:spcBef>
              <a:spcAft>
                <a:spcPct val="0"/>
              </a:spcAft>
              <a:buClr>
                <a:schemeClr val="folHlink"/>
              </a:buClr>
              <a:buChar char="–"/>
              <a:defRPr kumimoji="1" sz="2000">
                <a:solidFill>
                  <a:schemeClr val="bg2"/>
                </a:solidFill>
                <a:latin typeface="+mn-lt"/>
                <a:ea typeface="+mn-ea"/>
              </a:defRPr>
            </a:lvl4pPr>
            <a:lvl5pPr marL="2057400" indent="-228600" algn="l" rtl="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mn-lt"/>
                <a:ea typeface="+mn-ea"/>
              </a:defRPr>
            </a:lvl5pPr>
            <a:lvl6pPr marL="25146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6pPr>
            <a:lvl7pPr marL="29718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7pPr>
            <a:lvl8pPr marL="34290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8pPr>
            <a:lvl9pPr marL="38862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9pPr>
          </a:lstStyle>
          <a:p>
            <a:pPr>
              <a:lnSpc>
                <a:spcPct val="150000"/>
              </a:lnSpc>
            </a:pPr>
            <a:r>
              <a:rPr lang="en-US" altLang="zh-CN" sz="2000" dirty="0"/>
              <a:t>Salt</a:t>
            </a:r>
            <a:r>
              <a:rPr lang="zh-CN" altLang="en-US" sz="2000" dirty="0"/>
              <a:t>加盐</a:t>
            </a:r>
            <a:endParaRPr lang="en-US" altLang="zh-CN" sz="2000" dirty="0"/>
          </a:p>
          <a:p>
            <a:pPr lvl="1">
              <a:lnSpc>
                <a:spcPct val="150000"/>
              </a:lnSpc>
            </a:pPr>
            <a:r>
              <a:rPr lang="en-US" altLang="zh-CN" sz="1800" dirty="0"/>
              <a:t>Salt</a:t>
            </a:r>
            <a:r>
              <a:rPr lang="zh-CN" altLang="en-US" sz="1800" dirty="0"/>
              <a:t>是将每一个</a:t>
            </a:r>
            <a:r>
              <a:rPr lang="en-US" altLang="zh-CN" sz="1800" dirty="0" err="1"/>
              <a:t>Rowkey</a:t>
            </a:r>
            <a:r>
              <a:rPr lang="zh-CN" altLang="en-US" sz="1800" dirty="0"/>
              <a:t>加一个前缀，前缀使用一些随机字符，使得数据分散在多个不同的</a:t>
            </a:r>
            <a:r>
              <a:rPr lang="en-US" altLang="zh-CN" sz="1800" dirty="0"/>
              <a:t>Region</a:t>
            </a:r>
            <a:r>
              <a:rPr lang="zh-CN" altLang="en-US" sz="1800" dirty="0"/>
              <a:t>，达到</a:t>
            </a:r>
            <a:r>
              <a:rPr lang="en-US" altLang="zh-CN" sz="1800" dirty="0"/>
              <a:t>Region</a:t>
            </a:r>
            <a:r>
              <a:rPr lang="zh-CN" altLang="en-US" sz="1800" dirty="0"/>
              <a:t>负载均衡的目标</a:t>
            </a:r>
          </a:p>
          <a:p>
            <a:pPr lvl="1">
              <a:lnSpc>
                <a:spcPct val="150000"/>
              </a:lnSpc>
            </a:pPr>
            <a:r>
              <a:rPr lang="zh-CN" altLang="en-US" sz="1800" dirty="0"/>
              <a:t>比如在一个有</a:t>
            </a:r>
            <a:r>
              <a:rPr lang="en-US" altLang="zh-CN" sz="1800" dirty="0"/>
              <a:t>4</a:t>
            </a:r>
            <a:r>
              <a:rPr lang="zh-CN" altLang="en-US" sz="1800" dirty="0"/>
              <a:t>个</a:t>
            </a:r>
            <a:r>
              <a:rPr lang="en-US" altLang="zh-CN" sz="1800" dirty="0"/>
              <a:t>Region(</a:t>
            </a:r>
            <a:r>
              <a:rPr lang="zh-CN" altLang="en-US" sz="1800" dirty="0"/>
              <a:t>注：以 </a:t>
            </a:r>
            <a:r>
              <a:rPr lang="en-US" altLang="zh-CN" sz="1800" dirty="0"/>
              <a:t>[ ,a)</a:t>
            </a:r>
            <a:r>
              <a:rPr lang="zh-CN" altLang="en-US" sz="1800" dirty="0"/>
              <a:t>、</a:t>
            </a:r>
            <a:r>
              <a:rPr lang="en-US" altLang="zh-CN" sz="1800" dirty="0"/>
              <a:t>[</a:t>
            </a:r>
            <a:r>
              <a:rPr lang="en-US" altLang="zh-CN" sz="1800" dirty="0" err="1"/>
              <a:t>a,b</a:t>
            </a:r>
            <a:r>
              <a:rPr lang="en-US" altLang="zh-CN" sz="1800" dirty="0"/>
              <a:t>)</a:t>
            </a:r>
            <a:r>
              <a:rPr lang="zh-CN" altLang="en-US" sz="1800" dirty="0"/>
              <a:t>、</a:t>
            </a:r>
            <a:r>
              <a:rPr lang="en-US" altLang="zh-CN" sz="1800" dirty="0"/>
              <a:t>[</a:t>
            </a:r>
            <a:r>
              <a:rPr lang="en-US" altLang="zh-CN" sz="1800" dirty="0" err="1"/>
              <a:t>b,c</a:t>
            </a:r>
            <a:r>
              <a:rPr lang="en-US" altLang="zh-CN" sz="1800" dirty="0"/>
              <a:t>)</a:t>
            </a:r>
            <a:r>
              <a:rPr lang="zh-CN" altLang="en-US" sz="1800" dirty="0"/>
              <a:t>、</a:t>
            </a:r>
            <a:r>
              <a:rPr lang="en-US" altLang="zh-CN" sz="1800" dirty="0"/>
              <a:t>[c, )</a:t>
            </a:r>
            <a:r>
              <a:rPr lang="zh-CN" altLang="en-US" sz="1800" dirty="0"/>
              <a:t>为</a:t>
            </a:r>
            <a:r>
              <a:rPr lang="en-US" altLang="zh-CN" sz="1800" dirty="0"/>
              <a:t>Region</a:t>
            </a:r>
            <a:r>
              <a:rPr lang="zh-CN" altLang="en-US" sz="1800" dirty="0"/>
              <a:t>起止</a:t>
            </a:r>
            <a:r>
              <a:rPr lang="en-US" altLang="zh-CN" sz="1800" dirty="0"/>
              <a:t>)</a:t>
            </a:r>
            <a:r>
              <a:rPr lang="zh-CN" altLang="en-US" sz="1800" dirty="0"/>
              <a:t>的</a:t>
            </a:r>
            <a:r>
              <a:rPr lang="en-US" altLang="zh-CN" sz="1800" dirty="0" err="1"/>
              <a:t>HBase</a:t>
            </a:r>
            <a:r>
              <a:rPr lang="zh-CN" altLang="en-US" sz="1800" dirty="0"/>
              <a:t>表中，加</a:t>
            </a:r>
            <a:r>
              <a:rPr lang="en-US" altLang="zh-CN" sz="1800" dirty="0"/>
              <a:t>Salt</a:t>
            </a:r>
            <a:r>
              <a:rPr lang="zh-CN" altLang="en-US" sz="1800" dirty="0"/>
              <a:t>前的</a:t>
            </a:r>
            <a:r>
              <a:rPr lang="en-US" altLang="zh-CN" sz="1800" dirty="0" err="1"/>
              <a:t>Rowkey</a:t>
            </a:r>
            <a:r>
              <a:rPr lang="zh-CN" altLang="en-US" sz="1800" dirty="0"/>
              <a:t>：</a:t>
            </a:r>
            <a:r>
              <a:rPr lang="en-US" altLang="zh-CN" sz="1800" dirty="0"/>
              <a:t>abc001</a:t>
            </a:r>
            <a:r>
              <a:rPr lang="zh-CN" altLang="en-US" sz="1800" dirty="0"/>
              <a:t>、</a:t>
            </a:r>
            <a:r>
              <a:rPr lang="en-US" altLang="zh-CN" sz="1800" dirty="0"/>
              <a:t>abc002</a:t>
            </a:r>
            <a:r>
              <a:rPr lang="zh-CN" altLang="en-US" sz="1800" dirty="0"/>
              <a:t>、</a:t>
            </a:r>
            <a:r>
              <a:rPr lang="en-US" altLang="zh-CN" sz="1800" dirty="0"/>
              <a:t>abc003</a:t>
            </a:r>
          </a:p>
          <a:p>
            <a:pPr lvl="1">
              <a:lnSpc>
                <a:spcPct val="150000"/>
              </a:lnSpc>
            </a:pPr>
            <a:r>
              <a:rPr lang="zh-CN" altLang="en-US" sz="1800" dirty="0"/>
              <a:t>给</a:t>
            </a:r>
            <a:r>
              <a:rPr lang="en-US" altLang="zh-CN" sz="1800" dirty="0" err="1"/>
              <a:t>Rowkey</a:t>
            </a:r>
            <a:r>
              <a:rPr lang="zh-CN" altLang="en-US" sz="1800" dirty="0"/>
              <a:t>分别加上</a:t>
            </a:r>
            <a:r>
              <a:rPr lang="en-US" altLang="zh-CN" sz="1800" dirty="0"/>
              <a:t>a</a:t>
            </a:r>
            <a:r>
              <a:rPr lang="zh-CN" altLang="en-US" sz="1800" dirty="0"/>
              <a:t>、</a:t>
            </a:r>
            <a:r>
              <a:rPr lang="en-US" altLang="zh-CN" sz="1800" dirty="0"/>
              <a:t>b</a:t>
            </a:r>
            <a:r>
              <a:rPr lang="zh-CN" altLang="en-US" sz="1800" dirty="0"/>
              <a:t>、</a:t>
            </a:r>
            <a:r>
              <a:rPr lang="en-US" altLang="zh-CN" sz="1800" dirty="0"/>
              <a:t>c</a:t>
            </a:r>
            <a:r>
              <a:rPr lang="zh-CN" altLang="en-US" sz="1800" dirty="0"/>
              <a:t>前缀，加</a:t>
            </a:r>
            <a:r>
              <a:rPr lang="en-US" altLang="zh-CN" sz="1800" dirty="0"/>
              <a:t>Salt</a:t>
            </a:r>
            <a:r>
              <a:rPr lang="zh-CN" altLang="en-US" sz="1800" dirty="0"/>
              <a:t>后</a:t>
            </a:r>
            <a:r>
              <a:rPr lang="en-US" altLang="zh-CN" sz="1800" dirty="0" err="1"/>
              <a:t>Rowkey</a:t>
            </a:r>
            <a:r>
              <a:rPr lang="zh-CN" altLang="en-US" sz="1800" dirty="0"/>
              <a:t>为：</a:t>
            </a:r>
            <a:r>
              <a:rPr lang="en-US" altLang="zh-CN" sz="1800" dirty="0"/>
              <a:t>a-abc001</a:t>
            </a:r>
            <a:r>
              <a:rPr lang="zh-CN" altLang="en-US" sz="1800" dirty="0"/>
              <a:t>、</a:t>
            </a:r>
            <a:r>
              <a:rPr lang="en-US" altLang="zh-CN" sz="1800" dirty="0"/>
              <a:t>b-abc002</a:t>
            </a:r>
            <a:r>
              <a:rPr lang="zh-CN" altLang="en-US" sz="1800" dirty="0"/>
              <a:t>、</a:t>
            </a:r>
            <a:r>
              <a:rPr lang="en-US" altLang="zh-CN" sz="1800" dirty="0"/>
              <a:t>c-abc003</a:t>
            </a:r>
          </a:p>
          <a:p>
            <a:pPr lvl="1">
              <a:lnSpc>
                <a:spcPct val="150000"/>
              </a:lnSpc>
            </a:pPr>
            <a:r>
              <a:rPr lang="zh-CN" altLang="en-US" sz="1800" dirty="0"/>
              <a:t>加盐前的</a:t>
            </a:r>
            <a:r>
              <a:rPr lang="en-US" altLang="zh-CN" sz="1800" dirty="0" err="1"/>
              <a:t>Rowkey</a:t>
            </a:r>
            <a:r>
              <a:rPr lang="zh-CN" altLang="en-US" sz="1800" dirty="0"/>
              <a:t>默认会在第</a:t>
            </a:r>
            <a:r>
              <a:rPr lang="en-US" altLang="zh-CN" sz="1800" dirty="0"/>
              <a:t>2</a:t>
            </a:r>
            <a:r>
              <a:rPr lang="zh-CN" altLang="en-US" sz="1800" dirty="0"/>
              <a:t>个</a:t>
            </a:r>
            <a:r>
              <a:rPr lang="en-US" altLang="zh-CN" sz="1800" dirty="0"/>
              <a:t>region</a:t>
            </a:r>
            <a:r>
              <a:rPr lang="zh-CN" altLang="en-US" sz="1800" dirty="0"/>
              <a:t>中，加盐后的</a:t>
            </a:r>
            <a:r>
              <a:rPr lang="en-US" altLang="zh-CN" sz="1800" dirty="0" err="1"/>
              <a:t>Rowkey</a:t>
            </a:r>
            <a:r>
              <a:rPr lang="zh-CN" altLang="en-US" sz="1800" dirty="0"/>
              <a:t>数据会分布在</a:t>
            </a:r>
            <a:r>
              <a:rPr lang="en-US" altLang="zh-CN" sz="1800" dirty="0"/>
              <a:t>3</a:t>
            </a:r>
            <a:r>
              <a:rPr lang="zh-CN" altLang="en-US" sz="1800" dirty="0"/>
              <a:t>个</a:t>
            </a:r>
            <a:r>
              <a:rPr lang="en-US" altLang="zh-CN" sz="1800" dirty="0"/>
              <a:t>region</a:t>
            </a:r>
            <a:r>
              <a:rPr lang="zh-CN" altLang="en-US" sz="1800" dirty="0"/>
              <a:t>中，理论上处理后的吞吐量应是之前的</a:t>
            </a:r>
            <a:r>
              <a:rPr lang="en-US" altLang="zh-CN" sz="1800" dirty="0"/>
              <a:t>3</a:t>
            </a:r>
            <a:r>
              <a:rPr lang="zh-CN" altLang="en-US" sz="1800" dirty="0"/>
              <a:t>倍</a:t>
            </a:r>
            <a:endParaRPr lang="en-US" altLang="zh-CN" sz="1800" dirty="0"/>
          </a:p>
          <a:p>
            <a:pPr lvl="1">
              <a:lnSpc>
                <a:spcPct val="150000"/>
              </a:lnSpc>
            </a:pPr>
            <a:r>
              <a:rPr lang="zh-CN" altLang="en-US" sz="1800" dirty="0"/>
              <a:t>由于前缀是随机的，读这些数据时需要耗费更多的时间，所以</a:t>
            </a:r>
            <a:r>
              <a:rPr lang="en-US" altLang="zh-CN" sz="1800" dirty="0"/>
              <a:t>Salt</a:t>
            </a:r>
            <a:r>
              <a:rPr lang="zh-CN" altLang="en-US" sz="1800" dirty="0"/>
              <a:t>增加了写操作的吞吐量，不过缺点是同时增加了读操作的开销</a:t>
            </a:r>
            <a:endParaRPr lang="en-US" altLang="zh-CN" sz="1800" dirty="0"/>
          </a:p>
        </p:txBody>
      </p:sp>
    </p:spTree>
    <p:extLst>
      <p:ext uri="{BB962C8B-B14F-4D97-AF65-F5344CB8AC3E}">
        <p14:creationId xmlns:p14="http://schemas.microsoft.com/office/powerpoint/2010/main" val="1182092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105671-16F8-4B75-9BF0-34E1E4A6E0D8}"/>
              </a:ext>
            </a:extLst>
          </p:cNvPr>
          <p:cNvSpPr>
            <a:spLocks noGrp="1"/>
          </p:cNvSpPr>
          <p:nvPr>
            <p:ph type="title"/>
          </p:nvPr>
        </p:nvSpPr>
        <p:spPr/>
        <p:txBody>
          <a:bodyPr/>
          <a:lstStyle/>
          <a:p>
            <a:r>
              <a:rPr lang="zh-CN" altLang="en-US" dirty="0"/>
              <a:t>列族数据库</a:t>
            </a:r>
          </a:p>
        </p:txBody>
      </p:sp>
      <p:sp>
        <p:nvSpPr>
          <p:cNvPr id="3" name="内容占位符 2">
            <a:extLst>
              <a:ext uri="{FF2B5EF4-FFF2-40B4-BE49-F238E27FC236}">
                <a16:creationId xmlns:a16="http://schemas.microsoft.com/office/drawing/2014/main" id="{2D720011-3F95-4026-B138-366C9D6C56F7}"/>
              </a:ext>
            </a:extLst>
          </p:cNvPr>
          <p:cNvSpPr>
            <a:spLocks noGrp="1"/>
          </p:cNvSpPr>
          <p:nvPr>
            <p:ph idx="1"/>
          </p:nvPr>
        </p:nvSpPr>
        <p:spPr>
          <a:xfrm>
            <a:off x="685800" y="1371600"/>
            <a:ext cx="7846640" cy="4876800"/>
          </a:xfrm>
        </p:spPr>
        <p:txBody>
          <a:bodyPr/>
          <a:lstStyle/>
          <a:p>
            <a:pPr>
              <a:lnSpc>
                <a:spcPct val="150000"/>
              </a:lnSpc>
            </a:pPr>
            <a:r>
              <a:rPr lang="en-US" altLang="zh-CN" sz="2400" dirty="0"/>
              <a:t>Table, Row key, Column Family, Column, </a:t>
            </a:r>
            <a:r>
              <a:rPr lang="en-US" altLang="zh-CN" sz="2400" dirty="0" err="1"/>
              <a:t>TimeStamp</a:t>
            </a:r>
            <a:endParaRPr lang="en-US" altLang="zh-CN" sz="2400" dirty="0"/>
          </a:p>
          <a:p>
            <a:pPr>
              <a:lnSpc>
                <a:spcPct val="150000"/>
              </a:lnSpc>
            </a:pPr>
            <a:endParaRPr lang="zh-CN" altLang="en-US" sz="2400" dirty="0"/>
          </a:p>
        </p:txBody>
      </p:sp>
      <p:sp>
        <p:nvSpPr>
          <p:cNvPr id="4" name="日期占位符 3">
            <a:extLst>
              <a:ext uri="{FF2B5EF4-FFF2-40B4-BE49-F238E27FC236}">
                <a16:creationId xmlns:a16="http://schemas.microsoft.com/office/drawing/2014/main" id="{6C025793-C1E6-48F1-A871-EFC4B1BCEB74}"/>
              </a:ext>
            </a:extLst>
          </p:cNvPr>
          <p:cNvSpPr>
            <a:spLocks noGrp="1"/>
          </p:cNvSpPr>
          <p:nvPr>
            <p:ph type="dt" sz="half" idx="10"/>
          </p:nvPr>
        </p:nvSpPr>
        <p:spPr/>
        <p:txBody>
          <a:bodyPr/>
          <a:lstStyle/>
          <a:p>
            <a:pPr>
              <a:defRPr/>
            </a:pPr>
            <a:fld id="{F2C852EB-FD68-42B5-8735-0EADA7A5DCD2}" type="datetime3">
              <a:rPr lang="zh-CN" altLang="en-US" smtClean="0"/>
              <a:pPr>
                <a:defRPr/>
              </a:pPr>
              <a:t>2021年12月8日星期三</a:t>
            </a:fld>
            <a:endParaRPr lang="en-US" altLang="zh-CN"/>
          </a:p>
        </p:txBody>
      </p:sp>
      <p:sp>
        <p:nvSpPr>
          <p:cNvPr id="5" name="灯片编号占位符 4">
            <a:extLst>
              <a:ext uri="{FF2B5EF4-FFF2-40B4-BE49-F238E27FC236}">
                <a16:creationId xmlns:a16="http://schemas.microsoft.com/office/drawing/2014/main" id="{93BC96C5-B5BB-499C-9AE8-88CB563E4A50}"/>
              </a:ext>
            </a:extLst>
          </p:cNvPr>
          <p:cNvSpPr>
            <a:spLocks noGrp="1"/>
          </p:cNvSpPr>
          <p:nvPr>
            <p:ph type="sldNum" sz="quarter" idx="11"/>
          </p:nvPr>
        </p:nvSpPr>
        <p:spPr/>
        <p:txBody>
          <a:bodyPr/>
          <a:lstStyle/>
          <a:p>
            <a:pPr>
              <a:defRPr/>
            </a:pPr>
            <a:fld id="{B9BD8F42-9452-43FF-ACDC-0140BD608DBF}" type="slidenum">
              <a:rPr lang="zh-CN" altLang="en-US" smtClean="0"/>
              <a:pPr>
                <a:defRPr/>
              </a:pPr>
              <a:t>7</a:t>
            </a:fld>
            <a:endParaRPr lang="en-US" altLang="zh-CN"/>
          </a:p>
        </p:txBody>
      </p:sp>
      <p:sp>
        <p:nvSpPr>
          <p:cNvPr id="6" name="页脚占位符 5">
            <a:extLst>
              <a:ext uri="{FF2B5EF4-FFF2-40B4-BE49-F238E27FC236}">
                <a16:creationId xmlns:a16="http://schemas.microsoft.com/office/drawing/2014/main" id="{F11B9B9D-B2D6-4C8A-8B54-F81F063DCC1E}"/>
              </a:ext>
            </a:extLst>
          </p:cNvPr>
          <p:cNvSpPr>
            <a:spLocks noGrp="1"/>
          </p:cNvSpPr>
          <p:nvPr>
            <p:ph type="ftr" sz="quarter" idx="12"/>
          </p:nvPr>
        </p:nvSpPr>
        <p:spPr/>
        <p:txBody>
          <a:bodyPr/>
          <a:lstStyle/>
          <a:p>
            <a:pPr>
              <a:defRPr/>
            </a:pPr>
            <a:r>
              <a:rPr lang="zh-CN" altLang="en-US"/>
              <a:t>大数据管理----前言</a:t>
            </a:r>
            <a:endParaRPr lang="zh-CN" altLang="zh-CN"/>
          </a:p>
        </p:txBody>
      </p:sp>
      <p:graphicFrame>
        <p:nvGraphicFramePr>
          <p:cNvPr id="9" name="表格 8">
            <a:extLst>
              <a:ext uri="{FF2B5EF4-FFF2-40B4-BE49-F238E27FC236}">
                <a16:creationId xmlns:a16="http://schemas.microsoft.com/office/drawing/2014/main" id="{FCDB81F5-D712-4C98-AD99-A6F25AB8131F}"/>
              </a:ext>
            </a:extLst>
          </p:cNvPr>
          <p:cNvGraphicFramePr>
            <a:graphicFrameLocks noGrp="1"/>
          </p:cNvGraphicFramePr>
          <p:nvPr>
            <p:extLst>
              <p:ext uri="{D42A27DB-BD31-4B8C-83A1-F6EECF244321}">
                <p14:modId xmlns:p14="http://schemas.microsoft.com/office/powerpoint/2010/main" val="1452180073"/>
              </p:ext>
            </p:extLst>
          </p:nvPr>
        </p:nvGraphicFramePr>
        <p:xfrm>
          <a:off x="900461" y="1979296"/>
          <a:ext cx="7417318" cy="4613702"/>
        </p:xfrm>
        <a:graphic>
          <a:graphicData uri="http://schemas.openxmlformats.org/drawingml/2006/table">
            <a:tbl>
              <a:tblPr firstRow="1" bandRow="1">
                <a:tableStyleId>{5C22544A-7EE6-4342-B048-85BDC9FD1C3A}</a:tableStyleId>
              </a:tblPr>
              <a:tblGrid>
                <a:gridCol w="1155477">
                  <a:extLst>
                    <a:ext uri="{9D8B030D-6E8A-4147-A177-3AD203B41FA5}">
                      <a16:colId xmlns:a16="http://schemas.microsoft.com/office/drawing/2014/main" val="20000"/>
                    </a:ext>
                  </a:extLst>
                </a:gridCol>
                <a:gridCol w="1438787">
                  <a:extLst>
                    <a:ext uri="{9D8B030D-6E8A-4147-A177-3AD203B41FA5}">
                      <a16:colId xmlns:a16="http://schemas.microsoft.com/office/drawing/2014/main" val="20001"/>
                    </a:ext>
                  </a:extLst>
                </a:gridCol>
                <a:gridCol w="1509323">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gridCol w="1313338">
                  <a:extLst>
                    <a:ext uri="{9D8B030D-6E8A-4147-A177-3AD203B41FA5}">
                      <a16:colId xmlns:a16="http://schemas.microsoft.com/office/drawing/2014/main" val="20004"/>
                    </a:ext>
                  </a:extLst>
                </a:gridCol>
                <a:gridCol w="1064289">
                  <a:extLst>
                    <a:ext uri="{9D8B030D-6E8A-4147-A177-3AD203B41FA5}">
                      <a16:colId xmlns:a16="http://schemas.microsoft.com/office/drawing/2014/main" val="20005"/>
                    </a:ext>
                  </a:extLst>
                </a:gridCol>
              </a:tblGrid>
              <a:tr h="612075">
                <a:tc rowSpan="2">
                  <a:txBody>
                    <a:bodyPr/>
                    <a:lstStyle/>
                    <a:p>
                      <a:pPr algn="ctr"/>
                      <a:r>
                        <a:rPr lang="en-US" altLang="zh-CN" sz="1800" dirty="0"/>
                        <a:t>Row Key</a:t>
                      </a:r>
                      <a:endParaRPr lang="zh-CN" altLang="en-US" sz="1800" dirty="0"/>
                    </a:p>
                  </a:txBody>
                  <a:tcPr marL="91439" marR="91439" marT="45719" marB="45719"/>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err="1"/>
                        <a:t>TimeStamp</a:t>
                      </a:r>
                      <a:endParaRPr lang="zh-CN" altLang="en-US" sz="1800" dirty="0"/>
                    </a:p>
                  </a:txBody>
                  <a:tcPr marL="91439" marR="91439" marT="45719" marB="45719"/>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t>Column Family: info </a:t>
                      </a:r>
                      <a:endParaRPr lang="zh-CN" altLang="en-US" sz="1800" dirty="0"/>
                    </a:p>
                  </a:txBody>
                  <a:tcPr marL="91439" marR="91439" marT="45719" marB="45719"/>
                </a:tc>
                <a:tc hMerge="1">
                  <a:txBody>
                    <a:bodyPr/>
                    <a:lstStyle/>
                    <a:p>
                      <a:pPr algn="l"/>
                      <a:endParaRPr lang="zh-CN" altLang="en-US" sz="1600" dirty="0"/>
                    </a:p>
                  </a:txBody>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t>Column Family: course</a:t>
                      </a:r>
                      <a:endParaRPr lang="zh-CN" altLang="en-US" sz="1800" dirty="0"/>
                    </a:p>
                  </a:txBody>
                  <a:tcPr marL="91439" marR="91439" marT="45719" marB="45719"/>
                </a:tc>
                <a:tc hMerge="1">
                  <a:txBody>
                    <a:bodyPr/>
                    <a:lstStyle/>
                    <a:p>
                      <a:pPr algn="l"/>
                      <a:endParaRPr lang="zh-CN" altLang="en-US" sz="1600" dirty="0"/>
                    </a:p>
                  </a:txBody>
                  <a:tcPr/>
                </a:tc>
                <a:extLst>
                  <a:ext uri="{0D108BD9-81ED-4DB2-BD59-A6C34878D82A}">
                    <a16:rowId xmlns:a16="http://schemas.microsoft.com/office/drawing/2014/main" val="10000"/>
                  </a:ext>
                </a:extLst>
              </a:tr>
              <a:tr h="305396">
                <a:tc vMerge="1">
                  <a:txBody>
                    <a:bodyPr/>
                    <a:lstStyle/>
                    <a:p>
                      <a:pPr algn="ctr"/>
                      <a:endParaRPr lang="zh-CN" altLang="en-US" sz="1800" dirty="0"/>
                    </a:p>
                  </a:txBody>
                  <a:tcPr/>
                </a:tc>
                <a:tc vMerge="1">
                  <a:txBody>
                    <a:bodyPr/>
                    <a:lstStyle/>
                    <a:p>
                      <a:pPr algn="ctr"/>
                      <a:endParaRPr lang="zh-CN" altLang="en-US" dirty="0"/>
                    </a:p>
                  </a:txBody>
                  <a:tcPr/>
                </a:tc>
                <a:tc>
                  <a:txBody>
                    <a:bodyPr/>
                    <a:lstStyle/>
                    <a:p>
                      <a:pPr algn="ctr"/>
                      <a:r>
                        <a:rPr lang="en-US" altLang="zh-CN" sz="1800" dirty="0"/>
                        <a:t>column</a:t>
                      </a:r>
                      <a:endParaRPr lang="zh-CN" altLang="en-US" sz="1800" dirty="0"/>
                    </a:p>
                  </a:txBody>
                  <a:tcPr marL="91439" marR="91439" marT="45719" marB="45719"/>
                </a:tc>
                <a:tc>
                  <a:txBody>
                    <a:bodyPr/>
                    <a:lstStyle/>
                    <a:p>
                      <a:pPr algn="ctr"/>
                      <a:r>
                        <a:rPr lang="en-US" altLang="zh-CN" sz="1800" dirty="0"/>
                        <a:t>value</a:t>
                      </a:r>
                      <a:endParaRPr lang="zh-CN" altLang="en-US" sz="1800" dirty="0"/>
                    </a:p>
                  </a:txBody>
                  <a:tcPr marL="91439" marR="91439" marT="45719" marB="45719"/>
                </a:tc>
                <a:tc>
                  <a:txBody>
                    <a:bodyPr/>
                    <a:lstStyle/>
                    <a:p>
                      <a:pPr algn="ctr"/>
                      <a:r>
                        <a:rPr lang="en-US" altLang="zh-CN" sz="1800" dirty="0"/>
                        <a:t>column</a:t>
                      </a:r>
                      <a:endParaRPr lang="zh-CN" altLang="en-US" sz="1800" dirty="0"/>
                    </a:p>
                  </a:txBody>
                  <a:tcPr marL="91439" marR="91439" marT="45719" marB="45719"/>
                </a:tc>
                <a:tc>
                  <a:txBody>
                    <a:bodyPr/>
                    <a:lstStyle/>
                    <a:p>
                      <a:pPr algn="ctr"/>
                      <a:r>
                        <a:rPr lang="en-US" altLang="zh-CN" sz="1800" dirty="0"/>
                        <a:t>value</a:t>
                      </a:r>
                      <a:endParaRPr lang="zh-CN" altLang="en-US" sz="1800" dirty="0"/>
                    </a:p>
                  </a:txBody>
                  <a:tcPr marL="91439" marR="91439" marT="45719" marB="45719"/>
                </a:tc>
                <a:extLst>
                  <a:ext uri="{0D108BD9-81ED-4DB2-BD59-A6C34878D82A}">
                    <a16:rowId xmlns:a16="http://schemas.microsoft.com/office/drawing/2014/main" val="10001"/>
                  </a:ext>
                </a:extLst>
              </a:tr>
              <a:tr h="371860">
                <a:tc rowSpan="5">
                  <a:txBody>
                    <a:bodyPr/>
                    <a:lstStyle/>
                    <a:p>
                      <a:pPr algn="ctr"/>
                      <a:endParaRPr lang="en-US" altLang="zh-CN" sz="1600" dirty="0"/>
                    </a:p>
                    <a:p>
                      <a:pPr algn="ctr"/>
                      <a:endParaRPr lang="en-US" altLang="zh-CN" sz="1600" dirty="0"/>
                    </a:p>
                    <a:p>
                      <a:pPr algn="ctr"/>
                      <a:endParaRPr lang="en-US" altLang="zh-CN" sz="1600" dirty="0"/>
                    </a:p>
                    <a:p>
                      <a:pPr algn="ctr"/>
                      <a:r>
                        <a:rPr lang="en-US" altLang="zh-CN" sz="1600" dirty="0"/>
                        <a:t>201201</a:t>
                      </a:r>
                      <a:endParaRPr lang="zh-CN" altLang="en-US" sz="1600" dirty="0"/>
                    </a:p>
                  </a:txBody>
                  <a:tcPr marL="91439" marR="91439" marT="45719" marB="45719"/>
                </a:tc>
                <a:tc>
                  <a:txBody>
                    <a:bodyPr/>
                    <a:lstStyle/>
                    <a:p>
                      <a:pPr algn="l"/>
                      <a:r>
                        <a:rPr lang="en-US" altLang="zh-CN" sz="1600" dirty="0"/>
                        <a:t>t10</a:t>
                      </a:r>
                    </a:p>
                  </a:txBody>
                  <a:tcPr marL="91439" marR="91439" marT="45719" marB="45719"/>
                </a:tc>
                <a:tc>
                  <a:txBody>
                    <a:bodyPr/>
                    <a:lstStyle/>
                    <a:p>
                      <a:pPr algn="l"/>
                      <a:r>
                        <a:rPr lang="en-US" altLang="zh-CN" sz="1600" dirty="0" err="1"/>
                        <a:t>info:S_Name</a:t>
                      </a:r>
                      <a:endParaRPr lang="en-US" altLang="zh-CN" sz="1600" dirty="0"/>
                    </a:p>
                  </a:txBody>
                  <a:tcPr marL="91439" marR="91439" marT="45719" marB="45719"/>
                </a:tc>
                <a:tc>
                  <a:txBody>
                    <a:bodyPr/>
                    <a:lstStyle/>
                    <a:p>
                      <a:pPr algn="l"/>
                      <a:r>
                        <a:rPr lang="en-US" altLang="zh-CN" sz="1600" dirty="0"/>
                        <a:t>Edward</a:t>
                      </a:r>
                    </a:p>
                  </a:txBody>
                  <a:tcPr marL="91439" marR="91439" marT="45719" marB="45719"/>
                </a:tc>
                <a:tc>
                  <a:txBody>
                    <a:bodyPr/>
                    <a:lstStyle/>
                    <a:p>
                      <a:pPr algn="l"/>
                      <a:endParaRPr lang="zh-CN" altLang="en-US" sz="1600" dirty="0"/>
                    </a:p>
                  </a:txBody>
                  <a:tcPr marL="91439" marR="91439" marT="45719" marB="45719"/>
                </a:tc>
                <a:tc>
                  <a:txBody>
                    <a:bodyPr/>
                    <a:lstStyle/>
                    <a:p>
                      <a:pPr algn="l"/>
                      <a:endParaRPr lang="zh-CN" altLang="en-US" sz="1600" dirty="0"/>
                    </a:p>
                  </a:txBody>
                  <a:tcPr marL="91439" marR="91439" marT="45719" marB="45719"/>
                </a:tc>
                <a:extLst>
                  <a:ext uri="{0D108BD9-81ED-4DB2-BD59-A6C34878D82A}">
                    <a16:rowId xmlns:a16="http://schemas.microsoft.com/office/drawing/2014/main" val="10002"/>
                  </a:ext>
                </a:extLst>
              </a:tr>
              <a:tr h="320610">
                <a:tc vMerge="1">
                  <a:txBody>
                    <a:bodyPr/>
                    <a:lstStyle/>
                    <a:p>
                      <a:endParaRPr lang="zh-CN" altLang="en-US"/>
                    </a:p>
                  </a:txBody>
                  <a:tcPr/>
                </a:tc>
                <a:tc>
                  <a:txBody>
                    <a:bodyPr/>
                    <a:lstStyle/>
                    <a:p>
                      <a:pPr algn="l"/>
                      <a:r>
                        <a:rPr lang="en-US" altLang="zh-CN" sz="1600" dirty="0"/>
                        <a:t>t9</a:t>
                      </a:r>
                      <a:endParaRPr lang="zh-CN" altLang="en-US" sz="1600" dirty="0"/>
                    </a:p>
                  </a:txBody>
                  <a:tcPr marL="91439" marR="91439" marT="45719" marB="45719"/>
                </a:tc>
                <a:tc>
                  <a:txBody>
                    <a:bodyPr/>
                    <a:lstStyle/>
                    <a:p>
                      <a:pPr algn="l"/>
                      <a:r>
                        <a:rPr lang="en-US" altLang="zh-CN" sz="1600" dirty="0" err="1"/>
                        <a:t>info:S_Sex</a:t>
                      </a:r>
                      <a:endParaRPr lang="zh-CN" altLang="en-US" sz="1600" dirty="0"/>
                    </a:p>
                  </a:txBody>
                  <a:tcPr marL="91439" marR="91439" marT="45719" marB="45719"/>
                </a:tc>
                <a:tc>
                  <a:txBody>
                    <a:bodyPr/>
                    <a:lstStyle/>
                    <a:p>
                      <a:pPr algn="l"/>
                      <a:r>
                        <a:rPr lang="en-US" altLang="zh-CN" sz="1600" dirty="0"/>
                        <a:t>M</a:t>
                      </a:r>
                      <a:endParaRPr lang="zh-CN" altLang="en-US" sz="1600" dirty="0"/>
                    </a:p>
                  </a:txBody>
                  <a:tcPr marL="91439" marR="91439" marT="45719" marB="45719"/>
                </a:tc>
                <a:tc>
                  <a:txBody>
                    <a:bodyPr/>
                    <a:lstStyle/>
                    <a:p>
                      <a:pPr algn="l"/>
                      <a:endParaRPr lang="zh-CN" altLang="en-US" sz="1600" dirty="0"/>
                    </a:p>
                  </a:txBody>
                  <a:tcPr marL="91439" marR="91439" marT="45719" marB="45719"/>
                </a:tc>
                <a:tc>
                  <a:txBody>
                    <a:bodyPr/>
                    <a:lstStyle/>
                    <a:p>
                      <a:pPr algn="l"/>
                      <a:endParaRPr lang="zh-CN" altLang="en-US" sz="1600" dirty="0"/>
                    </a:p>
                  </a:txBody>
                  <a:tcPr marL="91439" marR="91439" marT="45719" marB="45719"/>
                </a:tc>
                <a:extLst>
                  <a:ext uri="{0D108BD9-81ED-4DB2-BD59-A6C34878D82A}">
                    <a16:rowId xmlns:a16="http://schemas.microsoft.com/office/drawing/2014/main" val="10003"/>
                  </a:ext>
                </a:extLst>
              </a:tr>
              <a:tr h="320610">
                <a:tc vMerge="1">
                  <a:txBody>
                    <a:bodyPr/>
                    <a:lstStyle/>
                    <a:p>
                      <a:endParaRPr lang="zh-CN"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a:t>t8</a:t>
                      </a:r>
                      <a:endParaRPr lang="zh-CN" altLang="en-US" sz="1600" dirty="0"/>
                    </a:p>
                  </a:txBody>
                  <a:tcPr marL="91439" marR="91439" marT="45719" marB="4571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err="1"/>
                        <a:t>info:S_Age</a:t>
                      </a:r>
                      <a:endParaRPr lang="zh-CN" altLang="en-US" sz="1600" dirty="0"/>
                    </a:p>
                  </a:txBody>
                  <a:tcPr marL="91439" marR="91439" marT="45719" marB="45719"/>
                </a:tc>
                <a:tc>
                  <a:txBody>
                    <a:bodyPr/>
                    <a:lstStyle/>
                    <a:p>
                      <a:pPr algn="l"/>
                      <a:r>
                        <a:rPr lang="en-US" altLang="zh-CN" sz="1600" dirty="0"/>
                        <a:t>32</a:t>
                      </a:r>
                      <a:endParaRPr lang="zh-CN" altLang="en-US" sz="1600" dirty="0"/>
                    </a:p>
                  </a:txBody>
                  <a:tcPr marL="91439" marR="91439" marT="45719" marB="45719"/>
                </a:tc>
                <a:tc>
                  <a:txBody>
                    <a:bodyPr/>
                    <a:lstStyle/>
                    <a:p>
                      <a:pPr algn="l"/>
                      <a:endParaRPr lang="zh-CN" altLang="en-US" sz="1600" dirty="0"/>
                    </a:p>
                  </a:txBody>
                  <a:tcPr marL="91439" marR="91439" marT="45719" marB="45719"/>
                </a:tc>
                <a:tc>
                  <a:txBody>
                    <a:bodyPr/>
                    <a:lstStyle/>
                    <a:p>
                      <a:pPr algn="l"/>
                      <a:endParaRPr lang="zh-CN" altLang="en-US" sz="1600" dirty="0"/>
                    </a:p>
                  </a:txBody>
                  <a:tcPr marL="91439" marR="91439" marT="45719" marB="45719"/>
                </a:tc>
                <a:extLst>
                  <a:ext uri="{0D108BD9-81ED-4DB2-BD59-A6C34878D82A}">
                    <a16:rowId xmlns:a16="http://schemas.microsoft.com/office/drawing/2014/main" val="10004"/>
                  </a:ext>
                </a:extLst>
              </a:tr>
              <a:tr h="320610">
                <a:tc vMerge="1">
                  <a:txBody>
                    <a:bodyPr/>
                    <a:lstStyle/>
                    <a:p>
                      <a:pPr algn="ctr"/>
                      <a:endParaRPr lang="zh-CN" altLang="en-US" sz="1600" dirty="0"/>
                    </a:p>
                  </a:txBody>
                  <a:tcPr/>
                </a:tc>
                <a:tc>
                  <a:txBody>
                    <a:bodyPr/>
                    <a:lstStyle/>
                    <a:p>
                      <a:pPr algn="l"/>
                      <a:r>
                        <a:rPr lang="en-US" altLang="zh-CN" sz="1600" dirty="0"/>
                        <a:t>t7</a:t>
                      </a:r>
                      <a:endParaRPr lang="zh-CN" altLang="en-US" sz="1600" dirty="0"/>
                    </a:p>
                  </a:txBody>
                  <a:tcPr marL="91439" marR="91439" marT="45719" marB="45719"/>
                </a:tc>
                <a:tc>
                  <a:txBody>
                    <a:bodyPr/>
                    <a:lstStyle/>
                    <a:p>
                      <a:pPr algn="l"/>
                      <a:endParaRPr lang="zh-CN" altLang="en-US" sz="1600" dirty="0"/>
                    </a:p>
                  </a:txBody>
                  <a:tcPr marL="91439" marR="91439" marT="45719" marB="45719"/>
                </a:tc>
                <a:tc>
                  <a:txBody>
                    <a:bodyPr/>
                    <a:lstStyle/>
                    <a:p>
                      <a:pPr algn="l"/>
                      <a:endParaRPr lang="zh-CN" altLang="en-US" sz="1600" dirty="0"/>
                    </a:p>
                  </a:txBody>
                  <a:tcPr marL="91439" marR="91439" marT="45719" marB="45719"/>
                </a:tc>
                <a:tc>
                  <a:txBody>
                    <a:bodyPr/>
                    <a:lstStyle/>
                    <a:p>
                      <a:pPr algn="l"/>
                      <a:r>
                        <a:rPr lang="en-US" altLang="zh-CN" sz="1600" dirty="0"/>
                        <a:t>course:1001</a:t>
                      </a:r>
                      <a:endParaRPr lang="zh-CN" altLang="en-US" sz="1600" dirty="0"/>
                    </a:p>
                  </a:txBody>
                  <a:tcPr marL="91439" marR="91439" marT="45719" marB="45719"/>
                </a:tc>
                <a:tc>
                  <a:txBody>
                    <a:bodyPr/>
                    <a:lstStyle/>
                    <a:p>
                      <a:pPr algn="l"/>
                      <a:r>
                        <a:rPr lang="en-US" altLang="zh-CN" sz="1600" dirty="0"/>
                        <a:t>98</a:t>
                      </a:r>
                      <a:endParaRPr lang="zh-CN" altLang="en-US" sz="1600" dirty="0"/>
                    </a:p>
                  </a:txBody>
                  <a:tcPr marL="91439" marR="91439" marT="45719" marB="45719"/>
                </a:tc>
                <a:extLst>
                  <a:ext uri="{0D108BD9-81ED-4DB2-BD59-A6C34878D82A}">
                    <a16:rowId xmlns:a16="http://schemas.microsoft.com/office/drawing/2014/main" val="10005"/>
                  </a:ext>
                </a:extLst>
              </a:tr>
              <a:tr h="320610">
                <a:tc vMerge="1">
                  <a:txBody>
                    <a:bodyPr/>
                    <a:lstStyle/>
                    <a:p>
                      <a:pPr algn="ctr"/>
                      <a:endParaRPr lang="zh-CN" altLang="en-US" sz="1600" dirty="0"/>
                    </a:p>
                  </a:txBody>
                  <a:tcPr/>
                </a:tc>
                <a:tc>
                  <a:txBody>
                    <a:bodyPr/>
                    <a:lstStyle/>
                    <a:p>
                      <a:pPr algn="l"/>
                      <a:r>
                        <a:rPr lang="en-US" altLang="zh-CN" sz="1600" dirty="0"/>
                        <a:t>t6</a:t>
                      </a:r>
                      <a:endParaRPr lang="zh-CN" altLang="en-US" sz="1600" dirty="0"/>
                    </a:p>
                  </a:txBody>
                  <a:tcPr marL="91439" marR="91439" marT="45719" marB="45719"/>
                </a:tc>
                <a:tc>
                  <a:txBody>
                    <a:bodyPr/>
                    <a:lstStyle/>
                    <a:p>
                      <a:pPr algn="l"/>
                      <a:endParaRPr lang="zh-CN" altLang="en-US" sz="1600" dirty="0"/>
                    </a:p>
                  </a:txBody>
                  <a:tcPr marL="91439" marR="91439" marT="45719" marB="45719"/>
                </a:tc>
                <a:tc>
                  <a:txBody>
                    <a:bodyPr/>
                    <a:lstStyle/>
                    <a:p>
                      <a:pPr algn="l"/>
                      <a:endParaRPr lang="zh-CN" altLang="en-US" sz="1600" dirty="0"/>
                    </a:p>
                  </a:txBody>
                  <a:tcPr marL="91439" marR="91439" marT="45719" marB="4571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a:t>course:1002</a:t>
                      </a:r>
                    </a:p>
                  </a:txBody>
                  <a:tcPr marL="91439" marR="91439" marT="45719" marB="45719"/>
                </a:tc>
                <a:tc>
                  <a:txBody>
                    <a:bodyPr/>
                    <a:lstStyle/>
                    <a:p>
                      <a:pPr algn="l"/>
                      <a:r>
                        <a:rPr lang="en-US" altLang="zh-CN" sz="1600" dirty="0"/>
                        <a:t>95</a:t>
                      </a:r>
                      <a:endParaRPr lang="zh-CN" altLang="en-US" sz="1600" dirty="0"/>
                    </a:p>
                  </a:txBody>
                  <a:tcPr marL="91439" marR="91439" marT="45719" marB="45719"/>
                </a:tc>
                <a:extLst>
                  <a:ext uri="{0D108BD9-81ED-4DB2-BD59-A6C34878D82A}">
                    <a16:rowId xmlns:a16="http://schemas.microsoft.com/office/drawing/2014/main" val="10006"/>
                  </a:ext>
                </a:extLst>
              </a:tr>
              <a:tr h="553782">
                <a:tc rowSpan="5">
                  <a:txBody>
                    <a:bodyPr/>
                    <a:lstStyle/>
                    <a:p>
                      <a:pPr marL="0" algn="ctr" defTabSz="914400" rtl="0" eaLnBrk="1" latinLnBrk="0" hangingPunct="1"/>
                      <a:endParaRPr lang="en-US" altLang="zh-CN" sz="1600" kern="1200" dirty="0">
                        <a:solidFill>
                          <a:schemeClr val="dk1"/>
                        </a:solidFill>
                        <a:latin typeface="+mn-lt"/>
                        <a:ea typeface="+mn-ea"/>
                        <a:cs typeface="+mn-cs"/>
                      </a:endParaRPr>
                    </a:p>
                    <a:p>
                      <a:pPr marL="0" algn="ctr" defTabSz="914400" rtl="0" eaLnBrk="1" latinLnBrk="0" hangingPunct="1"/>
                      <a:endParaRPr lang="en-US" altLang="zh-CN" sz="1600" kern="1200" dirty="0">
                        <a:solidFill>
                          <a:schemeClr val="dk1"/>
                        </a:solidFill>
                        <a:latin typeface="+mn-lt"/>
                        <a:ea typeface="+mn-ea"/>
                        <a:cs typeface="+mn-cs"/>
                      </a:endParaRPr>
                    </a:p>
                    <a:p>
                      <a:pPr marL="0" algn="ctr" defTabSz="914400" rtl="0" eaLnBrk="1" latinLnBrk="0" hangingPunct="1"/>
                      <a:endParaRPr lang="en-US" altLang="zh-CN" sz="1600" kern="1200" dirty="0">
                        <a:solidFill>
                          <a:schemeClr val="dk1"/>
                        </a:solidFill>
                        <a:latin typeface="+mn-lt"/>
                        <a:ea typeface="+mn-ea"/>
                        <a:cs typeface="+mn-cs"/>
                      </a:endParaRPr>
                    </a:p>
                    <a:p>
                      <a:pPr marL="0" algn="ctr" defTabSz="914400" rtl="0" eaLnBrk="1" latinLnBrk="0" hangingPunct="1"/>
                      <a:r>
                        <a:rPr lang="en-US" altLang="zh-CN" sz="1600" kern="1200" dirty="0">
                          <a:solidFill>
                            <a:schemeClr val="dk1"/>
                          </a:solidFill>
                          <a:latin typeface="+mn-lt"/>
                          <a:ea typeface="+mn-ea"/>
                          <a:cs typeface="+mn-cs"/>
                        </a:rPr>
                        <a:t>201202</a:t>
                      </a:r>
                      <a:endParaRPr lang="zh-CN" altLang="en-US" sz="1600" kern="1200" dirty="0">
                        <a:solidFill>
                          <a:schemeClr val="dk1"/>
                        </a:solidFill>
                        <a:latin typeface="+mn-lt"/>
                        <a:ea typeface="+mn-ea"/>
                        <a:cs typeface="+mn-cs"/>
                      </a:endParaRPr>
                    </a:p>
                  </a:txBody>
                  <a:tcPr marL="91439" marR="91439" marT="45719" marB="45719"/>
                </a:tc>
                <a:tc>
                  <a:txBody>
                    <a:bodyPr/>
                    <a:lstStyle/>
                    <a:p>
                      <a:pPr marL="0" algn="l" defTabSz="914400" rtl="0" eaLnBrk="1" latinLnBrk="0" hangingPunct="1"/>
                      <a:r>
                        <a:rPr lang="en-US" altLang="zh-CN" sz="1600" kern="1200" dirty="0">
                          <a:solidFill>
                            <a:schemeClr val="dk1"/>
                          </a:solidFill>
                          <a:latin typeface="+mn-lt"/>
                          <a:ea typeface="+mn-ea"/>
                          <a:cs typeface="+mn-cs"/>
                        </a:rPr>
                        <a:t>t5</a:t>
                      </a:r>
                      <a:endParaRPr lang="zh-CN" altLang="en-US" sz="1600" kern="1200" dirty="0">
                        <a:solidFill>
                          <a:schemeClr val="dk1"/>
                        </a:solidFill>
                        <a:latin typeface="+mn-lt"/>
                        <a:ea typeface="+mn-ea"/>
                        <a:cs typeface="+mn-cs"/>
                      </a:endParaRPr>
                    </a:p>
                  </a:txBody>
                  <a:tcPr marL="91439" marR="91439" marT="45719" marB="45719"/>
                </a:tc>
                <a:tc>
                  <a:txBody>
                    <a:bodyPr/>
                    <a:lstStyle/>
                    <a:p>
                      <a:pPr marL="0" algn="l" defTabSz="914400" rtl="0" eaLnBrk="1" latinLnBrk="0" hangingPunct="1"/>
                      <a:r>
                        <a:rPr lang="en-US" altLang="zh-CN" sz="1600" kern="1200" dirty="0" err="1">
                          <a:solidFill>
                            <a:schemeClr val="dk1"/>
                          </a:solidFill>
                          <a:latin typeface="+mn-lt"/>
                          <a:ea typeface="+mn-ea"/>
                          <a:cs typeface="+mn-cs"/>
                        </a:rPr>
                        <a:t>info:S_Name</a:t>
                      </a:r>
                      <a:endParaRPr lang="en-US" altLang="zh-CN" sz="1600" kern="1200" dirty="0">
                        <a:solidFill>
                          <a:schemeClr val="dk1"/>
                        </a:solidFill>
                        <a:latin typeface="+mn-lt"/>
                        <a:ea typeface="+mn-ea"/>
                        <a:cs typeface="+mn-cs"/>
                      </a:endParaRPr>
                    </a:p>
                  </a:txBody>
                  <a:tcPr marL="91439" marR="91439" marT="45719" marB="45719"/>
                </a:tc>
                <a:tc>
                  <a:txBody>
                    <a:bodyPr/>
                    <a:lstStyle/>
                    <a:p>
                      <a:pPr marL="0" algn="l" defTabSz="914400" rtl="0" eaLnBrk="1" latinLnBrk="0" hangingPunct="1"/>
                      <a:r>
                        <a:rPr lang="en-US" altLang="zh-CN" sz="1600" kern="1200" dirty="0">
                          <a:solidFill>
                            <a:schemeClr val="dk1"/>
                          </a:solidFill>
                          <a:latin typeface="+mn-lt"/>
                          <a:ea typeface="+mn-ea"/>
                          <a:cs typeface="+mn-cs"/>
                        </a:rPr>
                        <a:t>Catty</a:t>
                      </a:r>
                    </a:p>
                  </a:txBody>
                  <a:tcPr marL="91439" marR="91439" marT="45719" marB="45719"/>
                </a:tc>
                <a:tc>
                  <a:txBody>
                    <a:bodyPr/>
                    <a:lstStyle/>
                    <a:p>
                      <a:pPr algn="l"/>
                      <a:endParaRPr lang="zh-CN" altLang="en-US" sz="1600" dirty="0"/>
                    </a:p>
                  </a:txBody>
                  <a:tcPr marL="91439" marR="91439" marT="45719" marB="45719"/>
                </a:tc>
                <a:tc>
                  <a:txBody>
                    <a:bodyPr/>
                    <a:lstStyle/>
                    <a:p>
                      <a:pPr algn="l"/>
                      <a:endParaRPr lang="zh-CN" altLang="en-US" sz="1600" dirty="0"/>
                    </a:p>
                  </a:txBody>
                  <a:tcPr marL="91439" marR="91439" marT="45719" marB="45719"/>
                </a:tc>
                <a:extLst>
                  <a:ext uri="{0D108BD9-81ED-4DB2-BD59-A6C34878D82A}">
                    <a16:rowId xmlns:a16="http://schemas.microsoft.com/office/drawing/2014/main" val="10007"/>
                  </a:ext>
                </a:extLst>
              </a:tr>
              <a:tr h="320610">
                <a:tc vMerge="1">
                  <a:txBody>
                    <a:bodyPr/>
                    <a:lstStyle/>
                    <a:p>
                      <a:pPr marL="0" algn="ctr" defTabSz="914400" rtl="0" eaLnBrk="1" latinLnBrk="0" hangingPunct="1"/>
                      <a:endParaRPr lang="zh-CN" altLang="en-US" sz="1600" kern="1200" dirty="0">
                        <a:solidFill>
                          <a:schemeClr val="dk1"/>
                        </a:solidFill>
                        <a:latin typeface="+mn-lt"/>
                        <a:ea typeface="+mn-ea"/>
                        <a:cs typeface="+mn-cs"/>
                      </a:endParaRPr>
                    </a:p>
                  </a:txBody>
                  <a:tcPr/>
                </a:tc>
                <a:tc>
                  <a:txBody>
                    <a:bodyPr/>
                    <a:lstStyle/>
                    <a:p>
                      <a:pPr marL="0" algn="l" defTabSz="914400" rtl="0" eaLnBrk="1" latinLnBrk="0" hangingPunct="1"/>
                      <a:r>
                        <a:rPr lang="en-US" altLang="zh-CN" sz="1600" kern="1200" dirty="0">
                          <a:solidFill>
                            <a:schemeClr val="dk1"/>
                          </a:solidFill>
                          <a:latin typeface="+mn-lt"/>
                          <a:ea typeface="+mn-ea"/>
                          <a:cs typeface="+mn-cs"/>
                        </a:rPr>
                        <a:t>t4</a:t>
                      </a:r>
                      <a:endParaRPr lang="zh-CN" altLang="en-US" sz="1600" kern="1200" dirty="0">
                        <a:solidFill>
                          <a:schemeClr val="dk1"/>
                        </a:solidFill>
                        <a:latin typeface="+mn-lt"/>
                        <a:ea typeface="+mn-ea"/>
                        <a:cs typeface="+mn-cs"/>
                      </a:endParaRPr>
                    </a:p>
                  </a:txBody>
                  <a:tcPr marL="91439" marR="91439" marT="45719" marB="4571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err="1">
                          <a:solidFill>
                            <a:schemeClr val="dk1"/>
                          </a:solidFill>
                          <a:latin typeface="+mn-lt"/>
                          <a:ea typeface="+mn-ea"/>
                          <a:cs typeface="+mn-cs"/>
                        </a:rPr>
                        <a:t>info:S_Sex</a:t>
                      </a:r>
                      <a:endParaRPr lang="zh-CN" altLang="en-US" sz="1600" kern="1200" dirty="0">
                        <a:solidFill>
                          <a:schemeClr val="dk1"/>
                        </a:solidFill>
                        <a:latin typeface="+mn-lt"/>
                        <a:ea typeface="+mn-ea"/>
                        <a:cs typeface="+mn-cs"/>
                      </a:endParaRPr>
                    </a:p>
                  </a:txBody>
                  <a:tcPr marL="91439" marR="91439" marT="45719" marB="45719"/>
                </a:tc>
                <a:tc>
                  <a:txBody>
                    <a:bodyPr/>
                    <a:lstStyle/>
                    <a:p>
                      <a:pPr marL="0" algn="l" defTabSz="914400" rtl="0" eaLnBrk="1" latinLnBrk="0" hangingPunct="1"/>
                      <a:r>
                        <a:rPr lang="en-US" altLang="zh-CN" sz="1600" kern="1200" dirty="0">
                          <a:solidFill>
                            <a:schemeClr val="dk1"/>
                          </a:solidFill>
                          <a:latin typeface="+mn-lt"/>
                          <a:ea typeface="+mn-ea"/>
                          <a:cs typeface="+mn-cs"/>
                        </a:rPr>
                        <a:t>F</a:t>
                      </a:r>
                      <a:endParaRPr lang="zh-CN" altLang="en-US" sz="1600" kern="1200" dirty="0">
                        <a:solidFill>
                          <a:schemeClr val="dk1"/>
                        </a:solidFill>
                        <a:latin typeface="+mn-lt"/>
                        <a:ea typeface="+mn-ea"/>
                        <a:cs typeface="+mn-cs"/>
                      </a:endParaRPr>
                    </a:p>
                  </a:txBody>
                  <a:tcPr marL="91439" marR="91439" marT="45719" marB="45719"/>
                </a:tc>
                <a:tc>
                  <a:txBody>
                    <a:bodyPr/>
                    <a:lstStyle/>
                    <a:p>
                      <a:pPr algn="l"/>
                      <a:endParaRPr lang="zh-CN" altLang="en-US" sz="1600" dirty="0"/>
                    </a:p>
                  </a:txBody>
                  <a:tcPr marL="91439" marR="91439" marT="45719" marB="45719"/>
                </a:tc>
                <a:tc>
                  <a:txBody>
                    <a:bodyPr/>
                    <a:lstStyle/>
                    <a:p>
                      <a:pPr algn="l"/>
                      <a:endParaRPr lang="zh-CN" altLang="en-US" sz="1600" dirty="0"/>
                    </a:p>
                  </a:txBody>
                  <a:tcPr marL="91439" marR="91439" marT="45719" marB="45719"/>
                </a:tc>
                <a:extLst>
                  <a:ext uri="{0D108BD9-81ED-4DB2-BD59-A6C34878D82A}">
                    <a16:rowId xmlns:a16="http://schemas.microsoft.com/office/drawing/2014/main" val="10008"/>
                  </a:ext>
                </a:extLst>
              </a:tr>
              <a:tr h="320610">
                <a:tc vMerge="1">
                  <a:txBody>
                    <a:bodyPr/>
                    <a:lstStyle/>
                    <a:p>
                      <a:pPr marL="0" algn="ctr" defTabSz="914400" rtl="0" eaLnBrk="1" latinLnBrk="0" hangingPunct="1"/>
                      <a:endParaRPr lang="zh-CN" altLang="en-US" sz="1600" kern="1200" dirty="0">
                        <a:solidFill>
                          <a:schemeClr val="dk1"/>
                        </a:solidFill>
                        <a:latin typeface="+mn-lt"/>
                        <a:ea typeface="+mn-ea"/>
                        <a:cs typeface="+mn-cs"/>
                      </a:endParaRPr>
                    </a:p>
                  </a:txBody>
                  <a:tcPr/>
                </a:tc>
                <a:tc>
                  <a:txBody>
                    <a:bodyPr/>
                    <a:lstStyle/>
                    <a:p>
                      <a:pPr marL="0" algn="l" defTabSz="914400" rtl="0" eaLnBrk="1" latinLnBrk="0" hangingPunct="1"/>
                      <a:r>
                        <a:rPr lang="en-US" altLang="zh-CN" sz="1600" kern="1200" dirty="0">
                          <a:solidFill>
                            <a:schemeClr val="dk1"/>
                          </a:solidFill>
                          <a:latin typeface="+mn-lt"/>
                          <a:ea typeface="+mn-ea"/>
                          <a:cs typeface="+mn-cs"/>
                        </a:rPr>
                        <a:t>t3</a:t>
                      </a:r>
                      <a:endParaRPr lang="zh-CN" altLang="en-US" sz="1600" kern="1200" dirty="0">
                        <a:solidFill>
                          <a:schemeClr val="dk1"/>
                        </a:solidFill>
                        <a:latin typeface="+mn-lt"/>
                        <a:ea typeface="+mn-ea"/>
                        <a:cs typeface="+mn-cs"/>
                      </a:endParaRPr>
                    </a:p>
                  </a:txBody>
                  <a:tcPr marL="91439" marR="91439" marT="45719" marB="4571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err="1">
                          <a:solidFill>
                            <a:schemeClr val="dk1"/>
                          </a:solidFill>
                          <a:latin typeface="+mn-lt"/>
                          <a:ea typeface="+mn-ea"/>
                          <a:cs typeface="+mn-cs"/>
                        </a:rPr>
                        <a:t>info:S_Age</a:t>
                      </a:r>
                      <a:endParaRPr lang="zh-CN" altLang="en-US" sz="1600" kern="1200" dirty="0">
                        <a:solidFill>
                          <a:schemeClr val="dk1"/>
                        </a:solidFill>
                        <a:latin typeface="+mn-lt"/>
                        <a:ea typeface="+mn-ea"/>
                        <a:cs typeface="+mn-cs"/>
                      </a:endParaRPr>
                    </a:p>
                  </a:txBody>
                  <a:tcPr marL="91439" marR="91439" marT="45719" marB="45719"/>
                </a:tc>
                <a:tc>
                  <a:txBody>
                    <a:bodyPr/>
                    <a:lstStyle/>
                    <a:p>
                      <a:pPr marL="0" algn="l" defTabSz="914400" rtl="0" eaLnBrk="1" latinLnBrk="0" hangingPunct="1"/>
                      <a:r>
                        <a:rPr lang="en-US" altLang="zh-CN" sz="1600" kern="1200" dirty="0">
                          <a:solidFill>
                            <a:schemeClr val="dk1"/>
                          </a:solidFill>
                          <a:latin typeface="+mn-lt"/>
                          <a:ea typeface="+mn-ea"/>
                          <a:cs typeface="+mn-cs"/>
                        </a:rPr>
                        <a:t>23</a:t>
                      </a:r>
                      <a:endParaRPr lang="zh-CN" altLang="en-US" sz="1600" kern="1200" dirty="0">
                        <a:solidFill>
                          <a:schemeClr val="dk1"/>
                        </a:solidFill>
                        <a:latin typeface="+mn-lt"/>
                        <a:ea typeface="+mn-ea"/>
                        <a:cs typeface="+mn-cs"/>
                      </a:endParaRPr>
                    </a:p>
                  </a:txBody>
                  <a:tcPr marL="91439" marR="91439" marT="45719" marB="45719"/>
                </a:tc>
                <a:tc>
                  <a:txBody>
                    <a:bodyPr/>
                    <a:lstStyle/>
                    <a:p>
                      <a:pPr algn="l"/>
                      <a:endParaRPr lang="zh-CN" altLang="en-US" sz="1600" dirty="0"/>
                    </a:p>
                  </a:txBody>
                  <a:tcPr marL="91439" marR="91439" marT="45719" marB="45719"/>
                </a:tc>
                <a:tc>
                  <a:txBody>
                    <a:bodyPr/>
                    <a:lstStyle/>
                    <a:p>
                      <a:pPr algn="l"/>
                      <a:endParaRPr lang="zh-CN" altLang="en-US" sz="1600" dirty="0"/>
                    </a:p>
                  </a:txBody>
                  <a:tcPr marL="91439" marR="91439" marT="45719" marB="45719"/>
                </a:tc>
                <a:extLst>
                  <a:ext uri="{0D108BD9-81ED-4DB2-BD59-A6C34878D82A}">
                    <a16:rowId xmlns:a16="http://schemas.microsoft.com/office/drawing/2014/main" val="10009"/>
                  </a:ext>
                </a:extLst>
              </a:tr>
              <a:tr h="320610">
                <a:tc vMerge="1">
                  <a:txBody>
                    <a:bodyPr/>
                    <a:lstStyle/>
                    <a:p>
                      <a:pPr marL="0" algn="ctr" defTabSz="914400" rtl="0" eaLnBrk="1" latinLnBrk="0" hangingPunct="1"/>
                      <a:endParaRPr lang="zh-CN" altLang="en-US" sz="1600" kern="1200" dirty="0">
                        <a:solidFill>
                          <a:schemeClr val="dk1"/>
                        </a:solidFill>
                        <a:latin typeface="+mn-lt"/>
                        <a:ea typeface="+mn-ea"/>
                        <a:cs typeface="+mn-cs"/>
                      </a:endParaRPr>
                    </a:p>
                  </a:txBody>
                  <a:tcPr/>
                </a:tc>
                <a:tc>
                  <a:txBody>
                    <a:bodyPr/>
                    <a:lstStyle/>
                    <a:p>
                      <a:pPr marL="0" algn="l" defTabSz="914400" rtl="0" eaLnBrk="1" latinLnBrk="0" hangingPunct="1"/>
                      <a:r>
                        <a:rPr lang="en-US" altLang="zh-CN" sz="1600" kern="1200" dirty="0">
                          <a:solidFill>
                            <a:schemeClr val="dk1"/>
                          </a:solidFill>
                          <a:latin typeface="+mn-lt"/>
                          <a:ea typeface="+mn-ea"/>
                          <a:cs typeface="+mn-cs"/>
                        </a:rPr>
                        <a:t>t2</a:t>
                      </a:r>
                      <a:endParaRPr lang="zh-CN" altLang="en-US" sz="1600" kern="1200" dirty="0">
                        <a:solidFill>
                          <a:schemeClr val="dk1"/>
                        </a:solidFill>
                        <a:latin typeface="+mn-lt"/>
                        <a:ea typeface="+mn-ea"/>
                        <a:cs typeface="+mn-cs"/>
                      </a:endParaRPr>
                    </a:p>
                  </a:txBody>
                  <a:tcPr marL="91439" marR="91439" marT="45719" marB="45719"/>
                </a:tc>
                <a:tc>
                  <a:txBody>
                    <a:bodyPr/>
                    <a:lstStyle/>
                    <a:p>
                      <a:pPr marL="0" algn="l" defTabSz="914400" rtl="0" eaLnBrk="1" latinLnBrk="0" hangingPunct="1"/>
                      <a:endParaRPr lang="zh-CN" altLang="en-US" sz="1600" kern="1200" dirty="0">
                        <a:solidFill>
                          <a:schemeClr val="dk1"/>
                        </a:solidFill>
                        <a:latin typeface="+mn-lt"/>
                        <a:ea typeface="+mn-ea"/>
                        <a:cs typeface="+mn-cs"/>
                      </a:endParaRPr>
                    </a:p>
                  </a:txBody>
                  <a:tcPr marL="91439" marR="91439" marT="45719" marB="45719"/>
                </a:tc>
                <a:tc>
                  <a:txBody>
                    <a:bodyPr/>
                    <a:lstStyle/>
                    <a:p>
                      <a:pPr marL="0" algn="l" defTabSz="914400" rtl="0" eaLnBrk="1" latinLnBrk="0" hangingPunct="1"/>
                      <a:endParaRPr lang="zh-CN" altLang="en-US" sz="1600" kern="1200" dirty="0">
                        <a:solidFill>
                          <a:schemeClr val="dk1"/>
                        </a:solidFill>
                        <a:latin typeface="+mn-lt"/>
                        <a:ea typeface="+mn-ea"/>
                        <a:cs typeface="+mn-cs"/>
                      </a:endParaRPr>
                    </a:p>
                  </a:txBody>
                  <a:tcPr marL="91439" marR="91439" marT="45719" marB="4571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a:t>course:1001</a:t>
                      </a:r>
                      <a:endParaRPr lang="zh-CN" altLang="en-US" sz="1600" dirty="0"/>
                    </a:p>
                  </a:txBody>
                  <a:tcPr marL="91439" marR="91439" marT="45719" marB="45719"/>
                </a:tc>
                <a:tc>
                  <a:txBody>
                    <a:bodyPr/>
                    <a:lstStyle/>
                    <a:p>
                      <a:pPr algn="l"/>
                      <a:r>
                        <a:rPr lang="en-US" altLang="zh-CN" sz="1600" dirty="0"/>
                        <a:t>95</a:t>
                      </a:r>
                    </a:p>
                  </a:txBody>
                  <a:tcPr marL="91439" marR="91439" marT="45719" marB="45719"/>
                </a:tc>
                <a:extLst>
                  <a:ext uri="{0D108BD9-81ED-4DB2-BD59-A6C34878D82A}">
                    <a16:rowId xmlns:a16="http://schemas.microsoft.com/office/drawing/2014/main" val="10010"/>
                  </a:ext>
                </a:extLst>
              </a:tr>
              <a:tr h="320610">
                <a:tc vMerge="1">
                  <a:txBody>
                    <a:bodyPr/>
                    <a:lstStyle/>
                    <a:p>
                      <a:pPr marL="0" algn="ctr" defTabSz="914400" rtl="0" eaLnBrk="1" latinLnBrk="0" hangingPunct="1"/>
                      <a:endParaRPr lang="zh-CN" altLang="en-US" sz="1600" kern="1200" dirty="0">
                        <a:solidFill>
                          <a:schemeClr val="dk1"/>
                        </a:solidFill>
                        <a:latin typeface="+mn-lt"/>
                        <a:ea typeface="+mn-ea"/>
                        <a:cs typeface="+mn-cs"/>
                      </a:endParaRPr>
                    </a:p>
                  </a:txBody>
                  <a:tcPr/>
                </a:tc>
                <a:tc>
                  <a:txBody>
                    <a:bodyPr/>
                    <a:lstStyle/>
                    <a:p>
                      <a:pPr marL="0" algn="l" defTabSz="914400" rtl="0" eaLnBrk="1" latinLnBrk="0" hangingPunct="1"/>
                      <a:r>
                        <a:rPr lang="en-US" altLang="zh-CN" sz="1600" kern="1200" dirty="0">
                          <a:solidFill>
                            <a:schemeClr val="dk1"/>
                          </a:solidFill>
                          <a:latin typeface="+mn-lt"/>
                          <a:ea typeface="+mn-ea"/>
                          <a:cs typeface="+mn-cs"/>
                        </a:rPr>
                        <a:t>t1</a:t>
                      </a:r>
                      <a:endParaRPr lang="zh-CN" altLang="en-US" sz="1600" kern="1200" dirty="0">
                        <a:solidFill>
                          <a:schemeClr val="dk1"/>
                        </a:solidFill>
                        <a:latin typeface="+mn-lt"/>
                        <a:ea typeface="+mn-ea"/>
                        <a:cs typeface="+mn-cs"/>
                      </a:endParaRPr>
                    </a:p>
                  </a:txBody>
                  <a:tcPr marL="91439" marR="91439" marT="45719" marB="45719"/>
                </a:tc>
                <a:tc>
                  <a:txBody>
                    <a:bodyPr/>
                    <a:lstStyle/>
                    <a:p>
                      <a:pPr marL="0" algn="l" defTabSz="914400" rtl="0" eaLnBrk="1" latinLnBrk="0" hangingPunct="1"/>
                      <a:endParaRPr lang="zh-CN" altLang="en-US" sz="1600" kern="1200" dirty="0">
                        <a:solidFill>
                          <a:schemeClr val="dk1"/>
                        </a:solidFill>
                        <a:latin typeface="+mn-lt"/>
                        <a:ea typeface="+mn-ea"/>
                        <a:cs typeface="+mn-cs"/>
                      </a:endParaRPr>
                    </a:p>
                  </a:txBody>
                  <a:tcPr marL="91439" marR="91439" marT="45719" marB="45719"/>
                </a:tc>
                <a:tc>
                  <a:txBody>
                    <a:bodyPr/>
                    <a:lstStyle/>
                    <a:p>
                      <a:pPr marL="0" algn="l" defTabSz="914400" rtl="0" eaLnBrk="1" latinLnBrk="0" hangingPunct="1"/>
                      <a:endParaRPr lang="zh-CN" altLang="en-US" sz="1600" kern="1200" dirty="0">
                        <a:solidFill>
                          <a:schemeClr val="dk1"/>
                        </a:solidFill>
                        <a:latin typeface="+mn-lt"/>
                        <a:ea typeface="+mn-ea"/>
                        <a:cs typeface="+mn-cs"/>
                      </a:endParaRPr>
                    </a:p>
                  </a:txBody>
                  <a:tcPr marL="91439" marR="91439" marT="45719" marB="4571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a:t>course:1002</a:t>
                      </a:r>
                    </a:p>
                  </a:txBody>
                  <a:tcPr marL="91439" marR="91439" marT="45719" marB="45719"/>
                </a:tc>
                <a:tc>
                  <a:txBody>
                    <a:bodyPr/>
                    <a:lstStyle/>
                    <a:p>
                      <a:pPr algn="l"/>
                      <a:r>
                        <a:rPr lang="en-US" altLang="zh-CN" sz="1600" dirty="0"/>
                        <a:t>86</a:t>
                      </a:r>
                    </a:p>
                  </a:txBody>
                  <a:tcPr marL="91439" marR="91439" marT="45719" marB="45719"/>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4094239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bwMode="auto">
          <a:xfrm>
            <a:off x="685800" y="1524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b" anchorCtr="0" compatLnSpc="1">
            <a:prstTxWarp prst="textNoShape">
              <a:avLst/>
            </a:prstTxWarp>
          </a:bodyPr>
          <a:lstStyle>
            <a:lvl1pPr algn="l" rtl="0" eaLnBrk="0" fontAlgn="base" hangingPunct="0">
              <a:spcBef>
                <a:spcPct val="0"/>
              </a:spcBef>
              <a:spcAft>
                <a:spcPct val="0"/>
              </a:spcAft>
              <a:defRPr kumimoji="1" sz="4400" b="1">
                <a:solidFill>
                  <a:srgbClr val="FF3300"/>
                </a:solidFill>
                <a:effectLst>
                  <a:outerShdw blurRad="38100" dist="38100" dir="2700000" algn="tl">
                    <a:srgbClr val="000000">
                      <a:alpha val="43137"/>
                    </a:srgbClr>
                  </a:outerShdw>
                </a:effectLst>
                <a:latin typeface="+mj-lt"/>
                <a:ea typeface="+mj-ea"/>
                <a:cs typeface="+mj-cs"/>
              </a:defRPr>
            </a:lvl1pPr>
            <a:lvl2pPr algn="l" rtl="0" eaLnBrk="0" fontAlgn="base" hangingPunct="0">
              <a:spcBef>
                <a:spcPct val="0"/>
              </a:spcBef>
              <a:spcAft>
                <a:spcPct val="0"/>
              </a:spcAft>
              <a:defRPr kumimoji="1" sz="4400" b="1">
                <a:solidFill>
                  <a:srgbClr val="FF3300"/>
                </a:solidFill>
                <a:latin typeface="Arial" charset="0"/>
                <a:ea typeface="隶书" pitchFamily="49" charset="-122"/>
              </a:defRPr>
            </a:lvl2pPr>
            <a:lvl3pPr algn="l" rtl="0" eaLnBrk="0" fontAlgn="base" hangingPunct="0">
              <a:spcBef>
                <a:spcPct val="0"/>
              </a:spcBef>
              <a:spcAft>
                <a:spcPct val="0"/>
              </a:spcAft>
              <a:defRPr kumimoji="1" sz="4400" b="1">
                <a:solidFill>
                  <a:srgbClr val="FF3300"/>
                </a:solidFill>
                <a:latin typeface="Arial" charset="0"/>
                <a:ea typeface="隶书" pitchFamily="49" charset="-122"/>
              </a:defRPr>
            </a:lvl3pPr>
            <a:lvl4pPr algn="l" rtl="0" eaLnBrk="0" fontAlgn="base" hangingPunct="0">
              <a:spcBef>
                <a:spcPct val="0"/>
              </a:spcBef>
              <a:spcAft>
                <a:spcPct val="0"/>
              </a:spcAft>
              <a:defRPr kumimoji="1" sz="4400" b="1">
                <a:solidFill>
                  <a:srgbClr val="FF3300"/>
                </a:solidFill>
                <a:latin typeface="Arial" charset="0"/>
                <a:ea typeface="隶书" pitchFamily="49" charset="-122"/>
              </a:defRPr>
            </a:lvl4pPr>
            <a:lvl5pPr algn="l" rtl="0" eaLnBrk="0" fontAlgn="base" hangingPunct="0">
              <a:spcBef>
                <a:spcPct val="0"/>
              </a:spcBef>
              <a:spcAft>
                <a:spcPct val="0"/>
              </a:spcAft>
              <a:defRPr kumimoji="1" sz="4400" b="1">
                <a:solidFill>
                  <a:srgbClr val="FF3300"/>
                </a:solidFill>
                <a:latin typeface="Arial" charset="0"/>
                <a:ea typeface="隶书" pitchFamily="49" charset="-122"/>
              </a:defRPr>
            </a:lvl5pPr>
            <a:lvl6pPr marL="457200" algn="l" rtl="0" fontAlgn="base">
              <a:spcBef>
                <a:spcPct val="0"/>
              </a:spcBef>
              <a:spcAft>
                <a:spcPct val="0"/>
              </a:spcAft>
              <a:defRPr kumimoji="1" sz="4400" b="1">
                <a:solidFill>
                  <a:srgbClr val="FF3300"/>
                </a:solidFill>
                <a:latin typeface="Arial" charset="0"/>
                <a:ea typeface="隶书" pitchFamily="49" charset="-122"/>
              </a:defRPr>
            </a:lvl6pPr>
            <a:lvl7pPr marL="914400" algn="l" rtl="0" fontAlgn="base">
              <a:spcBef>
                <a:spcPct val="0"/>
              </a:spcBef>
              <a:spcAft>
                <a:spcPct val="0"/>
              </a:spcAft>
              <a:defRPr kumimoji="1" sz="4400" b="1">
                <a:solidFill>
                  <a:srgbClr val="FF3300"/>
                </a:solidFill>
                <a:latin typeface="Arial" charset="0"/>
                <a:ea typeface="隶书" pitchFamily="49" charset="-122"/>
              </a:defRPr>
            </a:lvl7pPr>
            <a:lvl8pPr marL="1371600" algn="l" rtl="0" fontAlgn="base">
              <a:spcBef>
                <a:spcPct val="0"/>
              </a:spcBef>
              <a:spcAft>
                <a:spcPct val="0"/>
              </a:spcAft>
              <a:defRPr kumimoji="1" sz="4400" b="1">
                <a:solidFill>
                  <a:srgbClr val="FF3300"/>
                </a:solidFill>
                <a:latin typeface="Arial" charset="0"/>
                <a:ea typeface="隶书" pitchFamily="49" charset="-122"/>
              </a:defRPr>
            </a:lvl8pPr>
            <a:lvl9pPr marL="1828800" algn="l" rtl="0" fontAlgn="base">
              <a:spcBef>
                <a:spcPct val="0"/>
              </a:spcBef>
              <a:spcAft>
                <a:spcPct val="0"/>
              </a:spcAft>
              <a:defRPr kumimoji="1" sz="4400" b="1">
                <a:solidFill>
                  <a:srgbClr val="FF3300"/>
                </a:solidFill>
                <a:latin typeface="Arial" charset="0"/>
                <a:ea typeface="隶书" pitchFamily="49" charset="-122"/>
              </a:defRPr>
            </a:lvl9pPr>
          </a:lstStyle>
          <a:p>
            <a:pPr>
              <a:defRPr/>
            </a:pPr>
            <a:r>
              <a:rPr lang="en-US" altLang="zh-CN" kern="0" dirty="0" err="1"/>
              <a:t>Hbase</a:t>
            </a:r>
            <a:r>
              <a:rPr lang="zh-CN" altLang="en-US" kern="0" dirty="0"/>
              <a:t>应用实例</a:t>
            </a:r>
            <a:r>
              <a:rPr lang="en-US" altLang="zh-CN" kern="0" dirty="0"/>
              <a:t>-</a:t>
            </a:r>
            <a:r>
              <a:rPr lang="zh-CN" altLang="en-US" kern="0" dirty="0"/>
              <a:t>设计技巧之四</a:t>
            </a:r>
          </a:p>
        </p:txBody>
      </p:sp>
      <p:sp>
        <p:nvSpPr>
          <p:cNvPr id="3" name="矩形 3"/>
          <p:cNvSpPr>
            <a:spLocks noChangeArrowheads="1"/>
          </p:cNvSpPr>
          <p:nvPr/>
        </p:nvSpPr>
        <p:spPr bwMode="auto">
          <a:xfrm>
            <a:off x="114300" y="1219200"/>
            <a:ext cx="8763000"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eaLnBrk="1" hangingPunct="1">
              <a:lnSpc>
                <a:spcPct val="150000"/>
              </a:lnSpc>
              <a:spcBef>
                <a:spcPct val="0"/>
              </a:spcBef>
              <a:buClrTx/>
              <a:buSzTx/>
              <a:buFontTx/>
              <a:buNone/>
            </a:pPr>
            <a:endParaRPr lang="zh-CN" altLang="zh-CN" sz="2000" dirty="0">
              <a:ea typeface="宋体" panose="02010600030101010101" pitchFamily="2" charset="-122"/>
            </a:endParaRPr>
          </a:p>
          <a:p>
            <a:pPr eaLnBrk="1" hangingPunct="1">
              <a:spcBef>
                <a:spcPct val="0"/>
              </a:spcBef>
              <a:buClrTx/>
              <a:buSzTx/>
              <a:buFontTx/>
              <a:buNone/>
            </a:pPr>
            <a:r>
              <a:rPr lang="en-US" altLang="zh-CN" sz="2000" dirty="0">
                <a:ea typeface="宋体" panose="02010600030101010101" pitchFamily="2" charset="-122"/>
              </a:rPr>
              <a:t> </a:t>
            </a:r>
            <a:endParaRPr lang="zh-CN" altLang="zh-CN" sz="2000" dirty="0">
              <a:ea typeface="宋体" panose="02010600030101010101" pitchFamily="2" charset="-122"/>
            </a:endParaRPr>
          </a:p>
        </p:txBody>
      </p:sp>
      <p:sp>
        <p:nvSpPr>
          <p:cNvPr id="5" name="内容占位符 2"/>
          <p:cNvSpPr txBox="1">
            <a:spLocks/>
          </p:cNvSpPr>
          <p:nvPr/>
        </p:nvSpPr>
        <p:spPr>
          <a:xfrm>
            <a:off x="685800" y="1412875"/>
            <a:ext cx="8062664" cy="4876800"/>
          </a:xfrm>
          <a:prstGeom prst="rect">
            <a:avLst/>
          </a:prstGeom>
        </p:spPr>
        <p:txBody>
          <a:bodyPr/>
          <a:lstStyle>
            <a:lvl1pPr marL="342900" indent="-342900" algn="l" rtl="0" eaLnBrk="0" fontAlgn="base" hangingPunct="0">
              <a:spcBef>
                <a:spcPct val="20000"/>
              </a:spcBef>
              <a:spcAft>
                <a:spcPct val="0"/>
              </a:spcAft>
              <a:buClr>
                <a:schemeClr val="folHlink"/>
              </a:buClr>
              <a:buSzPct val="80000"/>
              <a:buFont typeface="Wingdings" panose="05000000000000000000" pitchFamily="2" charset="2"/>
              <a:buChar char="l"/>
              <a:defRPr kumimoji="1" sz="3000">
                <a:solidFill>
                  <a:schemeClr val="bg2"/>
                </a:solidFill>
                <a:latin typeface="+mn-lt"/>
                <a:ea typeface="+mn-ea"/>
                <a:cs typeface="+mn-cs"/>
              </a:defRPr>
            </a:lvl1pPr>
            <a:lvl2pPr marL="742950" indent="-285750" algn="l" rtl="0" eaLnBrk="0" fontAlgn="base" hangingPunct="0">
              <a:spcBef>
                <a:spcPct val="20000"/>
              </a:spcBef>
              <a:spcAft>
                <a:spcPct val="0"/>
              </a:spcAft>
              <a:buClr>
                <a:schemeClr val="folHlink"/>
              </a:buClr>
              <a:buChar char="–"/>
              <a:defRPr kumimoji="1" sz="2800">
                <a:solidFill>
                  <a:schemeClr val="bg2"/>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anose="05000000000000000000" pitchFamily="2" charset="2"/>
              <a:buChar char="l"/>
              <a:defRPr kumimoji="1" sz="2400">
                <a:solidFill>
                  <a:schemeClr val="bg2"/>
                </a:solidFill>
                <a:latin typeface="+mn-lt"/>
                <a:ea typeface="+mn-ea"/>
              </a:defRPr>
            </a:lvl3pPr>
            <a:lvl4pPr marL="1600200" indent="-228600" algn="l" rtl="0" eaLnBrk="0" fontAlgn="base" hangingPunct="0">
              <a:spcBef>
                <a:spcPct val="20000"/>
              </a:spcBef>
              <a:spcAft>
                <a:spcPct val="0"/>
              </a:spcAft>
              <a:buClr>
                <a:schemeClr val="folHlink"/>
              </a:buClr>
              <a:buChar char="–"/>
              <a:defRPr kumimoji="1" sz="2000">
                <a:solidFill>
                  <a:schemeClr val="bg2"/>
                </a:solidFill>
                <a:latin typeface="+mn-lt"/>
                <a:ea typeface="+mn-ea"/>
              </a:defRPr>
            </a:lvl4pPr>
            <a:lvl5pPr marL="2057400" indent="-228600" algn="l" rtl="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mn-lt"/>
                <a:ea typeface="+mn-ea"/>
              </a:defRPr>
            </a:lvl5pPr>
            <a:lvl6pPr marL="25146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6pPr>
            <a:lvl7pPr marL="29718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7pPr>
            <a:lvl8pPr marL="34290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8pPr>
            <a:lvl9pPr marL="38862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9pPr>
          </a:lstStyle>
          <a:p>
            <a:pPr>
              <a:lnSpc>
                <a:spcPct val="150000"/>
              </a:lnSpc>
            </a:pPr>
            <a:r>
              <a:rPr lang="zh-CN" altLang="en-US" sz="2400" dirty="0"/>
              <a:t>散列</a:t>
            </a:r>
            <a:endParaRPr lang="en-US" altLang="zh-CN" sz="2400" dirty="0"/>
          </a:p>
          <a:p>
            <a:pPr lvl="1">
              <a:lnSpc>
                <a:spcPct val="150000"/>
              </a:lnSpc>
            </a:pPr>
            <a:r>
              <a:rPr lang="zh-CN" altLang="en-US" sz="2000" dirty="0"/>
              <a:t>用</a:t>
            </a:r>
            <a:r>
              <a:rPr lang="en-US" altLang="zh-CN" sz="2000" dirty="0"/>
              <a:t>Hash</a:t>
            </a:r>
            <a:r>
              <a:rPr lang="zh-CN" altLang="en-US" sz="2000" dirty="0"/>
              <a:t>散列来替代随机</a:t>
            </a:r>
            <a:r>
              <a:rPr lang="en-US" altLang="zh-CN" sz="2000" dirty="0"/>
              <a:t>Salt</a:t>
            </a:r>
            <a:r>
              <a:rPr lang="zh-CN" altLang="en-US" sz="2000" dirty="0"/>
              <a:t>前缀的好处是能让一个给定的行有相同前缀</a:t>
            </a:r>
            <a:endParaRPr lang="en-US" altLang="zh-CN" sz="2000" dirty="0"/>
          </a:p>
          <a:p>
            <a:pPr lvl="1" algn="just">
              <a:lnSpc>
                <a:spcPct val="150000"/>
              </a:lnSpc>
            </a:pPr>
            <a:r>
              <a:rPr lang="zh-CN" altLang="en-US" sz="2000" dirty="0"/>
              <a:t>确定性</a:t>
            </a:r>
            <a:r>
              <a:rPr lang="en-US" altLang="zh-CN" sz="2000" dirty="0"/>
              <a:t>Hash(</a:t>
            </a:r>
            <a:r>
              <a:rPr lang="zh-CN" altLang="en-US" sz="2000" dirty="0"/>
              <a:t>比如</a:t>
            </a:r>
            <a:r>
              <a:rPr lang="en-US" altLang="zh-CN" sz="2000" dirty="0"/>
              <a:t>MD5</a:t>
            </a:r>
            <a:r>
              <a:rPr lang="zh-CN" altLang="en-US" sz="2000" dirty="0"/>
              <a:t>后取前</a:t>
            </a:r>
            <a:r>
              <a:rPr lang="en-US" altLang="zh-CN" sz="2000" dirty="0"/>
              <a:t>4</a:t>
            </a:r>
            <a:r>
              <a:rPr lang="zh-CN" altLang="en-US" sz="2000" dirty="0"/>
              <a:t>位做前缀</a:t>
            </a:r>
            <a:r>
              <a:rPr lang="en-US" altLang="zh-CN" sz="2000" dirty="0"/>
              <a:t>)</a:t>
            </a:r>
            <a:r>
              <a:rPr lang="zh-CN" altLang="en-US" sz="2000" dirty="0"/>
              <a:t>能让客户端重建完整的</a:t>
            </a:r>
            <a:r>
              <a:rPr lang="en-US" altLang="zh-CN" sz="2000" dirty="0" err="1"/>
              <a:t>RowKey</a:t>
            </a:r>
            <a:r>
              <a:rPr lang="zh-CN" altLang="en-US" sz="2000" dirty="0"/>
              <a:t>，可以使用</a:t>
            </a:r>
            <a:r>
              <a:rPr lang="en-US" altLang="zh-CN" sz="2000" dirty="0"/>
              <a:t>get</a:t>
            </a:r>
            <a:r>
              <a:rPr lang="zh-CN" altLang="en-US" sz="2000" dirty="0"/>
              <a:t>操作直接</a:t>
            </a:r>
            <a:r>
              <a:rPr lang="en-US" altLang="zh-CN" sz="2000" dirty="0"/>
              <a:t>get</a:t>
            </a:r>
            <a:r>
              <a:rPr lang="zh-CN" altLang="en-US" sz="2000" dirty="0"/>
              <a:t>想要的行</a:t>
            </a:r>
            <a:endParaRPr lang="en-US" altLang="zh-CN" sz="2000" dirty="0"/>
          </a:p>
          <a:p>
            <a:pPr lvl="1" algn="just">
              <a:lnSpc>
                <a:spcPct val="150000"/>
              </a:lnSpc>
            </a:pPr>
            <a:r>
              <a:rPr lang="en-US" altLang="zh-CN" sz="2000" dirty="0"/>
              <a:t>hash</a:t>
            </a:r>
            <a:r>
              <a:rPr lang="zh-CN" altLang="en-US" sz="2000" dirty="0"/>
              <a:t>常用的有</a:t>
            </a:r>
            <a:r>
              <a:rPr lang="en-US" altLang="zh-CN" sz="2000" dirty="0"/>
              <a:t>MD5</a:t>
            </a:r>
            <a:r>
              <a:rPr lang="zh-CN" altLang="en-US" sz="2000" dirty="0"/>
              <a:t>、</a:t>
            </a:r>
            <a:r>
              <a:rPr lang="en-US" altLang="zh-CN" sz="2000" dirty="0"/>
              <a:t>sha1</a:t>
            </a:r>
            <a:r>
              <a:rPr lang="zh-CN" altLang="en-US" sz="2000" dirty="0"/>
              <a:t>、</a:t>
            </a:r>
            <a:r>
              <a:rPr lang="en-US" altLang="zh-CN" sz="2000" dirty="0"/>
              <a:t>sha256 </a:t>
            </a:r>
            <a:r>
              <a:rPr lang="zh-CN" altLang="en-US" sz="2000" dirty="0"/>
              <a:t>或 </a:t>
            </a:r>
            <a:r>
              <a:rPr lang="en-US" altLang="zh-CN" sz="2000" dirty="0"/>
              <a:t>sha512 </a:t>
            </a:r>
            <a:r>
              <a:rPr lang="zh-CN" altLang="en-US" sz="2000" dirty="0"/>
              <a:t>等算法</a:t>
            </a:r>
            <a:endParaRPr lang="en-US" altLang="zh-CN" sz="2000" dirty="0"/>
          </a:p>
          <a:p>
            <a:pPr lvl="1" algn="just">
              <a:lnSpc>
                <a:spcPct val="150000"/>
              </a:lnSpc>
            </a:pPr>
            <a:r>
              <a:rPr lang="zh-CN" altLang="en-US" sz="2000" dirty="0"/>
              <a:t>哈希既可以使负载分散到整个集群，又可以轻松读取数据</a:t>
            </a:r>
            <a:endParaRPr lang="en-US" altLang="zh-CN" sz="2000" dirty="0"/>
          </a:p>
          <a:p>
            <a:pPr lvl="1" algn="just">
              <a:lnSpc>
                <a:spcPct val="150000"/>
              </a:lnSpc>
            </a:pPr>
            <a:endParaRPr lang="zh-CN" altLang="en-US" sz="2000" b="1" dirty="0"/>
          </a:p>
        </p:txBody>
      </p:sp>
      <p:pic>
        <p:nvPicPr>
          <p:cNvPr id="6" name="图片 5"/>
          <p:cNvPicPr>
            <a:picLocks noChangeAspect="1"/>
          </p:cNvPicPr>
          <p:nvPr/>
        </p:nvPicPr>
        <p:blipFill>
          <a:blip r:embed="rId2"/>
          <a:stretch>
            <a:fillRect/>
          </a:stretch>
        </p:blipFill>
        <p:spPr>
          <a:xfrm>
            <a:off x="3322017" y="5229200"/>
            <a:ext cx="1285304" cy="703535"/>
          </a:xfrm>
          <a:prstGeom prst="rect">
            <a:avLst/>
          </a:prstGeom>
        </p:spPr>
      </p:pic>
    </p:spTree>
    <p:extLst>
      <p:ext uri="{BB962C8B-B14F-4D97-AF65-F5344CB8AC3E}">
        <p14:creationId xmlns:p14="http://schemas.microsoft.com/office/powerpoint/2010/main" val="4209658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bwMode="auto">
          <a:xfrm>
            <a:off x="685800" y="1524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b" anchorCtr="0" compatLnSpc="1">
            <a:prstTxWarp prst="textNoShape">
              <a:avLst/>
            </a:prstTxWarp>
          </a:bodyPr>
          <a:lstStyle>
            <a:lvl1pPr algn="l" rtl="0" eaLnBrk="0" fontAlgn="base" hangingPunct="0">
              <a:spcBef>
                <a:spcPct val="0"/>
              </a:spcBef>
              <a:spcAft>
                <a:spcPct val="0"/>
              </a:spcAft>
              <a:defRPr kumimoji="1" sz="4400" b="1">
                <a:solidFill>
                  <a:srgbClr val="FF3300"/>
                </a:solidFill>
                <a:effectLst>
                  <a:outerShdw blurRad="38100" dist="38100" dir="2700000" algn="tl">
                    <a:srgbClr val="000000">
                      <a:alpha val="43137"/>
                    </a:srgbClr>
                  </a:outerShdw>
                </a:effectLst>
                <a:latin typeface="+mj-lt"/>
                <a:ea typeface="+mj-ea"/>
                <a:cs typeface="+mj-cs"/>
              </a:defRPr>
            </a:lvl1pPr>
            <a:lvl2pPr algn="l" rtl="0" eaLnBrk="0" fontAlgn="base" hangingPunct="0">
              <a:spcBef>
                <a:spcPct val="0"/>
              </a:spcBef>
              <a:spcAft>
                <a:spcPct val="0"/>
              </a:spcAft>
              <a:defRPr kumimoji="1" sz="4400" b="1">
                <a:solidFill>
                  <a:srgbClr val="FF3300"/>
                </a:solidFill>
                <a:latin typeface="Arial" charset="0"/>
                <a:ea typeface="隶书" pitchFamily="49" charset="-122"/>
              </a:defRPr>
            </a:lvl2pPr>
            <a:lvl3pPr algn="l" rtl="0" eaLnBrk="0" fontAlgn="base" hangingPunct="0">
              <a:spcBef>
                <a:spcPct val="0"/>
              </a:spcBef>
              <a:spcAft>
                <a:spcPct val="0"/>
              </a:spcAft>
              <a:defRPr kumimoji="1" sz="4400" b="1">
                <a:solidFill>
                  <a:srgbClr val="FF3300"/>
                </a:solidFill>
                <a:latin typeface="Arial" charset="0"/>
                <a:ea typeface="隶书" pitchFamily="49" charset="-122"/>
              </a:defRPr>
            </a:lvl3pPr>
            <a:lvl4pPr algn="l" rtl="0" eaLnBrk="0" fontAlgn="base" hangingPunct="0">
              <a:spcBef>
                <a:spcPct val="0"/>
              </a:spcBef>
              <a:spcAft>
                <a:spcPct val="0"/>
              </a:spcAft>
              <a:defRPr kumimoji="1" sz="4400" b="1">
                <a:solidFill>
                  <a:srgbClr val="FF3300"/>
                </a:solidFill>
                <a:latin typeface="Arial" charset="0"/>
                <a:ea typeface="隶书" pitchFamily="49" charset="-122"/>
              </a:defRPr>
            </a:lvl4pPr>
            <a:lvl5pPr algn="l" rtl="0" eaLnBrk="0" fontAlgn="base" hangingPunct="0">
              <a:spcBef>
                <a:spcPct val="0"/>
              </a:spcBef>
              <a:spcAft>
                <a:spcPct val="0"/>
              </a:spcAft>
              <a:defRPr kumimoji="1" sz="4400" b="1">
                <a:solidFill>
                  <a:srgbClr val="FF3300"/>
                </a:solidFill>
                <a:latin typeface="Arial" charset="0"/>
                <a:ea typeface="隶书" pitchFamily="49" charset="-122"/>
              </a:defRPr>
            </a:lvl5pPr>
            <a:lvl6pPr marL="457200" algn="l" rtl="0" fontAlgn="base">
              <a:spcBef>
                <a:spcPct val="0"/>
              </a:spcBef>
              <a:spcAft>
                <a:spcPct val="0"/>
              </a:spcAft>
              <a:defRPr kumimoji="1" sz="4400" b="1">
                <a:solidFill>
                  <a:srgbClr val="FF3300"/>
                </a:solidFill>
                <a:latin typeface="Arial" charset="0"/>
                <a:ea typeface="隶书" pitchFamily="49" charset="-122"/>
              </a:defRPr>
            </a:lvl6pPr>
            <a:lvl7pPr marL="914400" algn="l" rtl="0" fontAlgn="base">
              <a:spcBef>
                <a:spcPct val="0"/>
              </a:spcBef>
              <a:spcAft>
                <a:spcPct val="0"/>
              </a:spcAft>
              <a:defRPr kumimoji="1" sz="4400" b="1">
                <a:solidFill>
                  <a:srgbClr val="FF3300"/>
                </a:solidFill>
                <a:latin typeface="Arial" charset="0"/>
                <a:ea typeface="隶书" pitchFamily="49" charset="-122"/>
              </a:defRPr>
            </a:lvl7pPr>
            <a:lvl8pPr marL="1371600" algn="l" rtl="0" fontAlgn="base">
              <a:spcBef>
                <a:spcPct val="0"/>
              </a:spcBef>
              <a:spcAft>
                <a:spcPct val="0"/>
              </a:spcAft>
              <a:defRPr kumimoji="1" sz="4400" b="1">
                <a:solidFill>
                  <a:srgbClr val="FF3300"/>
                </a:solidFill>
                <a:latin typeface="Arial" charset="0"/>
                <a:ea typeface="隶书" pitchFamily="49" charset="-122"/>
              </a:defRPr>
            </a:lvl8pPr>
            <a:lvl9pPr marL="1828800" algn="l" rtl="0" fontAlgn="base">
              <a:spcBef>
                <a:spcPct val="0"/>
              </a:spcBef>
              <a:spcAft>
                <a:spcPct val="0"/>
              </a:spcAft>
              <a:defRPr kumimoji="1" sz="4400" b="1">
                <a:solidFill>
                  <a:srgbClr val="FF3300"/>
                </a:solidFill>
                <a:latin typeface="Arial" charset="0"/>
                <a:ea typeface="隶书" pitchFamily="49" charset="-122"/>
              </a:defRPr>
            </a:lvl9pPr>
          </a:lstStyle>
          <a:p>
            <a:pPr>
              <a:defRPr/>
            </a:pPr>
            <a:r>
              <a:rPr lang="en-US" altLang="zh-CN" kern="0" dirty="0" err="1"/>
              <a:t>Hbase</a:t>
            </a:r>
            <a:r>
              <a:rPr lang="zh-CN" altLang="en-US" kern="0" dirty="0"/>
              <a:t>应用实例</a:t>
            </a:r>
            <a:r>
              <a:rPr lang="en-US" altLang="zh-CN" kern="0" dirty="0"/>
              <a:t>-</a:t>
            </a:r>
            <a:r>
              <a:rPr lang="zh-CN" altLang="en-US" kern="0" dirty="0"/>
              <a:t>其他设计技巧</a:t>
            </a:r>
          </a:p>
        </p:txBody>
      </p:sp>
      <p:sp>
        <p:nvSpPr>
          <p:cNvPr id="5" name="内容占位符 2"/>
          <p:cNvSpPr txBox="1">
            <a:spLocks/>
          </p:cNvSpPr>
          <p:nvPr/>
        </p:nvSpPr>
        <p:spPr>
          <a:xfrm>
            <a:off x="685800" y="1412875"/>
            <a:ext cx="8062664" cy="4876800"/>
          </a:xfrm>
          <a:prstGeom prst="rect">
            <a:avLst/>
          </a:prstGeom>
        </p:spPr>
        <p:txBody>
          <a:bodyPr/>
          <a:lstStyle>
            <a:lvl1pPr marL="342900" indent="-342900" algn="l" rtl="0" eaLnBrk="0" fontAlgn="base" hangingPunct="0">
              <a:spcBef>
                <a:spcPct val="20000"/>
              </a:spcBef>
              <a:spcAft>
                <a:spcPct val="0"/>
              </a:spcAft>
              <a:buClr>
                <a:schemeClr val="folHlink"/>
              </a:buClr>
              <a:buSzPct val="80000"/>
              <a:buFont typeface="Wingdings" panose="05000000000000000000" pitchFamily="2" charset="2"/>
              <a:buChar char="l"/>
              <a:defRPr kumimoji="1" sz="3000">
                <a:solidFill>
                  <a:schemeClr val="bg2"/>
                </a:solidFill>
                <a:latin typeface="+mn-lt"/>
                <a:ea typeface="+mn-ea"/>
                <a:cs typeface="+mn-cs"/>
              </a:defRPr>
            </a:lvl1pPr>
            <a:lvl2pPr marL="742950" indent="-285750" algn="l" rtl="0" eaLnBrk="0" fontAlgn="base" hangingPunct="0">
              <a:spcBef>
                <a:spcPct val="20000"/>
              </a:spcBef>
              <a:spcAft>
                <a:spcPct val="0"/>
              </a:spcAft>
              <a:buClr>
                <a:schemeClr val="folHlink"/>
              </a:buClr>
              <a:buChar char="–"/>
              <a:defRPr kumimoji="1" sz="2800">
                <a:solidFill>
                  <a:schemeClr val="bg2"/>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anose="05000000000000000000" pitchFamily="2" charset="2"/>
              <a:buChar char="l"/>
              <a:defRPr kumimoji="1" sz="2400">
                <a:solidFill>
                  <a:schemeClr val="bg2"/>
                </a:solidFill>
                <a:latin typeface="+mn-lt"/>
                <a:ea typeface="+mn-ea"/>
              </a:defRPr>
            </a:lvl3pPr>
            <a:lvl4pPr marL="1600200" indent="-228600" algn="l" rtl="0" eaLnBrk="0" fontAlgn="base" hangingPunct="0">
              <a:spcBef>
                <a:spcPct val="20000"/>
              </a:spcBef>
              <a:spcAft>
                <a:spcPct val="0"/>
              </a:spcAft>
              <a:buClr>
                <a:schemeClr val="folHlink"/>
              </a:buClr>
              <a:buChar char="–"/>
              <a:defRPr kumimoji="1" sz="2000">
                <a:solidFill>
                  <a:schemeClr val="bg2"/>
                </a:solidFill>
                <a:latin typeface="+mn-lt"/>
                <a:ea typeface="+mn-ea"/>
              </a:defRPr>
            </a:lvl4pPr>
            <a:lvl5pPr marL="2057400" indent="-228600" algn="l" rtl="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mn-lt"/>
                <a:ea typeface="+mn-ea"/>
              </a:defRPr>
            </a:lvl5pPr>
            <a:lvl6pPr marL="25146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6pPr>
            <a:lvl7pPr marL="29718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7pPr>
            <a:lvl8pPr marL="34290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8pPr>
            <a:lvl9pPr marL="38862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9pPr>
          </a:lstStyle>
          <a:p>
            <a:pPr>
              <a:lnSpc>
                <a:spcPct val="150000"/>
              </a:lnSpc>
            </a:pPr>
            <a:r>
              <a:rPr lang="zh-CN" altLang="en-US" sz="2400" dirty="0"/>
              <a:t>尽量减少行键和列族的大小</a:t>
            </a:r>
            <a:endParaRPr lang="en-US" altLang="zh-CN" sz="2400" dirty="0"/>
          </a:p>
          <a:p>
            <a:pPr lvl="1">
              <a:lnSpc>
                <a:spcPct val="150000"/>
              </a:lnSpc>
            </a:pPr>
            <a:r>
              <a:rPr lang="zh-CN" altLang="en-US" sz="2200" dirty="0"/>
              <a:t>在</a:t>
            </a:r>
            <a:r>
              <a:rPr lang="en-US" altLang="zh-CN" sz="2200" dirty="0" err="1"/>
              <a:t>HBase</a:t>
            </a:r>
            <a:r>
              <a:rPr lang="zh-CN" altLang="en-US" sz="2200" dirty="0"/>
              <a:t>中，</a:t>
            </a:r>
            <a:r>
              <a:rPr lang="en-US" altLang="zh-CN" sz="2200" dirty="0"/>
              <a:t>value</a:t>
            </a:r>
            <a:r>
              <a:rPr lang="zh-CN" altLang="en-US" sz="2200" dirty="0"/>
              <a:t>永远和它的</a:t>
            </a:r>
            <a:r>
              <a:rPr lang="en-US" altLang="zh-CN" sz="2200" dirty="0"/>
              <a:t>key</a:t>
            </a:r>
            <a:r>
              <a:rPr lang="zh-CN" altLang="en-US" sz="2200" dirty="0"/>
              <a:t>一起传输的</a:t>
            </a:r>
            <a:endParaRPr lang="en-US" altLang="zh-CN" sz="2200" dirty="0"/>
          </a:p>
          <a:p>
            <a:pPr lvl="1">
              <a:lnSpc>
                <a:spcPct val="150000"/>
              </a:lnSpc>
            </a:pPr>
            <a:r>
              <a:rPr lang="zh-CN" altLang="en-US" sz="2200" dirty="0"/>
              <a:t>当具体的值在系统间传输时，它的</a:t>
            </a:r>
            <a:r>
              <a:rPr lang="en-US" altLang="zh-CN" sz="2200" dirty="0" err="1"/>
              <a:t>rowkey</a:t>
            </a:r>
            <a:r>
              <a:rPr lang="zh-CN" altLang="en-US" sz="2200" dirty="0"/>
              <a:t>，列名，时间戳也会一起传输</a:t>
            </a:r>
            <a:endParaRPr lang="en-US" altLang="zh-CN" sz="2200" dirty="0"/>
          </a:p>
          <a:p>
            <a:pPr lvl="1">
              <a:lnSpc>
                <a:spcPct val="150000"/>
              </a:lnSpc>
            </a:pPr>
            <a:r>
              <a:rPr lang="zh-CN" altLang="en-US" sz="2200" dirty="0"/>
              <a:t>如果</a:t>
            </a:r>
            <a:r>
              <a:rPr lang="en-US" altLang="zh-CN" sz="2200" dirty="0" err="1"/>
              <a:t>rowkey</a:t>
            </a:r>
            <a:r>
              <a:rPr lang="zh-CN" altLang="en-US" sz="2200" dirty="0"/>
              <a:t>和列名很大，将会占用大量的存储空间</a:t>
            </a:r>
          </a:p>
          <a:p>
            <a:pPr lvl="1">
              <a:lnSpc>
                <a:spcPct val="150000"/>
              </a:lnSpc>
            </a:pPr>
            <a:r>
              <a:rPr lang="zh-CN" altLang="en-US" sz="2200" dirty="0"/>
              <a:t>冗长的属性名虽然可读性好，但是更短的属性名存储在</a:t>
            </a:r>
            <a:r>
              <a:rPr lang="en-US" altLang="zh-CN" sz="2200" dirty="0" err="1"/>
              <a:t>HBase</a:t>
            </a:r>
            <a:r>
              <a:rPr lang="zh-CN" altLang="en-US" sz="2200" dirty="0"/>
              <a:t>中会更好</a:t>
            </a:r>
            <a:endParaRPr lang="en-US" altLang="zh-CN" sz="2200" dirty="0"/>
          </a:p>
        </p:txBody>
      </p:sp>
    </p:spTree>
    <p:extLst>
      <p:ext uri="{BB962C8B-B14F-4D97-AF65-F5344CB8AC3E}">
        <p14:creationId xmlns:p14="http://schemas.microsoft.com/office/powerpoint/2010/main" val="20543645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提纲</a:t>
            </a:r>
          </a:p>
        </p:txBody>
      </p:sp>
      <p:sp>
        <p:nvSpPr>
          <p:cNvPr id="16387" name="内容占位符 2"/>
          <p:cNvSpPr>
            <a:spLocks noGrp="1"/>
          </p:cNvSpPr>
          <p:nvPr>
            <p:ph idx="1"/>
          </p:nvPr>
        </p:nvSpPr>
        <p:spPr>
          <a:xfrm>
            <a:off x="611560" y="1196752"/>
            <a:ext cx="7772400" cy="4876800"/>
          </a:xfrm>
        </p:spPr>
        <p:txBody>
          <a:bodyPr/>
          <a:lstStyle/>
          <a:p>
            <a:pPr>
              <a:lnSpc>
                <a:spcPct val="150000"/>
              </a:lnSpc>
            </a:pPr>
            <a:r>
              <a:rPr lang="zh-CN" altLang="en-US" sz="2400" dirty="0">
                <a:latin typeface="+mn-ea"/>
              </a:rPr>
              <a:t>列族数据库</a:t>
            </a:r>
            <a:endParaRPr lang="en-US" altLang="zh-CN" sz="2400" dirty="0">
              <a:latin typeface="+mn-ea"/>
            </a:endParaRPr>
          </a:p>
          <a:p>
            <a:pPr>
              <a:lnSpc>
                <a:spcPct val="150000"/>
              </a:lnSpc>
            </a:pPr>
            <a:r>
              <a:rPr lang="en-US" altLang="zh-CN" sz="2400" dirty="0" err="1">
                <a:latin typeface="+mn-ea"/>
              </a:rPr>
              <a:t>Hbase</a:t>
            </a:r>
            <a:r>
              <a:rPr lang="zh-CN" altLang="en-US" sz="2400" dirty="0">
                <a:latin typeface="+mn-ea"/>
              </a:rPr>
              <a:t>数据库</a:t>
            </a:r>
            <a:endParaRPr lang="en-US" altLang="zh-CN" sz="2400" dirty="0">
              <a:latin typeface="+mn-ea"/>
            </a:endParaRPr>
          </a:p>
          <a:p>
            <a:pPr lvl="1">
              <a:lnSpc>
                <a:spcPct val="150000"/>
              </a:lnSpc>
            </a:pPr>
            <a:r>
              <a:rPr lang="en-US" altLang="zh-CN" sz="2200" dirty="0" err="1">
                <a:latin typeface="+mn-ea"/>
              </a:rPr>
              <a:t>Hbase</a:t>
            </a:r>
            <a:r>
              <a:rPr lang="zh-CN" altLang="en-US" sz="2200" dirty="0">
                <a:latin typeface="+mn-ea"/>
              </a:rPr>
              <a:t>简介</a:t>
            </a:r>
            <a:endParaRPr lang="en-US" altLang="zh-CN" sz="2200" dirty="0">
              <a:latin typeface="+mn-ea"/>
            </a:endParaRPr>
          </a:p>
          <a:p>
            <a:pPr lvl="1">
              <a:lnSpc>
                <a:spcPct val="150000"/>
              </a:lnSpc>
            </a:pPr>
            <a:r>
              <a:rPr lang="en-US" altLang="zh-CN" sz="2200" dirty="0" err="1">
                <a:latin typeface="+mn-ea"/>
              </a:rPr>
              <a:t>Hbase</a:t>
            </a:r>
            <a:r>
              <a:rPr lang="zh-CN" altLang="en-US" sz="2200" dirty="0">
                <a:latin typeface="+mn-ea"/>
              </a:rPr>
              <a:t>数据模型</a:t>
            </a:r>
            <a:endParaRPr lang="en-US" altLang="zh-CN" sz="2200" dirty="0">
              <a:latin typeface="+mn-ea"/>
            </a:endParaRPr>
          </a:p>
          <a:p>
            <a:pPr lvl="1">
              <a:lnSpc>
                <a:spcPct val="150000"/>
              </a:lnSpc>
            </a:pPr>
            <a:r>
              <a:rPr lang="en-US" altLang="zh-CN" sz="2200" dirty="0" err="1">
                <a:latin typeface="+mn-ea"/>
              </a:rPr>
              <a:t>Hbase</a:t>
            </a:r>
            <a:r>
              <a:rPr lang="zh-CN" altLang="en-US" sz="2200" dirty="0">
                <a:latin typeface="+mn-ea"/>
              </a:rPr>
              <a:t>访问与操作</a:t>
            </a:r>
            <a:endParaRPr lang="en-US" altLang="zh-CN" sz="2200" dirty="0">
              <a:latin typeface="+mn-ea"/>
            </a:endParaRPr>
          </a:p>
          <a:p>
            <a:pPr lvl="1">
              <a:lnSpc>
                <a:spcPct val="150000"/>
              </a:lnSpc>
            </a:pPr>
            <a:r>
              <a:rPr lang="en-US" altLang="zh-CN" sz="2200" dirty="0" err="1">
                <a:latin typeface="+mn-ea"/>
              </a:rPr>
              <a:t>Hbase</a:t>
            </a:r>
            <a:r>
              <a:rPr lang="zh-CN" altLang="en-US" sz="2200" dirty="0">
                <a:latin typeface="+mn-ea"/>
              </a:rPr>
              <a:t>应用实例</a:t>
            </a:r>
            <a:endParaRPr lang="en-US" altLang="zh-CN" sz="2200" dirty="0">
              <a:latin typeface="+mn-ea"/>
            </a:endParaRPr>
          </a:p>
          <a:p>
            <a:pPr lvl="1">
              <a:lnSpc>
                <a:spcPct val="150000"/>
              </a:lnSpc>
            </a:pPr>
            <a:r>
              <a:rPr lang="en-US" altLang="zh-CN" sz="2200" dirty="0" err="1">
                <a:solidFill>
                  <a:srgbClr val="FF0000"/>
                </a:solidFill>
                <a:latin typeface="+mn-ea"/>
              </a:rPr>
              <a:t>Hbase</a:t>
            </a:r>
            <a:r>
              <a:rPr lang="zh-CN" altLang="en-US" sz="2200" dirty="0">
                <a:solidFill>
                  <a:srgbClr val="FF0000"/>
                </a:solidFill>
                <a:latin typeface="+mn-ea"/>
              </a:rPr>
              <a:t>实现机制</a:t>
            </a:r>
            <a:endParaRPr lang="en-US" altLang="zh-CN" sz="2200" dirty="0">
              <a:solidFill>
                <a:srgbClr val="FF0000"/>
              </a:solidFill>
              <a:latin typeface="+mn-ea"/>
            </a:endParaRPr>
          </a:p>
          <a:p>
            <a:pPr>
              <a:lnSpc>
                <a:spcPct val="150000"/>
              </a:lnSpc>
            </a:pPr>
            <a:r>
              <a:rPr lang="en-US" altLang="zh-CN" sz="2400" dirty="0">
                <a:latin typeface="+mn-ea"/>
              </a:rPr>
              <a:t>Cassandra</a:t>
            </a:r>
            <a:r>
              <a:rPr lang="zh-CN" altLang="en-US" sz="2400" dirty="0">
                <a:latin typeface="+mn-ea"/>
              </a:rPr>
              <a:t>数据库</a:t>
            </a:r>
            <a:endParaRPr lang="en-US" altLang="zh-CN" sz="2400" dirty="0">
              <a:latin typeface="+mn-ea"/>
            </a:endParaRPr>
          </a:p>
          <a:p>
            <a:pPr>
              <a:lnSpc>
                <a:spcPct val="150000"/>
              </a:lnSpc>
            </a:pPr>
            <a:r>
              <a:rPr lang="en-US" altLang="zh-CN" sz="2400" dirty="0">
                <a:latin typeface="+mn-ea"/>
              </a:rPr>
              <a:t>MapReduce</a:t>
            </a:r>
            <a:r>
              <a:rPr lang="zh-CN" altLang="en-US" sz="2400" dirty="0">
                <a:latin typeface="+mn-ea"/>
              </a:rPr>
              <a:t>简介</a:t>
            </a:r>
            <a:endParaRPr lang="en-US" altLang="zh-CN" sz="2400" dirty="0">
              <a:latin typeface="+mn-ea"/>
            </a:endParaRPr>
          </a:p>
          <a:p>
            <a:pPr>
              <a:lnSpc>
                <a:spcPct val="150000"/>
              </a:lnSpc>
            </a:pPr>
            <a:endParaRPr lang="zh-CN" altLang="en-US" sz="2400" dirty="0">
              <a:latin typeface="+mn-ea"/>
            </a:endParaRPr>
          </a:p>
        </p:txBody>
      </p:sp>
      <p:sp>
        <p:nvSpPr>
          <p:cNvPr id="4" name="日期占位符 3"/>
          <p:cNvSpPr>
            <a:spLocks noGrp="1"/>
          </p:cNvSpPr>
          <p:nvPr>
            <p:ph type="dt" sz="quarter" idx="10"/>
          </p:nvPr>
        </p:nvSpPr>
        <p:spPr/>
        <p:txBody>
          <a:bodyPr/>
          <a:lstStyle/>
          <a:p>
            <a:pPr>
              <a:defRPr/>
            </a:pPr>
            <a:fld id="{3809799F-1DE9-4A06-947D-268105C138FD}" type="datetime3">
              <a:rPr lang="zh-CN" altLang="en-US" smtClean="0"/>
              <a:pPr>
                <a:defRPr/>
              </a:pPr>
              <a:t>2021年12月8日星期三</a:t>
            </a:fld>
            <a:endParaRPr lang="en-US" altLang="zh-CN"/>
          </a:p>
        </p:txBody>
      </p:sp>
      <p:sp>
        <p:nvSpPr>
          <p:cNvPr id="16389"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01B9B098-F13F-488D-A953-3143444B0A7A}" type="slidenum">
              <a:rPr lang="zh-CN" altLang="en-US" sz="2400" smtClean="0">
                <a:solidFill>
                  <a:schemeClr val="accent2"/>
                </a:solidFill>
                <a:latin typeface="Times New Roman" panose="02020603050405020304" pitchFamily="18" charset="0"/>
              </a:rPr>
              <a:pPr>
                <a:spcBef>
                  <a:spcPct val="0"/>
                </a:spcBef>
                <a:buClrTx/>
                <a:buSzTx/>
                <a:buFontTx/>
                <a:buNone/>
              </a:pPr>
              <a:t>72</a:t>
            </a:fld>
            <a:endParaRPr lang="en-US" altLang="zh-CN" sz="2400">
              <a:solidFill>
                <a:schemeClr val="accent2"/>
              </a:solidFill>
              <a:latin typeface="Times New Roman" panose="02020603050405020304" pitchFamily="18" charset="0"/>
            </a:endParaRPr>
          </a:p>
        </p:txBody>
      </p:sp>
      <p:sp>
        <p:nvSpPr>
          <p:cNvPr id="16390"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7457966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b="0" dirty="0" err="1"/>
              <a:t>HBase</a:t>
            </a:r>
            <a:r>
              <a:rPr lang="zh-CN" altLang="en-US" b="0" dirty="0"/>
              <a:t>实现</a:t>
            </a:r>
            <a:endParaRPr lang="zh-CN" altLang="en-US" dirty="0"/>
          </a:p>
        </p:txBody>
      </p:sp>
      <p:sp>
        <p:nvSpPr>
          <p:cNvPr id="80899" name="内容占位符 2"/>
          <p:cNvSpPr>
            <a:spLocks noGrp="1"/>
          </p:cNvSpPr>
          <p:nvPr>
            <p:ph idx="1"/>
          </p:nvPr>
        </p:nvSpPr>
        <p:spPr/>
        <p:txBody>
          <a:bodyPr/>
          <a:lstStyle/>
          <a:p>
            <a:pPr>
              <a:lnSpc>
                <a:spcPct val="125000"/>
              </a:lnSpc>
            </a:pPr>
            <a:r>
              <a:rPr lang="en-US" altLang="zh-CN" sz="2400" dirty="0" err="1"/>
              <a:t>HBase</a:t>
            </a:r>
            <a:r>
              <a:rPr lang="zh-CN" altLang="en-US" sz="2400" dirty="0"/>
              <a:t>的三个主要的功能组件</a:t>
            </a:r>
          </a:p>
          <a:p>
            <a:pPr lvl="1">
              <a:lnSpc>
                <a:spcPct val="125000"/>
              </a:lnSpc>
            </a:pPr>
            <a:r>
              <a:rPr lang="zh-CN" altLang="en-US" sz="2000" dirty="0"/>
              <a:t>库函数</a:t>
            </a:r>
            <a:endParaRPr lang="en-US" altLang="zh-CN" sz="2000" dirty="0"/>
          </a:p>
          <a:p>
            <a:pPr lvl="2">
              <a:lnSpc>
                <a:spcPct val="125000"/>
              </a:lnSpc>
            </a:pPr>
            <a:r>
              <a:rPr lang="zh-CN" altLang="en-US" sz="1800" dirty="0"/>
              <a:t>链接到每个客户端</a:t>
            </a:r>
          </a:p>
          <a:p>
            <a:pPr lvl="1">
              <a:lnSpc>
                <a:spcPct val="125000"/>
              </a:lnSpc>
            </a:pPr>
            <a:r>
              <a:rPr lang="zh-CN" altLang="en-US" sz="2000" dirty="0"/>
              <a:t>一个</a:t>
            </a:r>
            <a:r>
              <a:rPr lang="en-US" altLang="zh-CN" sz="2000" dirty="0" err="1"/>
              <a:t>HMaster</a:t>
            </a:r>
            <a:r>
              <a:rPr lang="zh-CN" altLang="en-US" sz="2000" dirty="0"/>
              <a:t>主服务器</a:t>
            </a:r>
          </a:p>
          <a:p>
            <a:pPr lvl="1">
              <a:lnSpc>
                <a:spcPct val="125000"/>
              </a:lnSpc>
            </a:pPr>
            <a:r>
              <a:rPr lang="zh-CN" altLang="en-US" sz="2000" dirty="0"/>
              <a:t>许多个</a:t>
            </a:r>
            <a:r>
              <a:rPr lang="en-US" altLang="zh-CN" sz="2000" dirty="0"/>
              <a:t>HRegion</a:t>
            </a:r>
            <a:r>
              <a:rPr lang="zh-CN" altLang="en-US" sz="2000" dirty="0"/>
              <a:t>服务器</a:t>
            </a:r>
          </a:p>
          <a:p>
            <a:pPr lvl="2">
              <a:lnSpc>
                <a:spcPct val="125000"/>
              </a:lnSpc>
            </a:pPr>
            <a:r>
              <a:rPr lang="en-US" altLang="zh-CN" sz="1600" dirty="0"/>
              <a:t>HRegion</a:t>
            </a:r>
            <a:r>
              <a:rPr lang="zh-CN" altLang="en-US" sz="1600" dirty="0"/>
              <a:t>服务器可以根据工作负载的变化，从一个簇中动态地增加或删除，主服务器</a:t>
            </a:r>
            <a:r>
              <a:rPr lang="en-US" altLang="zh-CN" sz="1600" dirty="0" err="1"/>
              <a:t>HMaster</a:t>
            </a:r>
            <a:r>
              <a:rPr lang="zh-CN" altLang="en-US" sz="1600" dirty="0"/>
              <a:t>负责把</a:t>
            </a:r>
            <a:r>
              <a:rPr lang="en-US" altLang="zh-CN" sz="1600" dirty="0" err="1"/>
              <a:t>Hregion</a:t>
            </a:r>
            <a:r>
              <a:rPr lang="zh-CN" altLang="en-US" sz="1600" dirty="0"/>
              <a:t>分配到</a:t>
            </a:r>
            <a:r>
              <a:rPr lang="en-US" altLang="zh-CN" sz="1600" dirty="0"/>
              <a:t>HRegion</a:t>
            </a:r>
            <a:r>
              <a:rPr lang="zh-CN" altLang="en-US" sz="1600" dirty="0"/>
              <a:t>服务器，进行</a:t>
            </a:r>
            <a:r>
              <a:rPr lang="en-US" altLang="zh-CN" sz="1600" dirty="0"/>
              <a:t>HRegion</a:t>
            </a:r>
            <a:r>
              <a:rPr lang="zh-CN" altLang="en-US" sz="1600" dirty="0"/>
              <a:t>服务器的负载均衡</a:t>
            </a:r>
          </a:p>
          <a:p>
            <a:pPr lvl="2">
              <a:lnSpc>
                <a:spcPct val="125000"/>
              </a:lnSpc>
            </a:pPr>
            <a:r>
              <a:rPr lang="zh-CN" altLang="en-US" sz="1600" dirty="0"/>
              <a:t>每个</a:t>
            </a:r>
            <a:r>
              <a:rPr lang="en-US" altLang="zh-CN" sz="1600" dirty="0"/>
              <a:t>HRegion</a:t>
            </a:r>
            <a:r>
              <a:rPr lang="zh-CN" altLang="en-US" sz="1600" dirty="0"/>
              <a:t>服务器管理一个</a:t>
            </a:r>
            <a:r>
              <a:rPr lang="en-US" altLang="zh-CN" sz="1600" dirty="0"/>
              <a:t>HRegion</a:t>
            </a:r>
            <a:r>
              <a:rPr lang="zh-CN" altLang="en-US" sz="1600" dirty="0"/>
              <a:t>集合，通常在每个</a:t>
            </a:r>
            <a:r>
              <a:rPr lang="en-US" altLang="zh-CN" sz="1600" dirty="0"/>
              <a:t>HRegion</a:t>
            </a:r>
            <a:r>
              <a:rPr lang="zh-CN" altLang="en-US" sz="1600" dirty="0"/>
              <a:t>服务器上，会放置</a:t>
            </a:r>
            <a:r>
              <a:rPr lang="en-US" altLang="zh-CN" sz="1600" dirty="0"/>
              <a:t>10</a:t>
            </a:r>
            <a:r>
              <a:rPr lang="zh-CN" altLang="en-US" sz="1600" dirty="0"/>
              <a:t>到</a:t>
            </a:r>
            <a:r>
              <a:rPr lang="en-US" altLang="zh-CN" sz="1600" dirty="0"/>
              <a:t>1000</a:t>
            </a:r>
            <a:r>
              <a:rPr lang="zh-CN" altLang="en-US" sz="1600" dirty="0"/>
              <a:t>个</a:t>
            </a:r>
            <a:r>
              <a:rPr lang="en-US" altLang="zh-CN" sz="1600" dirty="0" err="1"/>
              <a:t>Hregion</a:t>
            </a:r>
            <a:r>
              <a:rPr lang="zh-CN" altLang="en-US" sz="1600" dirty="0"/>
              <a:t>，</a:t>
            </a:r>
            <a:r>
              <a:rPr lang="en-US" altLang="zh-CN" sz="1600" dirty="0"/>
              <a:t>HRegion</a:t>
            </a:r>
            <a:r>
              <a:rPr lang="zh-CN" altLang="en-US" sz="1600" dirty="0"/>
              <a:t>服务器处理针对那些已经加载的</a:t>
            </a:r>
            <a:r>
              <a:rPr lang="en-US" altLang="zh-CN" sz="1600" dirty="0"/>
              <a:t>HRegion</a:t>
            </a:r>
            <a:r>
              <a:rPr lang="zh-CN" altLang="en-US" sz="1600" dirty="0"/>
              <a:t>而提出的读写请求，并且会对过大的</a:t>
            </a:r>
            <a:r>
              <a:rPr lang="en-US" altLang="zh-CN" sz="1600" dirty="0"/>
              <a:t>HRegion</a:t>
            </a:r>
            <a:r>
              <a:rPr lang="zh-CN" altLang="en-US" sz="1600" dirty="0"/>
              <a:t>进行划分</a:t>
            </a:r>
          </a:p>
          <a:p>
            <a:pPr lvl="2">
              <a:lnSpc>
                <a:spcPct val="125000"/>
              </a:lnSpc>
            </a:pPr>
            <a:r>
              <a:rPr lang="zh-CN" altLang="en-US" sz="1600" dirty="0"/>
              <a:t>客户端直接从</a:t>
            </a:r>
            <a:r>
              <a:rPr lang="en-US" altLang="zh-CN" sz="1600" dirty="0"/>
              <a:t>HRegion</a:t>
            </a:r>
            <a:r>
              <a:rPr lang="zh-CN" altLang="en-US" sz="1600" dirty="0"/>
              <a:t>服务器上读取数据，并不依赖于主服务器</a:t>
            </a:r>
            <a:r>
              <a:rPr lang="en-US" altLang="zh-CN" sz="1600" dirty="0" err="1"/>
              <a:t>HMaster</a:t>
            </a:r>
            <a:r>
              <a:rPr lang="zh-CN" altLang="en-US" sz="1600" dirty="0"/>
              <a:t>来获得</a:t>
            </a:r>
            <a:r>
              <a:rPr lang="en-US" altLang="zh-CN" sz="1600" dirty="0"/>
              <a:t>HRegion</a:t>
            </a:r>
            <a:r>
              <a:rPr lang="zh-CN" altLang="en-US" sz="1600" dirty="0"/>
              <a:t>的位置信息，所以在实际应用中，主服务器负载很小</a:t>
            </a:r>
          </a:p>
          <a:p>
            <a:pPr>
              <a:lnSpc>
                <a:spcPct val="125000"/>
              </a:lnSpc>
            </a:pPr>
            <a:endParaRPr lang="zh-CN" altLang="en-US" sz="2000" dirty="0"/>
          </a:p>
        </p:txBody>
      </p:sp>
      <p:sp>
        <p:nvSpPr>
          <p:cNvPr id="4" name="日期占位符 3"/>
          <p:cNvSpPr>
            <a:spLocks noGrp="1"/>
          </p:cNvSpPr>
          <p:nvPr>
            <p:ph type="dt" sz="quarter" idx="10"/>
          </p:nvPr>
        </p:nvSpPr>
        <p:spPr/>
        <p:txBody>
          <a:bodyPr/>
          <a:lstStyle/>
          <a:p>
            <a:pPr>
              <a:defRPr/>
            </a:pPr>
            <a:fld id="{77AB41CE-6A62-49C1-9FD6-42EE28920D0C}" type="datetime3">
              <a:rPr lang="zh-CN" altLang="en-US" smtClean="0"/>
              <a:pPr>
                <a:defRPr/>
              </a:pPr>
              <a:t>2021年12月8日星期三</a:t>
            </a:fld>
            <a:endParaRPr lang="en-US" altLang="zh-CN"/>
          </a:p>
        </p:txBody>
      </p:sp>
      <p:sp>
        <p:nvSpPr>
          <p:cNvPr id="80901"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A65BDAF8-2A01-4BFB-AE61-736B9CA72920}" type="slidenum">
              <a:rPr lang="zh-CN" altLang="en-US" sz="2400" smtClean="0">
                <a:solidFill>
                  <a:schemeClr val="accent2"/>
                </a:solidFill>
                <a:latin typeface="Times New Roman" panose="02020603050405020304" pitchFamily="18" charset="0"/>
              </a:rPr>
              <a:pPr>
                <a:spcBef>
                  <a:spcPct val="0"/>
                </a:spcBef>
                <a:buClrTx/>
                <a:buSzTx/>
                <a:buFontTx/>
                <a:buNone/>
              </a:pPr>
              <a:t>73</a:t>
            </a:fld>
            <a:endParaRPr lang="en-US" altLang="zh-CN" sz="2400">
              <a:solidFill>
                <a:schemeClr val="accent2"/>
              </a:solidFill>
              <a:latin typeface="Times New Roman" panose="02020603050405020304" pitchFamily="18" charset="0"/>
            </a:endParaRPr>
          </a:p>
        </p:txBody>
      </p:sp>
      <p:sp>
        <p:nvSpPr>
          <p:cNvPr id="80902"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b="0" dirty="0"/>
              <a:t>表和</a:t>
            </a:r>
            <a:r>
              <a:rPr lang="en-US" altLang="zh-CN" b="0" dirty="0"/>
              <a:t>HRegion</a:t>
            </a:r>
            <a:endParaRPr lang="zh-CN" altLang="en-US" dirty="0"/>
          </a:p>
        </p:txBody>
      </p:sp>
      <p:sp>
        <p:nvSpPr>
          <p:cNvPr id="81923" name="内容占位符 2"/>
          <p:cNvSpPr>
            <a:spLocks noGrp="1"/>
          </p:cNvSpPr>
          <p:nvPr>
            <p:ph idx="1"/>
          </p:nvPr>
        </p:nvSpPr>
        <p:spPr>
          <a:xfrm>
            <a:off x="107950" y="1371600"/>
            <a:ext cx="4392613" cy="4876800"/>
          </a:xfrm>
        </p:spPr>
        <p:txBody>
          <a:bodyPr/>
          <a:lstStyle/>
          <a:p>
            <a:pPr>
              <a:lnSpc>
                <a:spcPct val="150000"/>
              </a:lnSpc>
            </a:pPr>
            <a:r>
              <a:rPr lang="zh-CN" altLang="en-US" sz="2000" dirty="0"/>
              <a:t>一个</a:t>
            </a:r>
            <a:r>
              <a:rPr lang="en-US" altLang="zh-CN" sz="2000" dirty="0" err="1"/>
              <a:t>HBase</a:t>
            </a:r>
            <a:r>
              <a:rPr lang="zh-CN" altLang="en-US" sz="2000" dirty="0"/>
              <a:t>中存储了许多表</a:t>
            </a:r>
            <a:endParaRPr lang="en-US" altLang="zh-CN" sz="2000" dirty="0"/>
          </a:p>
          <a:p>
            <a:pPr>
              <a:lnSpc>
                <a:spcPct val="150000"/>
              </a:lnSpc>
            </a:pPr>
            <a:r>
              <a:rPr lang="zh-CN" altLang="en-US" sz="2000" dirty="0"/>
              <a:t>每个表都是一个</a:t>
            </a:r>
            <a:r>
              <a:rPr lang="en-US" altLang="zh-CN" sz="2000" dirty="0"/>
              <a:t>HRegion</a:t>
            </a:r>
            <a:r>
              <a:rPr lang="zh-CN" altLang="en-US" sz="2000" dirty="0"/>
              <a:t>集合，每个</a:t>
            </a:r>
            <a:r>
              <a:rPr lang="en-US" altLang="zh-CN" sz="2000" dirty="0"/>
              <a:t>HRegion</a:t>
            </a:r>
            <a:r>
              <a:rPr lang="zh-CN" altLang="en-US" sz="2000" dirty="0"/>
              <a:t>包含了位于某个域区间内的所有数据</a:t>
            </a:r>
            <a:endParaRPr lang="en-US" altLang="zh-CN" sz="2000" dirty="0"/>
          </a:p>
          <a:p>
            <a:pPr lvl="1"/>
            <a:r>
              <a:rPr lang="zh-CN" altLang="en-US" sz="2000" dirty="0"/>
              <a:t>表中的所有行都按照行键的字典序排列</a:t>
            </a:r>
          </a:p>
          <a:p>
            <a:pPr lvl="1"/>
            <a:r>
              <a:rPr lang="zh-CN" altLang="en-US" sz="2000" dirty="0"/>
              <a:t>表在行的方向上分割为多个</a:t>
            </a:r>
            <a:r>
              <a:rPr lang="en-US" altLang="zh-CN" sz="2000" dirty="0"/>
              <a:t>HRegion</a:t>
            </a:r>
            <a:endParaRPr lang="zh-CN" altLang="en-US" sz="2000" dirty="0"/>
          </a:p>
        </p:txBody>
      </p:sp>
      <p:sp>
        <p:nvSpPr>
          <p:cNvPr id="4" name="日期占位符 3"/>
          <p:cNvSpPr>
            <a:spLocks noGrp="1"/>
          </p:cNvSpPr>
          <p:nvPr>
            <p:ph type="dt" sz="quarter" idx="10"/>
          </p:nvPr>
        </p:nvSpPr>
        <p:spPr/>
        <p:txBody>
          <a:bodyPr/>
          <a:lstStyle/>
          <a:p>
            <a:pPr>
              <a:defRPr/>
            </a:pPr>
            <a:fld id="{77AB41CE-6A62-49C1-9FD6-42EE28920D0C}" type="datetime3">
              <a:rPr lang="zh-CN" altLang="en-US" smtClean="0"/>
              <a:pPr>
                <a:defRPr/>
              </a:pPr>
              <a:t>2021年12月8日星期三</a:t>
            </a:fld>
            <a:endParaRPr lang="en-US" altLang="zh-CN"/>
          </a:p>
        </p:txBody>
      </p:sp>
      <p:sp>
        <p:nvSpPr>
          <p:cNvPr id="81925"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49D6825D-904D-438E-A9C7-BFCD157DAE2A}" type="slidenum">
              <a:rPr lang="zh-CN" altLang="en-US" sz="2400" smtClean="0">
                <a:solidFill>
                  <a:schemeClr val="accent2"/>
                </a:solidFill>
                <a:latin typeface="Times New Roman" panose="02020603050405020304" pitchFamily="18" charset="0"/>
              </a:rPr>
              <a:pPr>
                <a:spcBef>
                  <a:spcPct val="0"/>
                </a:spcBef>
                <a:buClrTx/>
                <a:buSzTx/>
                <a:buFontTx/>
                <a:buNone/>
              </a:pPr>
              <a:t>74</a:t>
            </a:fld>
            <a:endParaRPr lang="en-US" altLang="zh-CN" sz="2400">
              <a:solidFill>
                <a:schemeClr val="accent2"/>
              </a:solidFill>
              <a:latin typeface="Times New Roman" panose="02020603050405020304" pitchFamily="18" charset="0"/>
            </a:endParaRPr>
          </a:p>
        </p:txBody>
      </p:sp>
      <p:sp>
        <p:nvSpPr>
          <p:cNvPr id="81926"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8192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6100" y="1412875"/>
            <a:ext cx="4608513" cy="5473700"/>
          </a:xfrm>
          <a:prstGeom prst="rect">
            <a:avLst/>
          </a:prstGeom>
          <a:noFill/>
          <a:ln>
            <a:noFill/>
          </a:ln>
          <a:extLst>
            <a:ext uri="{909E8E84-426E-40DD-AFC4-6F175D3DCCD1}">
              <a14:hiddenFill xmlns:a14="http://schemas.microsoft.com/office/drawing/2010/main">
                <a:solidFill>
                  <a:srgbClr val="333300"/>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b="0" dirty="0"/>
              <a:t>表和</a:t>
            </a:r>
            <a:r>
              <a:rPr lang="en-US" altLang="zh-CN" b="0" dirty="0"/>
              <a:t>HRegion</a:t>
            </a:r>
            <a:endParaRPr lang="zh-CN" altLang="en-US" dirty="0"/>
          </a:p>
        </p:txBody>
      </p:sp>
      <p:sp>
        <p:nvSpPr>
          <p:cNvPr id="82947" name="内容占位符 2"/>
          <p:cNvSpPr>
            <a:spLocks noGrp="1"/>
          </p:cNvSpPr>
          <p:nvPr>
            <p:ph idx="1"/>
          </p:nvPr>
        </p:nvSpPr>
        <p:spPr>
          <a:xfrm>
            <a:off x="395288" y="1371600"/>
            <a:ext cx="8353425" cy="4876800"/>
          </a:xfrm>
        </p:spPr>
        <p:txBody>
          <a:bodyPr/>
          <a:lstStyle/>
          <a:p>
            <a:r>
              <a:rPr lang="en-US" altLang="zh-CN" sz="2200" dirty="0"/>
              <a:t>HRegion</a:t>
            </a:r>
            <a:r>
              <a:rPr lang="zh-CN" altLang="en-US" sz="2200" dirty="0"/>
              <a:t>会按照大小进行分割，每个表一开始只有一个</a:t>
            </a:r>
            <a:r>
              <a:rPr lang="en-US" altLang="zh-CN" sz="2200" dirty="0"/>
              <a:t>HRegion</a:t>
            </a:r>
            <a:r>
              <a:rPr lang="zh-CN" altLang="en-US" sz="2200" dirty="0"/>
              <a:t>，随着数据不断插入表，</a:t>
            </a:r>
            <a:r>
              <a:rPr lang="en-US" altLang="zh-CN" sz="2200" dirty="0"/>
              <a:t>HRegion</a:t>
            </a:r>
            <a:r>
              <a:rPr lang="zh-CN" altLang="en-US" sz="2200" dirty="0"/>
              <a:t>不断增大，当增大到一个阀值的时候，</a:t>
            </a:r>
            <a:r>
              <a:rPr lang="en-US" altLang="zh-CN" sz="2200" dirty="0"/>
              <a:t>HRegion</a:t>
            </a:r>
            <a:r>
              <a:rPr lang="zh-CN" altLang="en-US" sz="2200" dirty="0"/>
              <a:t>就会等分成两个新的</a:t>
            </a:r>
            <a:r>
              <a:rPr lang="en-US" altLang="zh-CN" sz="2200" dirty="0"/>
              <a:t>HRegion</a:t>
            </a:r>
          </a:p>
          <a:p>
            <a:r>
              <a:rPr lang="zh-CN" altLang="en-US" sz="2200" dirty="0"/>
              <a:t>不同的</a:t>
            </a:r>
            <a:r>
              <a:rPr lang="en-US" altLang="zh-CN" sz="2200" dirty="0"/>
              <a:t>HRegion</a:t>
            </a:r>
            <a:r>
              <a:rPr lang="zh-CN" altLang="en-US" sz="2200" dirty="0"/>
              <a:t>会被</a:t>
            </a:r>
            <a:r>
              <a:rPr lang="en-US" altLang="zh-CN" sz="2200" dirty="0" err="1"/>
              <a:t>HMaster</a:t>
            </a:r>
            <a:r>
              <a:rPr lang="zh-CN" altLang="en-US" sz="2200" dirty="0"/>
              <a:t>分配给相应的</a:t>
            </a:r>
            <a:r>
              <a:rPr lang="en-US" altLang="zh-CN" sz="2200" dirty="0" err="1"/>
              <a:t>HRegionServer</a:t>
            </a:r>
            <a:r>
              <a:rPr lang="zh-CN" altLang="en-US" sz="2200" dirty="0"/>
              <a:t>进行管理</a:t>
            </a:r>
          </a:p>
          <a:p>
            <a:endParaRPr lang="zh-CN" altLang="en-US" sz="2200" dirty="0"/>
          </a:p>
        </p:txBody>
      </p:sp>
      <p:sp>
        <p:nvSpPr>
          <p:cNvPr id="4" name="日期占位符 3"/>
          <p:cNvSpPr>
            <a:spLocks noGrp="1"/>
          </p:cNvSpPr>
          <p:nvPr>
            <p:ph type="dt" sz="quarter" idx="10"/>
          </p:nvPr>
        </p:nvSpPr>
        <p:spPr/>
        <p:txBody>
          <a:bodyPr/>
          <a:lstStyle/>
          <a:p>
            <a:pPr>
              <a:defRPr/>
            </a:pPr>
            <a:fld id="{77AB41CE-6A62-49C1-9FD6-42EE28920D0C}" type="datetime3">
              <a:rPr lang="zh-CN" altLang="en-US" smtClean="0"/>
              <a:pPr>
                <a:defRPr/>
              </a:pPr>
              <a:t>2021年12月8日星期三</a:t>
            </a:fld>
            <a:endParaRPr lang="en-US" altLang="zh-CN"/>
          </a:p>
        </p:txBody>
      </p:sp>
      <p:sp>
        <p:nvSpPr>
          <p:cNvPr id="82949"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5CC31442-B730-4219-A754-BFCBC7118FFA}" type="slidenum">
              <a:rPr lang="zh-CN" altLang="en-US" sz="2400" smtClean="0">
                <a:solidFill>
                  <a:schemeClr val="accent2"/>
                </a:solidFill>
                <a:latin typeface="Times New Roman" panose="02020603050405020304" pitchFamily="18" charset="0"/>
              </a:rPr>
              <a:pPr>
                <a:spcBef>
                  <a:spcPct val="0"/>
                </a:spcBef>
                <a:buClrTx/>
                <a:buSzTx/>
                <a:buFontTx/>
                <a:buNone/>
              </a:pPr>
              <a:t>75</a:t>
            </a:fld>
            <a:endParaRPr lang="en-US" altLang="zh-CN" sz="2400">
              <a:solidFill>
                <a:schemeClr val="accent2"/>
              </a:solidFill>
              <a:latin typeface="Times New Roman" panose="02020603050405020304" pitchFamily="18" charset="0"/>
            </a:endParaRPr>
          </a:p>
        </p:txBody>
      </p:sp>
      <p:sp>
        <p:nvSpPr>
          <p:cNvPr id="82950"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8295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2924175"/>
            <a:ext cx="6264275" cy="3944938"/>
          </a:xfrm>
          <a:prstGeom prst="rect">
            <a:avLst/>
          </a:prstGeom>
          <a:noFill/>
          <a:ln>
            <a:noFill/>
          </a:ln>
          <a:extLst>
            <a:ext uri="{909E8E84-426E-40DD-AFC4-6F175D3DCCD1}">
              <a14:hiddenFill xmlns:a14="http://schemas.microsoft.com/office/drawing/2010/main">
                <a:solidFill>
                  <a:srgbClr val="333300"/>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b="0" dirty="0"/>
              <a:t>表和</a:t>
            </a:r>
            <a:r>
              <a:rPr lang="en-US" altLang="zh-CN" b="0" dirty="0"/>
              <a:t>HRegion</a:t>
            </a:r>
            <a:endParaRPr lang="zh-CN" altLang="en-US" dirty="0"/>
          </a:p>
        </p:txBody>
      </p:sp>
      <p:sp>
        <p:nvSpPr>
          <p:cNvPr id="83971" name="内容占位符 2"/>
          <p:cNvSpPr>
            <a:spLocks noGrp="1"/>
          </p:cNvSpPr>
          <p:nvPr>
            <p:ph idx="1"/>
          </p:nvPr>
        </p:nvSpPr>
        <p:spPr>
          <a:xfrm>
            <a:off x="323850" y="1371600"/>
            <a:ext cx="8569325" cy="4876800"/>
          </a:xfrm>
        </p:spPr>
        <p:txBody>
          <a:bodyPr/>
          <a:lstStyle/>
          <a:p>
            <a:r>
              <a:rPr lang="en-US" altLang="zh-CN" sz="2200" dirty="0"/>
              <a:t>HRegion</a:t>
            </a:r>
            <a:r>
              <a:rPr lang="zh-CN" altLang="en-US" sz="2200" dirty="0"/>
              <a:t>是</a:t>
            </a:r>
            <a:r>
              <a:rPr lang="en-US" altLang="zh-CN" sz="2200" dirty="0" err="1"/>
              <a:t>HBase</a:t>
            </a:r>
            <a:r>
              <a:rPr lang="zh-CN" altLang="en-US" sz="2200" dirty="0"/>
              <a:t>中分布式存储和负载均衡的最小单元</a:t>
            </a:r>
            <a:endParaRPr lang="en-US" altLang="zh-CN" sz="2200" dirty="0"/>
          </a:p>
          <a:p>
            <a:pPr lvl="1"/>
            <a:r>
              <a:rPr lang="zh-CN" altLang="en-US" sz="1800" dirty="0"/>
              <a:t>最小单元表示不同的</a:t>
            </a:r>
            <a:r>
              <a:rPr lang="en-US" altLang="zh-CN" sz="1800" dirty="0"/>
              <a:t>HRegion</a:t>
            </a:r>
            <a:r>
              <a:rPr lang="zh-CN" altLang="en-US" sz="1800" dirty="0"/>
              <a:t>可以分布在不同的</a:t>
            </a:r>
            <a:r>
              <a:rPr lang="en-US" altLang="zh-CN" sz="1800" dirty="0" err="1"/>
              <a:t>HRegionServer</a:t>
            </a:r>
            <a:r>
              <a:rPr lang="zh-CN" altLang="en-US" sz="1800" dirty="0"/>
              <a:t>上，但同一个</a:t>
            </a:r>
            <a:r>
              <a:rPr lang="en-US" altLang="zh-CN" sz="1800" dirty="0"/>
              <a:t>HRegion</a:t>
            </a:r>
            <a:r>
              <a:rPr lang="zh-CN" altLang="en-US" sz="1800" dirty="0"/>
              <a:t>是不会拆分到多个</a:t>
            </a:r>
            <a:r>
              <a:rPr lang="en-US" altLang="zh-CN" sz="1800" dirty="0" err="1"/>
              <a:t>HRegionServer</a:t>
            </a:r>
            <a:r>
              <a:rPr lang="zh-CN" altLang="en-US" sz="1800" dirty="0"/>
              <a:t>上的</a:t>
            </a:r>
          </a:p>
          <a:p>
            <a:endParaRPr lang="zh-CN" altLang="en-US" sz="2200" dirty="0"/>
          </a:p>
        </p:txBody>
      </p:sp>
      <p:sp>
        <p:nvSpPr>
          <p:cNvPr id="4" name="日期占位符 3"/>
          <p:cNvSpPr>
            <a:spLocks noGrp="1"/>
          </p:cNvSpPr>
          <p:nvPr>
            <p:ph type="dt" sz="quarter" idx="10"/>
          </p:nvPr>
        </p:nvSpPr>
        <p:spPr/>
        <p:txBody>
          <a:bodyPr/>
          <a:lstStyle/>
          <a:p>
            <a:pPr>
              <a:defRPr/>
            </a:pPr>
            <a:fld id="{77AB41CE-6A62-49C1-9FD6-42EE28920D0C}" type="datetime3">
              <a:rPr lang="zh-CN" altLang="en-US" smtClean="0"/>
              <a:pPr>
                <a:defRPr/>
              </a:pPr>
              <a:t>2021年12月8日星期三</a:t>
            </a:fld>
            <a:endParaRPr lang="en-US" altLang="zh-CN"/>
          </a:p>
        </p:txBody>
      </p:sp>
      <p:sp>
        <p:nvSpPr>
          <p:cNvPr id="83973"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843A4894-322B-452A-9484-9D66C853FD2E}" type="slidenum">
              <a:rPr lang="zh-CN" altLang="en-US" sz="2400" smtClean="0">
                <a:solidFill>
                  <a:schemeClr val="accent2"/>
                </a:solidFill>
                <a:latin typeface="Times New Roman" panose="02020603050405020304" pitchFamily="18" charset="0"/>
              </a:rPr>
              <a:pPr>
                <a:spcBef>
                  <a:spcPct val="0"/>
                </a:spcBef>
                <a:buClrTx/>
                <a:buSzTx/>
                <a:buFontTx/>
                <a:buNone/>
              </a:pPr>
              <a:t>76</a:t>
            </a:fld>
            <a:endParaRPr lang="en-US" altLang="zh-CN" sz="2400">
              <a:solidFill>
                <a:schemeClr val="accent2"/>
              </a:solidFill>
              <a:latin typeface="Times New Roman" panose="02020603050405020304" pitchFamily="18" charset="0"/>
            </a:endParaRPr>
          </a:p>
        </p:txBody>
      </p:sp>
      <p:sp>
        <p:nvSpPr>
          <p:cNvPr id="83974"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8397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2492375"/>
            <a:ext cx="7499350" cy="4105275"/>
          </a:xfrm>
          <a:prstGeom prst="rect">
            <a:avLst/>
          </a:prstGeom>
          <a:noFill/>
          <a:ln>
            <a:noFill/>
          </a:ln>
          <a:extLst>
            <a:ext uri="{909E8E84-426E-40DD-AFC4-6F175D3DCCD1}">
              <a14:hiddenFill xmlns:a14="http://schemas.microsoft.com/office/drawing/2010/main">
                <a:solidFill>
                  <a:srgbClr val="333300"/>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b="0" dirty="0"/>
              <a:t>表和</a:t>
            </a:r>
            <a:r>
              <a:rPr lang="en-US" altLang="zh-CN" b="0" dirty="0"/>
              <a:t>HRegion</a:t>
            </a:r>
            <a:endParaRPr lang="zh-CN" altLang="en-US" dirty="0"/>
          </a:p>
        </p:txBody>
      </p:sp>
      <p:sp>
        <p:nvSpPr>
          <p:cNvPr id="84995" name="内容占位符 2"/>
          <p:cNvSpPr>
            <a:spLocks noGrp="1"/>
          </p:cNvSpPr>
          <p:nvPr>
            <p:ph idx="1"/>
          </p:nvPr>
        </p:nvSpPr>
        <p:spPr>
          <a:xfrm>
            <a:off x="395288" y="1371600"/>
            <a:ext cx="8424862" cy="4876800"/>
          </a:xfrm>
        </p:spPr>
        <p:txBody>
          <a:bodyPr/>
          <a:lstStyle/>
          <a:p>
            <a:r>
              <a:rPr lang="en-US" altLang="zh-CN" sz="2000" dirty="0"/>
              <a:t>HRegion</a:t>
            </a:r>
            <a:r>
              <a:rPr lang="zh-CN" altLang="en-US" sz="2000" dirty="0"/>
              <a:t>虽然是分布式存储的最小单元，但并不是底层存储的最小单元</a:t>
            </a:r>
            <a:endParaRPr lang="en-US" altLang="zh-CN" sz="2000" dirty="0"/>
          </a:p>
          <a:p>
            <a:r>
              <a:rPr lang="zh-CN" altLang="en-US" sz="2000" dirty="0"/>
              <a:t>事实上，</a:t>
            </a:r>
            <a:r>
              <a:rPr lang="en-US" altLang="zh-CN" sz="2000" dirty="0"/>
              <a:t>HRegion</a:t>
            </a:r>
            <a:r>
              <a:rPr lang="zh-CN" altLang="en-US" sz="2000" dirty="0"/>
              <a:t>由一个或者多个</a:t>
            </a:r>
            <a:r>
              <a:rPr lang="en-US" altLang="zh-CN" sz="2000" dirty="0" err="1"/>
              <a:t>HStore</a:t>
            </a:r>
            <a:r>
              <a:rPr lang="zh-CN" altLang="en-US" sz="2000" dirty="0"/>
              <a:t>组成，每个</a:t>
            </a:r>
            <a:r>
              <a:rPr lang="en-US" altLang="zh-CN" sz="2000" dirty="0" err="1"/>
              <a:t>HStore</a:t>
            </a:r>
            <a:r>
              <a:rPr lang="zh-CN" altLang="en-US" sz="2000" dirty="0"/>
              <a:t>保存一个列族</a:t>
            </a:r>
            <a:endParaRPr lang="en-US" altLang="zh-CN" sz="2000" dirty="0"/>
          </a:p>
          <a:p>
            <a:r>
              <a:rPr lang="zh-CN" altLang="en-US" sz="2000" dirty="0"/>
              <a:t>每个</a:t>
            </a:r>
            <a:r>
              <a:rPr lang="en-US" altLang="zh-CN" sz="2000" dirty="0" err="1"/>
              <a:t>HStrore</a:t>
            </a:r>
            <a:r>
              <a:rPr lang="zh-CN" altLang="en-US" sz="2000" dirty="0"/>
              <a:t>又由一个</a:t>
            </a:r>
            <a:r>
              <a:rPr lang="en-US" altLang="zh-CN" sz="2000" dirty="0" err="1"/>
              <a:t>memStore</a:t>
            </a:r>
            <a:r>
              <a:rPr lang="zh-CN" altLang="en-US" sz="2000" dirty="0"/>
              <a:t>和</a:t>
            </a:r>
            <a:r>
              <a:rPr lang="en-US" altLang="zh-CN" sz="2000" dirty="0"/>
              <a:t>0</a:t>
            </a:r>
            <a:r>
              <a:rPr lang="zh-CN" altLang="en-US" sz="2000" dirty="0"/>
              <a:t>至多个</a:t>
            </a:r>
            <a:r>
              <a:rPr lang="en-US" altLang="zh-CN" sz="2000" dirty="0" err="1"/>
              <a:t>HStoreFile</a:t>
            </a:r>
            <a:r>
              <a:rPr lang="zh-CN" altLang="en-US" sz="2000" dirty="0"/>
              <a:t>组成</a:t>
            </a:r>
            <a:endParaRPr lang="en-US" altLang="zh-CN" sz="2000" dirty="0"/>
          </a:p>
          <a:p>
            <a:r>
              <a:rPr lang="en-US" altLang="zh-CN" sz="2000" dirty="0" err="1"/>
              <a:t>HStoreFile</a:t>
            </a:r>
            <a:r>
              <a:rPr lang="zh-CN" altLang="en-US" sz="2000" dirty="0"/>
              <a:t>以</a:t>
            </a:r>
            <a:r>
              <a:rPr lang="en-US" altLang="zh-CN" sz="2000" dirty="0" err="1"/>
              <a:t>HFile</a:t>
            </a:r>
            <a:r>
              <a:rPr lang="zh-CN" altLang="en-US" sz="2000" dirty="0"/>
              <a:t>格式保存在</a:t>
            </a:r>
            <a:r>
              <a:rPr lang="en-US" altLang="zh-CN" sz="2000" dirty="0"/>
              <a:t>HDFS</a:t>
            </a:r>
            <a:r>
              <a:rPr lang="zh-CN" altLang="en-US" sz="2000" dirty="0"/>
              <a:t>上</a:t>
            </a:r>
          </a:p>
          <a:p>
            <a:endParaRPr lang="zh-CN" altLang="en-US" sz="2000" dirty="0"/>
          </a:p>
        </p:txBody>
      </p:sp>
      <p:sp>
        <p:nvSpPr>
          <p:cNvPr id="4" name="日期占位符 3"/>
          <p:cNvSpPr>
            <a:spLocks noGrp="1"/>
          </p:cNvSpPr>
          <p:nvPr>
            <p:ph type="dt" sz="quarter" idx="10"/>
          </p:nvPr>
        </p:nvSpPr>
        <p:spPr/>
        <p:txBody>
          <a:bodyPr/>
          <a:lstStyle/>
          <a:p>
            <a:pPr>
              <a:defRPr/>
            </a:pPr>
            <a:fld id="{77AB41CE-6A62-49C1-9FD6-42EE28920D0C}" type="datetime3">
              <a:rPr lang="zh-CN" altLang="en-US" smtClean="0"/>
              <a:pPr>
                <a:defRPr/>
              </a:pPr>
              <a:t>2021年12月8日星期三</a:t>
            </a:fld>
            <a:endParaRPr lang="en-US" altLang="zh-CN"/>
          </a:p>
        </p:txBody>
      </p:sp>
      <p:sp>
        <p:nvSpPr>
          <p:cNvPr id="84997"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B782CCD5-0EEE-4967-A5DE-7E8668640099}" type="slidenum">
              <a:rPr lang="zh-CN" altLang="en-US" sz="2400" smtClean="0">
                <a:solidFill>
                  <a:schemeClr val="accent2"/>
                </a:solidFill>
                <a:latin typeface="Times New Roman" panose="02020603050405020304" pitchFamily="18" charset="0"/>
              </a:rPr>
              <a:pPr>
                <a:spcBef>
                  <a:spcPct val="0"/>
                </a:spcBef>
                <a:buClrTx/>
                <a:buSzTx/>
                <a:buFontTx/>
                <a:buNone/>
              </a:pPr>
              <a:t>77</a:t>
            </a:fld>
            <a:endParaRPr lang="en-US" altLang="zh-CN" sz="2400">
              <a:solidFill>
                <a:schemeClr val="accent2"/>
              </a:solidFill>
              <a:latin typeface="Times New Roman" panose="02020603050405020304" pitchFamily="18" charset="0"/>
            </a:endParaRPr>
          </a:p>
        </p:txBody>
      </p:sp>
      <p:sp>
        <p:nvSpPr>
          <p:cNvPr id="84998"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8499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3" y="3182938"/>
            <a:ext cx="8888288" cy="3538537"/>
          </a:xfrm>
          <a:prstGeom prst="rect">
            <a:avLst/>
          </a:prstGeom>
          <a:noFill/>
          <a:ln>
            <a:noFill/>
          </a:ln>
          <a:extLst>
            <a:ext uri="{909E8E84-426E-40DD-AFC4-6F175D3DCCD1}">
              <a14:hiddenFill xmlns:a14="http://schemas.microsoft.com/office/drawing/2010/main">
                <a:solidFill>
                  <a:srgbClr val="333300"/>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b="0" dirty="0" err="1"/>
              <a:t>HBase</a:t>
            </a:r>
            <a:r>
              <a:rPr lang="zh-CN" altLang="en-US" b="0" dirty="0"/>
              <a:t>三层结构</a:t>
            </a:r>
            <a:endParaRPr lang="zh-CN" altLang="en-US" dirty="0"/>
          </a:p>
        </p:txBody>
      </p:sp>
      <p:sp>
        <p:nvSpPr>
          <p:cNvPr id="86019" name="内容占位符 2"/>
          <p:cNvSpPr>
            <a:spLocks noGrp="1"/>
          </p:cNvSpPr>
          <p:nvPr>
            <p:ph idx="1"/>
          </p:nvPr>
        </p:nvSpPr>
        <p:spPr>
          <a:xfrm>
            <a:off x="250825" y="1412875"/>
            <a:ext cx="8497888" cy="4876800"/>
          </a:xfrm>
        </p:spPr>
        <p:txBody>
          <a:bodyPr/>
          <a:lstStyle/>
          <a:p>
            <a:r>
              <a:rPr lang="en-US" altLang="zh-CN" sz="2200" dirty="0" err="1"/>
              <a:t>HBase</a:t>
            </a:r>
            <a:r>
              <a:rPr lang="zh-CN" altLang="en-US" sz="2200" dirty="0"/>
              <a:t>使用三层类似</a:t>
            </a:r>
            <a:r>
              <a:rPr lang="en-US" altLang="zh-CN" sz="2200" dirty="0"/>
              <a:t>B+</a:t>
            </a:r>
            <a:r>
              <a:rPr lang="zh-CN" altLang="en-US" sz="2200" dirty="0"/>
              <a:t>树的结构来保存</a:t>
            </a:r>
            <a:r>
              <a:rPr lang="en-US" altLang="zh-CN" sz="2200" dirty="0"/>
              <a:t>HRegion</a:t>
            </a:r>
            <a:r>
              <a:rPr lang="zh-CN" altLang="en-US" sz="2200" dirty="0"/>
              <a:t>位置信息</a:t>
            </a:r>
          </a:p>
          <a:p>
            <a:pPr lvl="1"/>
            <a:r>
              <a:rPr lang="en-US" altLang="zh-CN" sz="1800" dirty="0"/>
              <a:t>1.Zookeeper</a:t>
            </a:r>
            <a:r>
              <a:rPr lang="zh-CN" altLang="en-US" sz="1800" dirty="0"/>
              <a:t>文件：它记录了</a:t>
            </a:r>
            <a:r>
              <a:rPr lang="en-US" altLang="zh-CN" sz="1800" dirty="0"/>
              <a:t>-ROOT-</a:t>
            </a:r>
            <a:r>
              <a:rPr lang="zh-CN" altLang="en-US" sz="1800" dirty="0"/>
              <a:t>表的位置信息，即</a:t>
            </a:r>
            <a:r>
              <a:rPr lang="en-US" altLang="zh-CN" sz="1800" dirty="0"/>
              <a:t>root region</a:t>
            </a:r>
            <a:r>
              <a:rPr lang="zh-CN" altLang="en-US" sz="1800" dirty="0"/>
              <a:t>的位置信息</a:t>
            </a:r>
          </a:p>
          <a:p>
            <a:pPr lvl="1"/>
            <a:r>
              <a:rPr lang="en-US" altLang="zh-CN" sz="1800" dirty="0"/>
              <a:t>2.-ROOT-</a:t>
            </a:r>
            <a:r>
              <a:rPr lang="zh-CN" altLang="en-US" sz="1800" dirty="0"/>
              <a:t>表：只包含一个</a:t>
            </a:r>
            <a:r>
              <a:rPr lang="en-US" altLang="zh-CN" sz="1800" dirty="0"/>
              <a:t>root region</a:t>
            </a:r>
            <a:r>
              <a:rPr lang="zh-CN" altLang="en-US" sz="1800" dirty="0"/>
              <a:t>，记录了</a:t>
            </a:r>
            <a:r>
              <a:rPr lang="en-US" altLang="zh-CN" sz="1800" dirty="0"/>
              <a:t>.META.</a:t>
            </a:r>
            <a:r>
              <a:rPr lang="zh-CN" altLang="en-US" sz="1800" dirty="0"/>
              <a:t>表中的</a:t>
            </a:r>
            <a:r>
              <a:rPr lang="en-US" altLang="zh-CN" sz="1800" dirty="0"/>
              <a:t>region</a:t>
            </a:r>
            <a:r>
              <a:rPr lang="zh-CN" altLang="en-US" sz="1800" dirty="0"/>
              <a:t>信息。通过</a:t>
            </a:r>
            <a:r>
              <a:rPr lang="en-US" altLang="zh-CN" sz="1800" dirty="0"/>
              <a:t>root region</a:t>
            </a:r>
            <a:r>
              <a:rPr lang="zh-CN" altLang="en-US" sz="1800" dirty="0"/>
              <a:t>，我们就可以访问</a:t>
            </a:r>
            <a:r>
              <a:rPr lang="en-US" altLang="zh-CN" sz="1800" dirty="0"/>
              <a:t>.META.</a:t>
            </a:r>
            <a:r>
              <a:rPr lang="zh-CN" altLang="en-US" sz="1800" dirty="0"/>
              <a:t>表的数据</a:t>
            </a:r>
          </a:p>
          <a:p>
            <a:pPr lvl="1"/>
            <a:r>
              <a:rPr lang="en-US" altLang="zh-CN" sz="1800" dirty="0"/>
              <a:t>3..META.</a:t>
            </a:r>
            <a:r>
              <a:rPr lang="zh-CN" altLang="en-US" sz="1800" dirty="0"/>
              <a:t>表：记录了用户表的</a:t>
            </a:r>
            <a:r>
              <a:rPr lang="en-US" altLang="zh-CN" sz="1800" dirty="0"/>
              <a:t>HRegion</a:t>
            </a:r>
            <a:r>
              <a:rPr lang="zh-CN" altLang="en-US" sz="1800" dirty="0"/>
              <a:t>信息，</a:t>
            </a:r>
            <a:r>
              <a:rPr lang="en-US" altLang="zh-CN" sz="1800" dirty="0"/>
              <a:t>.META.</a:t>
            </a:r>
            <a:r>
              <a:rPr lang="zh-CN" altLang="en-US" sz="1800" dirty="0"/>
              <a:t>表可以有多个</a:t>
            </a:r>
            <a:r>
              <a:rPr lang="en-US" altLang="zh-CN" sz="1800" dirty="0"/>
              <a:t>HRegion</a:t>
            </a:r>
            <a:r>
              <a:rPr lang="zh-CN" altLang="en-US" sz="1800" dirty="0"/>
              <a:t>，保存了</a:t>
            </a:r>
            <a:r>
              <a:rPr lang="en-US" altLang="zh-CN" sz="1800" dirty="0" err="1"/>
              <a:t>HBase</a:t>
            </a:r>
            <a:r>
              <a:rPr lang="zh-CN" altLang="en-US" sz="1800" dirty="0"/>
              <a:t>中所有数据表的</a:t>
            </a:r>
            <a:r>
              <a:rPr lang="en-US" altLang="zh-CN" sz="1800" dirty="0"/>
              <a:t>HRegion</a:t>
            </a:r>
            <a:r>
              <a:rPr lang="zh-CN" altLang="en-US" sz="1800" dirty="0"/>
              <a:t>位置信息</a:t>
            </a:r>
          </a:p>
          <a:p>
            <a:endParaRPr lang="zh-CN" altLang="en-US" sz="2000" dirty="0"/>
          </a:p>
        </p:txBody>
      </p:sp>
      <p:sp>
        <p:nvSpPr>
          <p:cNvPr id="4" name="日期占位符 3"/>
          <p:cNvSpPr>
            <a:spLocks noGrp="1"/>
          </p:cNvSpPr>
          <p:nvPr>
            <p:ph type="dt" sz="quarter" idx="10"/>
          </p:nvPr>
        </p:nvSpPr>
        <p:spPr/>
        <p:txBody>
          <a:bodyPr/>
          <a:lstStyle/>
          <a:p>
            <a:pPr>
              <a:defRPr/>
            </a:pPr>
            <a:fld id="{77AB41CE-6A62-49C1-9FD6-42EE28920D0C}" type="datetime3">
              <a:rPr lang="zh-CN" altLang="en-US" smtClean="0"/>
              <a:pPr>
                <a:defRPr/>
              </a:pPr>
              <a:t>2021年12月8日星期三</a:t>
            </a:fld>
            <a:endParaRPr lang="en-US" altLang="zh-CN"/>
          </a:p>
        </p:txBody>
      </p:sp>
      <p:sp>
        <p:nvSpPr>
          <p:cNvPr id="86021"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21EE0722-8D24-4744-A098-97BC378B058F}" type="slidenum">
              <a:rPr lang="zh-CN" altLang="en-US" sz="2400" smtClean="0">
                <a:solidFill>
                  <a:schemeClr val="accent2"/>
                </a:solidFill>
                <a:latin typeface="Times New Roman" panose="02020603050405020304" pitchFamily="18" charset="0"/>
              </a:rPr>
              <a:pPr>
                <a:spcBef>
                  <a:spcPct val="0"/>
                </a:spcBef>
                <a:buClrTx/>
                <a:buSzTx/>
                <a:buFontTx/>
                <a:buNone/>
              </a:pPr>
              <a:t>78</a:t>
            </a:fld>
            <a:endParaRPr lang="en-US" altLang="zh-CN" sz="2400">
              <a:solidFill>
                <a:schemeClr val="accent2"/>
              </a:solidFill>
              <a:latin typeface="Times New Roman" panose="02020603050405020304" pitchFamily="18" charset="0"/>
            </a:endParaRPr>
          </a:p>
        </p:txBody>
      </p:sp>
      <p:sp>
        <p:nvSpPr>
          <p:cNvPr id="86022"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86023"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5363" y="3644900"/>
            <a:ext cx="7010400" cy="244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b="0" dirty="0" err="1"/>
              <a:t>HBase</a:t>
            </a:r>
            <a:r>
              <a:rPr lang="zh-CN" altLang="en-US" b="0" dirty="0"/>
              <a:t>三层结构</a:t>
            </a:r>
            <a:endParaRPr lang="zh-CN" altLang="en-US" dirty="0"/>
          </a:p>
        </p:txBody>
      </p:sp>
      <p:sp>
        <p:nvSpPr>
          <p:cNvPr id="86019" name="内容占位符 2"/>
          <p:cNvSpPr>
            <a:spLocks noGrp="1"/>
          </p:cNvSpPr>
          <p:nvPr>
            <p:ph idx="1"/>
          </p:nvPr>
        </p:nvSpPr>
        <p:spPr>
          <a:xfrm>
            <a:off x="250825" y="1412875"/>
            <a:ext cx="8497888" cy="4876800"/>
          </a:xfrm>
        </p:spPr>
        <p:txBody>
          <a:bodyPr/>
          <a:lstStyle/>
          <a:p>
            <a:endParaRPr lang="zh-CN" altLang="en-US" sz="2000"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825" y="1374962"/>
            <a:ext cx="8497888" cy="4952625"/>
          </a:xfrm>
          <a:prstGeom prst="rect">
            <a:avLst/>
          </a:prstGeom>
        </p:spPr>
      </p:pic>
      <p:sp>
        <p:nvSpPr>
          <p:cNvPr id="4" name="日期占位符 3"/>
          <p:cNvSpPr>
            <a:spLocks noGrp="1"/>
          </p:cNvSpPr>
          <p:nvPr>
            <p:ph type="dt" sz="quarter" idx="10"/>
          </p:nvPr>
        </p:nvSpPr>
        <p:spPr/>
        <p:txBody>
          <a:bodyPr/>
          <a:lstStyle/>
          <a:p>
            <a:pPr>
              <a:defRPr/>
            </a:pPr>
            <a:fld id="{77AB41CE-6A62-49C1-9FD6-42EE28920D0C}" type="datetime3">
              <a:rPr lang="zh-CN" altLang="en-US" smtClean="0"/>
              <a:pPr>
                <a:defRPr/>
              </a:pPr>
              <a:t>2021年12月8日星期三</a:t>
            </a:fld>
            <a:endParaRPr lang="en-US" altLang="zh-CN"/>
          </a:p>
        </p:txBody>
      </p:sp>
      <p:sp>
        <p:nvSpPr>
          <p:cNvPr id="86021"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21EE0722-8D24-4744-A098-97BC378B058F}" type="slidenum">
              <a:rPr lang="zh-CN" altLang="en-US" sz="2400" smtClean="0">
                <a:solidFill>
                  <a:schemeClr val="accent2"/>
                </a:solidFill>
                <a:latin typeface="Times New Roman" panose="02020603050405020304" pitchFamily="18" charset="0"/>
              </a:rPr>
              <a:pPr>
                <a:spcBef>
                  <a:spcPct val="0"/>
                </a:spcBef>
                <a:buClrTx/>
                <a:buSzTx/>
                <a:buFontTx/>
                <a:buNone/>
              </a:pPr>
              <a:t>79</a:t>
            </a:fld>
            <a:endParaRPr lang="en-US" altLang="zh-CN" sz="2400">
              <a:solidFill>
                <a:schemeClr val="accent2"/>
              </a:solidFill>
              <a:latin typeface="Times New Roman" panose="02020603050405020304" pitchFamily="18" charset="0"/>
            </a:endParaRPr>
          </a:p>
        </p:txBody>
      </p:sp>
      <p:sp>
        <p:nvSpPr>
          <p:cNvPr id="86022"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670307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105671-16F8-4B75-9BF0-34E1E4A6E0D8}"/>
              </a:ext>
            </a:extLst>
          </p:cNvPr>
          <p:cNvSpPr>
            <a:spLocks noGrp="1"/>
          </p:cNvSpPr>
          <p:nvPr>
            <p:ph type="title"/>
          </p:nvPr>
        </p:nvSpPr>
        <p:spPr>
          <a:xfrm>
            <a:off x="685800" y="152400"/>
            <a:ext cx="7772400" cy="838200"/>
          </a:xfrm>
        </p:spPr>
        <p:txBody>
          <a:bodyPr/>
          <a:lstStyle/>
          <a:p>
            <a:r>
              <a:rPr lang="zh-CN" altLang="en-US" dirty="0"/>
              <a:t>列族数据库</a:t>
            </a:r>
          </a:p>
        </p:txBody>
      </p:sp>
      <p:sp>
        <p:nvSpPr>
          <p:cNvPr id="3" name="内容占位符 2">
            <a:extLst>
              <a:ext uri="{FF2B5EF4-FFF2-40B4-BE49-F238E27FC236}">
                <a16:creationId xmlns:a16="http://schemas.microsoft.com/office/drawing/2014/main" id="{2D720011-3F95-4026-B138-366C9D6C56F7}"/>
              </a:ext>
            </a:extLst>
          </p:cNvPr>
          <p:cNvSpPr>
            <a:spLocks noGrp="1"/>
          </p:cNvSpPr>
          <p:nvPr>
            <p:ph idx="1"/>
          </p:nvPr>
        </p:nvSpPr>
        <p:spPr>
          <a:xfrm>
            <a:off x="685800" y="1371600"/>
            <a:ext cx="7391400" cy="4876800"/>
          </a:xfrm>
        </p:spPr>
        <p:txBody>
          <a:bodyPr/>
          <a:lstStyle/>
          <a:p>
            <a:pPr>
              <a:lnSpc>
                <a:spcPct val="150000"/>
              </a:lnSpc>
            </a:pPr>
            <a:r>
              <a:rPr lang="en-US" altLang="zh-CN" sz="2400" dirty="0"/>
              <a:t>Column Family</a:t>
            </a:r>
          </a:p>
          <a:p>
            <a:pPr>
              <a:lnSpc>
                <a:spcPct val="150000"/>
              </a:lnSpc>
            </a:pPr>
            <a:endParaRPr lang="zh-CN" altLang="en-US" sz="2400" dirty="0"/>
          </a:p>
        </p:txBody>
      </p:sp>
      <p:sp>
        <p:nvSpPr>
          <p:cNvPr id="4" name="日期占位符 3">
            <a:extLst>
              <a:ext uri="{FF2B5EF4-FFF2-40B4-BE49-F238E27FC236}">
                <a16:creationId xmlns:a16="http://schemas.microsoft.com/office/drawing/2014/main" id="{6C025793-C1E6-48F1-A871-EFC4B1BCEB74}"/>
              </a:ext>
            </a:extLst>
          </p:cNvPr>
          <p:cNvSpPr>
            <a:spLocks noGrp="1"/>
          </p:cNvSpPr>
          <p:nvPr>
            <p:ph type="dt" sz="half" idx="10"/>
          </p:nvPr>
        </p:nvSpPr>
        <p:spPr/>
        <p:txBody>
          <a:bodyPr/>
          <a:lstStyle/>
          <a:p>
            <a:pPr>
              <a:defRPr/>
            </a:pPr>
            <a:fld id="{F2C852EB-FD68-42B5-8735-0EADA7A5DCD2}" type="datetime3">
              <a:rPr lang="zh-CN" altLang="en-US" smtClean="0"/>
              <a:pPr>
                <a:defRPr/>
              </a:pPr>
              <a:t>2021年12月8日星期三</a:t>
            </a:fld>
            <a:endParaRPr lang="en-US" altLang="zh-CN"/>
          </a:p>
        </p:txBody>
      </p:sp>
      <p:sp>
        <p:nvSpPr>
          <p:cNvPr id="5" name="灯片编号占位符 4">
            <a:extLst>
              <a:ext uri="{FF2B5EF4-FFF2-40B4-BE49-F238E27FC236}">
                <a16:creationId xmlns:a16="http://schemas.microsoft.com/office/drawing/2014/main" id="{93BC96C5-B5BB-499C-9AE8-88CB563E4A50}"/>
              </a:ext>
            </a:extLst>
          </p:cNvPr>
          <p:cNvSpPr>
            <a:spLocks noGrp="1"/>
          </p:cNvSpPr>
          <p:nvPr>
            <p:ph type="sldNum" sz="quarter" idx="11"/>
          </p:nvPr>
        </p:nvSpPr>
        <p:spPr/>
        <p:txBody>
          <a:bodyPr/>
          <a:lstStyle/>
          <a:p>
            <a:pPr>
              <a:defRPr/>
            </a:pPr>
            <a:fld id="{B9BD8F42-9452-43FF-ACDC-0140BD608DBF}" type="slidenum">
              <a:rPr lang="zh-CN" altLang="en-US" smtClean="0"/>
              <a:pPr>
                <a:defRPr/>
              </a:pPr>
              <a:t>8</a:t>
            </a:fld>
            <a:endParaRPr lang="en-US" altLang="zh-CN"/>
          </a:p>
        </p:txBody>
      </p:sp>
      <p:sp>
        <p:nvSpPr>
          <p:cNvPr id="6" name="页脚占位符 5">
            <a:extLst>
              <a:ext uri="{FF2B5EF4-FFF2-40B4-BE49-F238E27FC236}">
                <a16:creationId xmlns:a16="http://schemas.microsoft.com/office/drawing/2014/main" id="{F11B9B9D-B2D6-4C8A-8B54-F81F063DCC1E}"/>
              </a:ext>
            </a:extLst>
          </p:cNvPr>
          <p:cNvSpPr>
            <a:spLocks noGrp="1"/>
          </p:cNvSpPr>
          <p:nvPr>
            <p:ph type="ftr" sz="quarter" idx="12"/>
          </p:nvPr>
        </p:nvSpPr>
        <p:spPr/>
        <p:txBody>
          <a:bodyPr/>
          <a:lstStyle/>
          <a:p>
            <a:pPr>
              <a:defRPr/>
            </a:pPr>
            <a:r>
              <a:rPr lang="zh-CN" altLang="en-US"/>
              <a:t>大数据管理----前言</a:t>
            </a:r>
            <a:endParaRPr lang="zh-CN" altLang="zh-CN"/>
          </a:p>
        </p:txBody>
      </p:sp>
      <p:pic>
        <p:nvPicPr>
          <p:cNvPr id="12" name="图片 11">
            <a:extLst>
              <a:ext uri="{FF2B5EF4-FFF2-40B4-BE49-F238E27FC236}">
                <a16:creationId xmlns:a16="http://schemas.microsoft.com/office/drawing/2014/main" id="{53FDBB67-9EAE-4740-B63A-AC2FEFD2519C}"/>
              </a:ext>
            </a:extLst>
          </p:cNvPr>
          <p:cNvPicPr>
            <a:picLocks noChangeAspect="1"/>
          </p:cNvPicPr>
          <p:nvPr/>
        </p:nvPicPr>
        <p:blipFill>
          <a:blip r:embed="rId2"/>
          <a:stretch>
            <a:fillRect/>
          </a:stretch>
        </p:blipFill>
        <p:spPr>
          <a:xfrm>
            <a:off x="1" y="2028215"/>
            <a:ext cx="3059831" cy="3633033"/>
          </a:xfrm>
          <a:prstGeom prst="rect">
            <a:avLst/>
          </a:prstGeom>
        </p:spPr>
      </p:pic>
      <p:pic>
        <p:nvPicPr>
          <p:cNvPr id="14" name="图片 13">
            <a:extLst>
              <a:ext uri="{FF2B5EF4-FFF2-40B4-BE49-F238E27FC236}">
                <a16:creationId xmlns:a16="http://schemas.microsoft.com/office/drawing/2014/main" id="{FD4F15AF-0ABE-43F0-97CF-FC101E81C7D8}"/>
              </a:ext>
            </a:extLst>
          </p:cNvPr>
          <p:cNvPicPr>
            <a:picLocks noChangeAspect="1"/>
          </p:cNvPicPr>
          <p:nvPr/>
        </p:nvPicPr>
        <p:blipFill>
          <a:blip r:embed="rId3"/>
          <a:stretch>
            <a:fillRect/>
          </a:stretch>
        </p:blipFill>
        <p:spPr>
          <a:xfrm>
            <a:off x="3059832" y="2384805"/>
            <a:ext cx="6119125" cy="4372586"/>
          </a:xfrm>
          <a:prstGeom prst="rect">
            <a:avLst/>
          </a:prstGeom>
        </p:spPr>
      </p:pic>
    </p:spTree>
    <p:extLst>
      <p:ext uri="{BB962C8B-B14F-4D97-AF65-F5344CB8AC3E}">
        <p14:creationId xmlns:p14="http://schemas.microsoft.com/office/powerpoint/2010/main" val="5061205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b="0" dirty="0" err="1"/>
              <a:t>HBase</a:t>
            </a:r>
            <a:r>
              <a:rPr lang="zh-CN" altLang="en-US" b="0" dirty="0"/>
              <a:t>系统架构</a:t>
            </a:r>
            <a:endParaRPr lang="zh-CN" altLang="en-US" dirty="0"/>
          </a:p>
        </p:txBody>
      </p:sp>
      <p:sp>
        <p:nvSpPr>
          <p:cNvPr id="87043" name="内容占位符 2"/>
          <p:cNvSpPr>
            <a:spLocks noGrp="1"/>
          </p:cNvSpPr>
          <p:nvPr>
            <p:ph idx="1"/>
          </p:nvPr>
        </p:nvSpPr>
        <p:spPr/>
        <p:txBody>
          <a:bodyPr/>
          <a:lstStyle/>
          <a:p>
            <a:endParaRPr lang="zh-CN" altLang="en-US" sz="2800" dirty="0"/>
          </a:p>
        </p:txBody>
      </p:sp>
      <p:sp>
        <p:nvSpPr>
          <p:cNvPr id="4" name="日期占位符 3"/>
          <p:cNvSpPr>
            <a:spLocks noGrp="1"/>
          </p:cNvSpPr>
          <p:nvPr>
            <p:ph type="dt" sz="quarter" idx="10"/>
          </p:nvPr>
        </p:nvSpPr>
        <p:spPr/>
        <p:txBody>
          <a:bodyPr/>
          <a:lstStyle/>
          <a:p>
            <a:pPr>
              <a:defRPr/>
            </a:pPr>
            <a:fld id="{77AB41CE-6A62-49C1-9FD6-42EE28920D0C}" type="datetime3">
              <a:rPr lang="zh-CN" altLang="en-US" smtClean="0"/>
              <a:pPr>
                <a:defRPr/>
              </a:pPr>
              <a:t>2021年12月8日星期三</a:t>
            </a:fld>
            <a:endParaRPr lang="en-US" altLang="zh-CN"/>
          </a:p>
        </p:txBody>
      </p:sp>
      <p:sp>
        <p:nvSpPr>
          <p:cNvPr id="87045"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0645FEA0-B609-485F-9626-44E76037C3C0}" type="slidenum">
              <a:rPr lang="zh-CN" altLang="en-US" sz="2400" smtClean="0">
                <a:solidFill>
                  <a:schemeClr val="accent2"/>
                </a:solidFill>
                <a:latin typeface="Times New Roman" panose="02020603050405020304" pitchFamily="18" charset="0"/>
              </a:rPr>
              <a:pPr>
                <a:spcBef>
                  <a:spcPct val="0"/>
                </a:spcBef>
                <a:buClrTx/>
                <a:buSzTx/>
                <a:buFontTx/>
                <a:buNone/>
              </a:pPr>
              <a:t>80</a:t>
            </a:fld>
            <a:endParaRPr lang="en-US" altLang="zh-CN" sz="2400">
              <a:solidFill>
                <a:schemeClr val="accent2"/>
              </a:solidFill>
              <a:latin typeface="Times New Roman" panose="02020603050405020304" pitchFamily="18" charset="0"/>
            </a:endParaRPr>
          </a:p>
        </p:txBody>
      </p:sp>
      <p:sp>
        <p:nvSpPr>
          <p:cNvPr id="87046"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1026" name="Picture 2" descr="https://timgsa.baidu.com/timg?image&amp;quality=80&amp;size=b9999_10000&amp;sec=1603208135133&amp;di=d9ed8e4ab0765428f4e29060f0869859&amp;imgtype=0&amp;src=http%3A%2F%2F5b0988e595225.cdn.sohucs.com%2Fimages%2F20180205%2F4585bcfa611d446397553cf20fb0eb9f.jpeg"/>
          <p:cNvPicPr>
            <a:picLocks noChangeAspect="1" noChangeArrowheads="1"/>
          </p:cNvPicPr>
          <p:nvPr/>
        </p:nvPicPr>
        <p:blipFill rotWithShape="1">
          <a:blip r:embed="rId2">
            <a:extLst>
              <a:ext uri="{28A0092B-C50C-407E-A947-70E740481C1C}">
                <a14:useLocalDpi xmlns:a14="http://schemas.microsoft.com/office/drawing/2010/main" val="0"/>
              </a:ext>
            </a:extLst>
          </a:blip>
          <a:srcRect r="1148"/>
          <a:stretch/>
        </p:blipFill>
        <p:spPr bwMode="auto">
          <a:xfrm>
            <a:off x="0" y="1219200"/>
            <a:ext cx="8897813" cy="47148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b="0" dirty="0"/>
              <a:t>HDFS</a:t>
            </a:r>
            <a:endParaRPr lang="zh-CN" altLang="en-US" dirty="0"/>
          </a:p>
        </p:txBody>
      </p:sp>
      <p:sp>
        <p:nvSpPr>
          <p:cNvPr id="88067" name="内容占位符 2"/>
          <p:cNvSpPr>
            <a:spLocks noGrp="1"/>
          </p:cNvSpPr>
          <p:nvPr>
            <p:ph idx="1"/>
          </p:nvPr>
        </p:nvSpPr>
        <p:spPr>
          <a:xfrm>
            <a:off x="685800" y="1289050"/>
            <a:ext cx="7772400" cy="4876800"/>
          </a:xfrm>
        </p:spPr>
        <p:txBody>
          <a:bodyPr/>
          <a:lstStyle/>
          <a:p>
            <a:pPr>
              <a:lnSpc>
                <a:spcPct val="150000"/>
              </a:lnSpc>
            </a:pPr>
            <a:r>
              <a:rPr lang="zh-CN" altLang="en-US" sz="2400"/>
              <a:t>一</a:t>
            </a:r>
            <a:r>
              <a:rPr lang="zh-CN" altLang="en-US" sz="2000"/>
              <a:t>个</a:t>
            </a:r>
            <a:r>
              <a:rPr lang="en-US" altLang="zh-CN" sz="2000"/>
              <a:t>HDFS</a:t>
            </a:r>
            <a:r>
              <a:rPr lang="zh-CN" altLang="en-US" sz="2000"/>
              <a:t>集群是由一个</a:t>
            </a:r>
            <a:r>
              <a:rPr lang="en-US" altLang="zh-CN" sz="2000"/>
              <a:t>NameNode</a:t>
            </a:r>
            <a:r>
              <a:rPr lang="zh-CN" altLang="en-US" sz="2000"/>
              <a:t>和若干个</a:t>
            </a:r>
            <a:r>
              <a:rPr lang="en-US" altLang="zh-CN" sz="2000"/>
              <a:t>DataNode</a:t>
            </a:r>
            <a:r>
              <a:rPr lang="zh-CN" altLang="en-US" sz="2000"/>
              <a:t>组成的</a:t>
            </a:r>
            <a:endParaRPr lang="en-US" altLang="zh-CN" sz="2000"/>
          </a:p>
          <a:p>
            <a:pPr lvl="1"/>
            <a:r>
              <a:rPr lang="en-US" altLang="zh-CN" sz="1800"/>
              <a:t>NameNode</a:t>
            </a:r>
            <a:r>
              <a:rPr lang="zh-CN" altLang="en-US" sz="1800"/>
              <a:t>作为主服务器，管理文件系统的命名空间和客户端对文件的访问操作</a:t>
            </a:r>
            <a:endParaRPr lang="en-US" altLang="zh-CN" sz="1800"/>
          </a:p>
          <a:p>
            <a:pPr lvl="1"/>
            <a:r>
              <a:rPr lang="zh-CN" altLang="en-US" sz="1800"/>
              <a:t>集群中的</a:t>
            </a:r>
            <a:r>
              <a:rPr lang="en-US" altLang="zh-CN" sz="1800"/>
              <a:t>DataNode</a:t>
            </a:r>
            <a:r>
              <a:rPr lang="zh-CN" altLang="en-US" sz="1800"/>
              <a:t>管理存储的数据</a:t>
            </a:r>
            <a:endParaRPr lang="en-US" altLang="zh-CN" sz="1800"/>
          </a:p>
          <a:p>
            <a:pPr lvl="1"/>
            <a:r>
              <a:rPr lang="en-US" altLang="zh-CN" sz="1800"/>
              <a:t>HDFS </a:t>
            </a:r>
            <a:r>
              <a:rPr lang="zh-CN" altLang="en-US" sz="1800"/>
              <a:t>允许用户以文件的形式存储数据</a:t>
            </a:r>
            <a:endParaRPr lang="en-US" altLang="zh-CN" sz="1800"/>
          </a:p>
          <a:p>
            <a:pPr lvl="1"/>
            <a:r>
              <a:rPr lang="zh-CN" altLang="en-US" sz="1800"/>
              <a:t>从内部来看，文件被分成若干个数据块，而且这若干个数据块存放在一组</a:t>
            </a:r>
            <a:r>
              <a:rPr lang="en-US" altLang="zh-CN" sz="1800"/>
              <a:t>DataNode</a:t>
            </a:r>
            <a:r>
              <a:rPr lang="zh-CN" altLang="en-US" sz="1800"/>
              <a:t>上</a:t>
            </a:r>
          </a:p>
        </p:txBody>
      </p:sp>
      <p:sp>
        <p:nvSpPr>
          <p:cNvPr id="4" name="日期占位符 3"/>
          <p:cNvSpPr>
            <a:spLocks noGrp="1"/>
          </p:cNvSpPr>
          <p:nvPr>
            <p:ph type="dt" sz="quarter" idx="10"/>
          </p:nvPr>
        </p:nvSpPr>
        <p:spPr/>
        <p:txBody>
          <a:bodyPr/>
          <a:lstStyle/>
          <a:p>
            <a:pPr>
              <a:defRPr/>
            </a:pPr>
            <a:fld id="{334318E9-9C9D-4887-8221-DF948DF62EDA}" type="datetime3">
              <a:rPr lang="zh-CN" altLang="en-US" smtClean="0"/>
              <a:pPr>
                <a:defRPr/>
              </a:pPr>
              <a:t>2021年12月8日星期三</a:t>
            </a:fld>
            <a:endParaRPr lang="en-US" altLang="zh-CN"/>
          </a:p>
        </p:txBody>
      </p:sp>
      <p:sp>
        <p:nvSpPr>
          <p:cNvPr id="88069"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14C86A9D-328B-4C29-AD5D-46AF89459136}" type="slidenum">
              <a:rPr lang="zh-CN" altLang="en-US" sz="2400" smtClean="0">
                <a:solidFill>
                  <a:schemeClr val="accent2"/>
                </a:solidFill>
                <a:latin typeface="Times New Roman" panose="02020603050405020304" pitchFamily="18" charset="0"/>
              </a:rPr>
              <a:pPr>
                <a:spcBef>
                  <a:spcPct val="0"/>
                </a:spcBef>
                <a:buClrTx/>
                <a:buSzTx/>
                <a:buFontTx/>
                <a:buNone/>
              </a:pPr>
              <a:t>81</a:t>
            </a:fld>
            <a:endParaRPr lang="en-US" altLang="zh-CN" sz="2400">
              <a:solidFill>
                <a:schemeClr val="accent2"/>
              </a:solidFill>
              <a:latin typeface="Times New Roman" panose="02020603050405020304" pitchFamily="18" charset="0"/>
            </a:endParaRPr>
          </a:p>
        </p:txBody>
      </p:sp>
      <p:sp>
        <p:nvSpPr>
          <p:cNvPr id="88070"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8807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2650" y="3702050"/>
            <a:ext cx="4838700" cy="2876550"/>
          </a:xfrm>
          <a:prstGeom prst="rect">
            <a:avLst/>
          </a:prstGeom>
          <a:noFill/>
          <a:ln>
            <a:noFill/>
          </a:ln>
          <a:extLst>
            <a:ext uri="{909E8E84-426E-40DD-AFC4-6F175D3DCCD1}">
              <a14:hiddenFill xmlns:a14="http://schemas.microsoft.com/office/drawing/2010/main">
                <a:solidFill>
                  <a:srgbClr val="333300"/>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b="0" dirty="0"/>
              <a:t>Client</a:t>
            </a:r>
            <a:endParaRPr lang="zh-CN" altLang="en-US" dirty="0"/>
          </a:p>
        </p:txBody>
      </p:sp>
      <p:sp>
        <p:nvSpPr>
          <p:cNvPr id="89091" name="内容占位符 2"/>
          <p:cNvSpPr>
            <a:spLocks noGrp="1"/>
          </p:cNvSpPr>
          <p:nvPr>
            <p:ph idx="1"/>
          </p:nvPr>
        </p:nvSpPr>
        <p:spPr>
          <a:xfrm>
            <a:off x="611188" y="1371600"/>
            <a:ext cx="8064500" cy="4876800"/>
          </a:xfrm>
        </p:spPr>
        <p:txBody>
          <a:bodyPr/>
          <a:lstStyle/>
          <a:p>
            <a:pPr>
              <a:lnSpc>
                <a:spcPct val="150000"/>
              </a:lnSpc>
            </a:pPr>
            <a:r>
              <a:rPr lang="en-US" altLang="zh-CN" sz="2000" dirty="0"/>
              <a:t>Client</a:t>
            </a:r>
            <a:r>
              <a:rPr lang="zh-CN" altLang="en-US" sz="2000" dirty="0"/>
              <a:t>访问用户数据之前需要首先访问</a:t>
            </a:r>
            <a:r>
              <a:rPr lang="en-US" altLang="zh-CN" sz="2000" dirty="0"/>
              <a:t>Zookeeper</a:t>
            </a:r>
            <a:r>
              <a:rPr lang="zh-CN" altLang="en-US" sz="2000" dirty="0"/>
              <a:t>，然后访问</a:t>
            </a:r>
            <a:r>
              <a:rPr lang="en-US" altLang="zh-CN" sz="2000" dirty="0"/>
              <a:t>-ROOT-</a:t>
            </a:r>
            <a:r>
              <a:rPr lang="zh-CN" altLang="en-US" sz="2000" dirty="0"/>
              <a:t>表，接着访问</a:t>
            </a:r>
            <a:r>
              <a:rPr lang="en-US" altLang="zh-CN" sz="2000" dirty="0"/>
              <a:t>.META.</a:t>
            </a:r>
            <a:r>
              <a:rPr lang="zh-CN" altLang="en-US" sz="2000" dirty="0"/>
              <a:t>表，最后才能找到用户数据的位置去访问，中间需要多次网络操作，不过</a:t>
            </a:r>
            <a:r>
              <a:rPr lang="en-US" altLang="zh-CN" sz="2000" dirty="0"/>
              <a:t>Client</a:t>
            </a:r>
            <a:r>
              <a:rPr lang="zh-CN" altLang="en-US" sz="2000" dirty="0"/>
              <a:t>端会做</a:t>
            </a:r>
            <a:r>
              <a:rPr lang="en-US" altLang="zh-CN" sz="2000" dirty="0"/>
              <a:t>cache</a:t>
            </a:r>
            <a:r>
              <a:rPr lang="zh-CN" altLang="en-US" sz="2000" dirty="0"/>
              <a:t>缓存</a:t>
            </a:r>
          </a:p>
          <a:p>
            <a:pPr>
              <a:lnSpc>
                <a:spcPct val="150000"/>
              </a:lnSpc>
            </a:pPr>
            <a:r>
              <a:rPr lang="en-US" altLang="zh-CN" sz="2000" dirty="0"/>
              <a:t>Client</a:t>
            </a:r>
            <a:r>
              <a:rPr lang="zh-CN" altLang="en-US" sz="2000" dirty="0"/>
              <a:t>包含访问</a:t>
            </a:r>
            <a:r>
              <a:rPr lang="en-US" altLang="zh-CN" sz="2000" dirty="0" err="1"/>
              <a:t>HBase</a:t>
            </a:r>
            <a:r>
              <a:rPr lang="zh-CN" altLang="en-US" sz="2000" dirty="0"/>
              <a:t>的接口，</a:t>
            </a:r>
            <a:r>
              <a:rPr lang="en-US" altLang="zh-CN" sz="2000" dirty="0"/>
              <a:t>Client</a:t>
            </a:r>
            <a:r>
              <a:rPr lang="zh-CN" altLang="en-US" sz="2000" dirty="0"/>
              <a:t>维护着一些缓存来加快对</a:t>
            </a:r>
            <a:r>
              <a:rPr lang="en-US" altLang="zh-CN" sz="2000" dirty="0" err="1"/>
              <a:t>HBase</a:t>
            </a:r>
            <a:r>
              <a:rPr lang="zh-CN" altLang="en-US" sz="2000" dirty="0"/>
              <a:t>的访问，比如</a:t>
            </a:r>
            <a:r>
              <a:rPr lang="en-US" altLang="zh-CN" sz="2000" dirty="0"/>
              <a:t>HRegion</a:t>
            </a:r>
            <a:r>
              <a:rPr lang="zh-CN" altLang="en-US" sz="2000" dirty="0"/>
              <a:t>的位置信息</a:t>
            </a:r>
          </a:p>
          <a:p>
            <a:pPr>
              <a:lnSpc>
                <a:spcPct val="150000"/>
              </a:lnSpc>
            </a:pPr>
            <a:r>
              <a:rPr lang="en-US" altLang="zh-CN" sz="2000" dirty="0" err="1"/>
              <a:t>HBase</a:t>
            </a:r>
            <a:r>
              <a:rPr lang="en-US" altLang="zh-CN" sz="2000" dirty="0"/>
              <a:t> Client</a:t>
            </a:r>
            <a:r>
              <a:rPr lang="zh-CN" altLang="en-US" sz="2000" dirty="0"/>
              <a:t>使用</a:t>
            </a:r>
            <a:r>
              <a:rPr lang="en-US" altLang="zh-CN" sz="2000" dirty="0" err="1"/>
              <a:t>HBase</a:t>
            </a:r>
            <a:r>
              <a:rPr lang="zh-CN" altLang="en-US" sz="2000" dirty="0"/>
              <a:t>的</a:t>
            </a:r>
            <a:r>
              <a:rPr lang="en-US" altLang="zh-CN" sz="2000" dirty="0"/>
              <a:t>RPC</a:t>
            </a:r>
            <a:r>
              <a:rPr lang="zh-CN" altLang="en-US" sz="2000" dirty="0"/>
              <a:t>机制与</a:t>
            </a:r>
            <a:r>
              <a:rPr lang="en-US" altLang="zh-CN" sz="2000" dirty="0" err="1"/>
              <a:t>HMaster</a:t>
            </a:r>
            <a:r>
              <a:rPr lang="zh-CN" altLang="en-US" sz="2000" dirty="0"/>
              <a:t>和</a:t>
            </a:r>
            <a:r>
              <a:rPr lang="en-US" altLang="zh-CN" sz="2000" dirty="0" err="1"/>
              <a:t>HRegionServer</a:t>
            </a:r>
            <a:r>
              <a:rPr lang="zh-CN" altLang="en-US" sz="2000" dirty="0"/>
              <a:t>进行通信，对于管理类操作，</a:t>
            </a:r>
            <a:r>
              <a:rPr lang="en-US" altLang="zh-CN" sz="2000" dirty="0"/>
              <a:t>Client</a:t>
            </a:r>
            <a:r>
              <a:rPr lang="zh-CN" altLang="en-US" sz="2000" dirty="0"/>
              <a:t>与</a:t>
            </a:r>
            <a:r>
              <a:rPr lang="en-US" altLang="zh-CN" sz="2000" dirty="0" err="1"/>
              <a:t>HMaster</a:t>
            </a:r>
            <a:r>
              <a:rPr lang="zh-CN" altLang="en-US" sz="2000" dirty="0"/>
              <a:t>进行</a:t>
            </a:r>
            <a:r>
              <a:rPr lang="en-US" altLang="zh-CN" sz="2000" dirty="0"/>
              <a:t>RPC</a:t>
            </a:r>
            <a:r>
              <a:rPr lang="zh-CN" altLang="en-US" sz="2000" dirty="0"/>
              <a:t>；对于数据读写类操作，</a:t>
            </a:r>
            <a:r>
              <a:rPr lang="en-US" altLang="zh-CN" sz="2000" dirty="0"/>
              <a:t>Client</a:t>
            </a:r>
            <a:r>
              <a:rPr lang="zh-CN" altLang="en-US" sz="2000" dirty="0"/>
              <a:t>与</a:t>
            </a:r>
            <a:r>
              <a:rPr lang="en-US" altLang="zh-CN" sz="2000" dirty="0" err="1"/>
              <a:t>HRegionServer</a:t>
            </a:r>
            <a:r>
              <a:rPr lang="zh-CN" altLang="en-US" sz="2000" dirty="0"/>
              <a:t>进行</a:t>
            </a:r>
            <a:r>
              <a:rPr lang="en-US" altLang="zh-CN" sz="2000" dirty="0"/>
              <a:t>RPC</a:t>
            </a:r>
            <a:endParaRPr lang="zh-CN" altLang="en-US" sz="2000" dirty="0"/>
          </a:p>
          <a:p>
            <a:endParaRPr lang="zh-CN" altLang="en-US" sz="2400" dirty="0"/>
          </a:p>
        </p:txBody>
      </p:sp>
      <p:sp>
        <p:nvSpPr>
          <p:cNvPr id="4" name="日期占位符 3"/>
          <p:cNvSpPr>
            <a:spLocks noGrp="1"/>
          </p:cNvSpPr>
          <p:nvPr>
            <p:ph type="dt" sz="quarter" idx="10"/>
          </p:nvPr>
        </p:nvSpPr>
        <p:spPr/>
        <p:txBody>
          <a:bodyPr/>
          <a:lstStyle/>
          <a:p>
            <a:pPr>
              <a:defRPr/>
            </a:pPr>
            <a:fld id="{77AB41CE-6A62-49C1-9FD6-42EE28920D0C}" type="datetime3">
              <a:rPr lang="zh-CN" altLang="en-US" smtClean="0"/>
              <a:pPr>
                <a:defRPr/>
              </a:pPr>
              <a:t>2021年12月8日星期三</a:t>
            </a:fld>
            <a:endParaRPr lang="en-US" altLang="zh-CN"/>
          </a:p>
        </p:txBody>
      </p:sp>
      <p:sp>
        <p:nvSpPr>
          <p:cNvPr id="89093"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8E5E732F-2F68-4EA3-A11A-028E0D239D80}" type="slidenum">
              <a:rPr lang="zh-CN" altLang="en-US" sz="2400" smtClean="0">
                <a:solidFill>
                  <a:schemeClr val="accent2"/>
                </a:solidFill>
                <a:latin typeface="Times New Roman" panose="02020603050405020304" pitchFamily="18" charset="0"/>
              </a:rPr>
              <a:pPr>
                <a:spcBef>
                  <a:spcPct val="0"/>
                </a:spcBef>
                <a:buClrTx/>
                <a:buSzTx/>
                <a:buFontTx/>
                <a:buNone/>
              </a:pPr>
              <a:t>82</a:t>
            </a:fld>
            <a:endParaRPr lang="en-US" altLang="zh-CN" sz="2400">
              <a:solidFill>
                <a:schemeClr val="accent2"/>
              </a:solidFill>
              <a:latin typeface="Times New Roman" panose="02020603050405020304" pitchFamily="18" charset="0"/>
            </a:endParaRPr>
          </a:p>
        </p:txBody>
      </p:sp>
      <p:sp>
        <p:nvSpPr>
          <p:cNvPr id="89094"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b="0" dirty="0"/>
              <a:t>Zookeeper</a:t>
            </a:r>
            <a:endParaRPr lang="zh-CN" altLang="en-US" dirty="0"/>
          </a:p>
        </p:txBody>
      </p:sp>
      <p:sp>
        <p:nvSpPr>
          <p:cNvPr id="90115" name="内容占位符 2"/>
          <p:cNvSpPr>
            <a:spLocks noGrp="1"/>
          </p:cNvSpPr>
          <p:nvPr>
            <p:ph idx="1"/>
          </p:nvPr>
        </p:nvSpPr>
        <p:spPr/>
        <p:txBody>
          <a:bodyPr/>
          <a:lstStyle/>
          <a:p>
            <a:pPr>
              <a:lnSpc>
                <a:spcPct val="150000"/>
              </a:lnSpc>
            </a:pPr>
            <a:r>
              <a:rPr lang="en-US" altLang="zh-CN" sz="2000" dirty="0"/>
              <a:t>Zookeeper</a:t>
            </a:r>
            <a:r>
              <a:rPr lang="zh-CN" altLang="en-US" sz="2000" dirty="0"/>
              <a:t>中除了存储</a:t>
            </a:r>
            <a:r>
              <a:rPr lang="en-US" altLang="zh-CN" sz="2000" dirty="0"/>
              <a:t>-ROOT-</a:t>
            </a:r>
            <a:r>
              <a:rPr lang="zh-CN" altLang="en-US" sz="2000" dirty="0"/>
              <a:t>表的地址和</a:t>
            </a:r>
            <a:r>
              <a:rPr lang="en-US" altLang="zh-CN" sz="2000" dirty="0" err="1"/>
              <a:t>HMaster</a:t>
            </a:r>
            <a:r>
              <a:rPr lang="zh-CN" altLang="en-US" sz="2000" dirty="0"/>
              <a:t>的地址，</a:t>
            </a:r>
            <a:r>
              <a:rPr lang="en-US" altLang="zh-CN" sz="2000" dirty="0" err="1"/>
              <a:t>HRegionServer</a:t>
            </a:r>
            <a:r>
              <a:rPr lang="zh-CN" altLang="en-US" sz="2000" dirty="0"/>
              <a:t>也会把自己以“</a:t>
            </a:r>
            <a:r>
              <a:rPr lang="en-US" altLang="zh-CN" sz="2000" dirty="0"/>
              <a:t>Ephemeral”</a:t>
            </a:r>
            <a:r>
              <a:rPr lang="zh-CN" altLang="en-US" sz="2000" dirty="0"/>
              <a:t>方式注册到</a:t>
            </a:r>
            <a:r>
              <a:rPr lang="en-US" altLang="zh-CN" sz="2000" dirty="0"/>
              <a:t>Zookeeper</a:t>
            </a:r>
            <a:r>
              <a:rPr lang="zh-CN" altLang="en-US" sz="2000" dirty="0"/>
              <a:t>中，使得</a:t>
            </a:r>
            <a:r>
              <a:rPr lang="en-US" altLang="zh-CN" sz="2000" dirty="0" err="1"/>
              <a:t>HMaster</a:t>
            </a:r>
            <a:r>
              <a:rPr lang="zh-CN" altLang="en-US" sz="2000" dirty="0"/>
              <a:t>可以随时感知到各个</a:t>
            </a:r>
            <a:r>
              <a:rPr lang="en-US" altLang="zh-CN" sz="2000" dirty="0" err="1"/>
              <a:t>HRegionServer</a:t>
            </a:r>
            <a:r>
              <a:rPr lang="zh-CN" altLang="en-US" sz="2000" dirty="0"/>
              <a:t>的健康状态</a:t>
            </a:r>
            <a:endParaRPr lang="en-US" altLang="zh-CN" sz="2000" dirty="0"/>
          </a:p>
          <a:p>
            <a:pPr>
              <a:lnSpc>
                <a:spcPct val="150000"/>
              </a:lnSpc>
            </a:pPr>
            <a:r>
              <a:rPr lang="en-US" altLang="zh-CN" sz="2000" dirty="0"/>
              <a:t>Zookeeper</a:t>
            </a:r>
            <a:r>
              <a:rPr lang="zh-CN" altLang="en-US" sz="2000" dirty="0"/>
              <a:t>也避免了</a:t>
            </a:r>
            <a:r>
              <a:rPr lang="en-US" altLang="zh-CN" sz="2000" dirty="0" err="1"/>
              <a:t>HMaster</a:t>
            </a:r>
            <a:r>
              <a:rPr lang="zh-CN" altLang="en-US" sz="2000" dirty="0"/>
              <a:t>的单点问题</a:t>
            </a:r>
          </a:p>
          <a:p>
            <a:pPr>
              <a:lnSpc>
                <a:spcPct val="150000"/>
              </a:lnSpc>
            </a:pPr>
            <a:r>
              <a:rPr lang="en-US" altLang="zh-CN" sz="2000" dirty="0"/>
              <a:t>Zookeeper</a:t>
            </a:r>
            <a:r>
              <a:rPr lang="zh-CN" altLang="en-US" sz="2000" dirty="0"/>
              <a:t>的作用</a:t>
            </a:r>
          </a:p>
          <a:p>
            <a:pPr lvl="1">
              <a:lnSpc>
                <a:spcPct val="150000"/>
              </a:lnSpc>
            </a:pPr>
            <a:r>
              <a:rPr lang="zh-CN" altLang="en-US" sz="1800" dirty="0"/>
              <a:t>保证任何时候，集群中只有一个</a:t>
            </a:r>
            <a:r>
              <a:rPr lang="en-US" altLang="zh-CN" sz="1800" dirty="0" err="1"/>
              <a:t>HMaster</a:t>
            </a:r>
            <a:endParaRPr lang="zh-CN" altLang="en-US" sz="1800" dirty="0"/>
          </a:p>
          <a:p>
            <a:pPr lvl="1">
              <a:lnSpc>
                <a:spcPct val="150000"/>
              </a:lnSpc>
            </a:pPr>
            <a:r>
              <a:rPr lang="zh-CN" altLang="en-US" sz="1800" dirty="0"/>
              <a:t>存储所有</a:t>
            </a:r>
            <a:r>
              <a:rPr lang="en-US" altLang="zh-CN" sz="1800" dirty="0"/>
              <a:t>HRegion</a:t>
            </a:r>
            <a:r>
              <a:rPr lang="zh-CN" altLang="en-US" sz="1800" dirty="0"/>
              <a:t>的寻址入口</a:t>
            </a:r>
          </a:p>
          <a:p>
            <a:pPr lvl="1">
              <a:lnSpc>
                <a:spcPct val="150000"/>
              </a:lnSpc>
            </a:pPr>
            <a:r>
              <a:rPr lang="zh-CN" altLang="en-US" sz="1800" dirty="0"/>
              <a:t>实时监控</a:t>
            </a:r>
            <a:r>
              <a:rPr lang="en-US" altLang="zh-CN" sz="1800" dirty="0" err="1"/>
              <a:t>HRegionServer</a:t>
            </a:r>
            <a:r>
              <a:rPr lang="zh-CN" altLang="en-US" sz="1800" dirty="0"/>
              <a:t>的状态，将</a:t>
            </a:r>
            <a:r>
              <a:rPr lang="en-US" altLang="zh-CN" sz="1800" dirty="0" err="1"/>
              <a:t>HRegionServer</a:t>
            </a:r>
            <a:r>
              <a:rPr lang="zh-CN" altLang="en-US" sz="1800" dirty="0"/>
              <a:t>的上线和下线信息实时通知给</a:t>
            </a:r>
            <a:r>
              <a:rPr lang="en-US" altLang="zh-CN" sz="1800" dirty="0" err="1"/>
              <a:t>HMaster</a:t>
            </a:r>
            <a:endParaRPr lang="zh-CN" altLang="en-US" sz="1800" dirty="0"/>
          </a:p>
          <a:p>
            <a:pPr lvl="1">
              <a:lnSpc>
                <a:spcPct val="150000"/>
              </a:lnSpc>
            </a:pPr>
            <a:r>
              <a:rPr lang="zh-CN" altLang="en-US" sz="1800" dirty="0"/>
              <a:t>存储</a:t>
            </a:r>
            <a:r>
              <a:rPr lang="en-US" altLang="zh-CN" sz="1800" dirty="0" err="1"/>
              <a:t>HBase</a:t>
            </a:r>
            <a:r>
              <a:rPr lang="zh-CN" altLang="en-US" sz="1800" dirty="0"/>
              <a:t>的</a:t>
            </a:r>
            <a:r>
              <a:rPr lang="en-US" altLang="zh-CN" sz="1800" dirty="0"/>
              <a:t>schema</a:t>
            </a:r>
            <a:r>
              <a:rPr lang="zh-CN" altLang="en-US" sz="1800" dirty="0"/>
              <a:t>，包括有哪些表，每个表有哪些列族</a:t>
            </a:r>
          </a:p>
          <a:p>
            <a:pPr>
              <a:lnSpc>
                <a:spcPct val="150000"/>
              </a:lnSpc>
            </a:pPr>
            <a:endParaRPr lang="zh-CN" altLang="en-US" sz="2000" dirty="0"/>
          </a:p>
        </p:txBody>
      </p:sp>
      <p:sp>
        <p:nvSpPr>
          <p:cNvPr id="4" name="日期占位符 3"/>
          <p:cNvSpPr>
            <a:spLocks noGrp="1"/>
          </p:cNvSpPr>
          <p:nvPr>
            <p:ph type="dt" sz="quarter" idx="10"/>
          </p:nvPr>
        </p:nvSpPr>
        <p:spPr/>
        <p:txBody>
          <a:bodyPr/>
          <a:lstStyle/>
          <a:p>
            <a:pPr>
              <a:defRPr/>
            </a:pPr>
            <a:fld id="{77AB41CE-6A62-49C1-9FD6-42EE28920D0C}" type="datetime3">
              <a:rPr lang="zh-CN" altLang="en-US" smtClean="0"/>
              <a:pPr>
                <a:defRPr/>
              </a:pPr>
              <a:t>2021年12月8日星期三</a:t>
            </a:fld>
            <a:endParaRPr lang="en-US" altLang="zh-CN"/>
          </a:p>
        </p:txBody>
      </p:sp>
      <p:sp>
        <p:nvSpPr>
          <p:cNvPr id="90117"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AF8D4286-768C-4786-8FF7-80115BBDFE6E}" type="slidenum">
              <a:rPr lang="zh-CN" altLang="en-US" sz="2400" smtClean="0">
                <a:solidFill>
                  <a:schemeClr val="accent2"/>
                </a:solidFill>
                <a:latin typeface="Times New Roman" panose="02020603050405020304" pitchFamily="18" charset="0"/>
              </a:rPr>
              <a:pPr>
                <a:spcBef>
                  <a:spcPct val="0"/>
                </a:spcBef>
                <a:buClrTx/>
                <a:buSzTx/>
                <a:buFontTx/>
                <a:buNone/>
              </a:pPr>
              <a:t>83</a:t>
            </a:fld>
            <a:endParaRPr lang="en-US" altLang="zh-CN" sz="2400">
              <a:solidFill>
                <a:schemeClr val="accent2"/>
              </a:solidFill>
              <a:latin typeface="Times New Roman" panose="02020603050405020304" pitchFamily="18" charset="0"/>
            </a:endParaRPr>
          </a:p>
        </p:txBody>
      </p:sp>
      <p:sp>
        <p:nvSpPr>
          <p:cNvPr id="90118"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b="0" dirty="0" err="1"/>
              <a:t>HMaster</a:t>
            </a:r>
            <a:endParaRPr lang="zh-CN" altLang="en-US" dirty="0"/>
          </a:p>
        </p:txBody>
      </p:sp>
      <p:sp>
        <p:nvSpPr>
          <p:cNvPr id="91139" name="内容占位符 2"/>
          <p:cNvSpPr>
            <a:spLocks noGrp="1"/>
          </p:cNvSpPr>
          <p:nvPr>
            <p:ph idx="1"/>
          </p:nvPr>
        </p:nvSpPr>
        <p:spPr/>
        <p:txBody>
          <a:bodyPr/>
          <a:lstStyle/>
          <a:p>
            <a:pPr>
              <a:lnSpc>
                <a:spcPct val="150000"/>
              </a:lnSpc>
            </a:pPr>
            <a:r>
              <a:rPr lang="en-US" altLang="zh-CN" sz="2000" dirty="0" err="1"/>
              <a:t>HMaster</a:t>
            </a:r>
            <a:r>
              <a:rPr lang="zh-CN" altLang="en-US" sz="2000" dirty="0"/>
              <a:t>没有单点问题，</a:t>
            </a:r>
            <a:r>
              <a:rPr lang="en-US" altLang="zh-CN" sz="2000" dirty="0" err="1"/>
              <a:t>HBase</a:t>
            </a:r>
            <a:r>
              <a:rPr lang="zh-CN" altLang="en-US" sz="2000" dirty="0"/>
              <a:t>中可以启动多个</a:t>
            </a:r>
            <a:r>
              <a:rPr lang="en-US" altLang="zh-CN" sz="2000" dirty="0" err="1"/>
              <a:t>HMaster</a:t>
            </a:r>
            <a:r>
              <a:rPr lang="zh-CN" altLang="en-US" sz="2000" dirty="0"/>
              <a:t>，通过</a:t>
            </a:r>
            <a:r>
              <a:rPr lang="en-US" altLang="zh-CN" sz="2000" dirty="0"/>
              <a:t>Zookeeper</a:t>
            </a:r>
            <a:r>
              <a:rPr lang="zh-CN" altLang="en-US" sz="2000" dirty="0"/>
              <a:t>的</a:t>
            </a:r>
            <a:r>
              <a:rPr lang="en-US" altLang="zh-CN" sz="2000" dirty="0"/>
              <a:t>Master Election</a:t>
            </a:r>
            <a:r>
              <a:rPr lang="zh-CN" altLang="en-US" sz="2000" dirty="0"/>
              <a:t>机制保证总有一个</a:t>
            </a:r>
            <a:r>
              <a:rPr lang="en-US" altLang="zh-CN" sz="2000" dirty="0" err="1"/>
              <a:t>HMaster</a:t>
            </a:r>
            <a:r>
              <a:rPr lang="zh-CN" altLang="en-US" sz="2000" dirty="0"/>
              <a:t>运行</a:t>
            </a:r>
          </a:p>
          <a:p>
            <a:pPr>
              <a:lnSpc>
                <a:spcPct val="150000"/>
              </a:lnSpc>
            </a:pPr>
            <a:r>
              <a:rPr lang="en-US" altLang="zh-CN" sz="2000" dirty="0" err="1"/>
              <a:t>HMaster</a:t>
            </a:r>
            <a:r>
              <a:rPr lang="zh-CN" altLang="en-US" sz="2000" dirty="0"/>
              <a:t>在功能上主要负责表和</a:t>
            </a:r>
            <a:r>
              <a:rPr lang="en-US" altLang="zh-CN" sz="2000" dirty="0"/>
              <a:t>HRegion</a:t>
            </a:r>
            <a:r>
              <a:rPr lang="zh-CN" altLang="en-US" sz="2000" dirty="0"/>
              <a:t>的管理工作</a:t>
            </a:r>
          </a:p>
          <a:p>
            <a:pPr lvl="1">
              <a:lnSpc>
                <a:spcPct val="150000"/>
              </a:lnSpc>
            </a:pPr>
            <a:r>
              <a:rPr lang="zh-CN" altLang="en-US" sz="1800" dirty="0"/>
              <a:t>管理用户对表的增、删、改、查操作</a:t>
            </a:r>
          </a:p>
          <a:p>
            <a:pPr lvl="1">
              <a:lnSpc>
                <a:spcPct val="150000"/>
              </a:lnSpc>
            </a:pPr>
            <a:r>
              <a:rPr lang="zh-CN" altLang="en-US" sz="1800" dirty="0"/>
              <a:t>管理</a:t>
            </a:r>
            <a:r>
              <a:rPr lang="en-US" altLang="zh-CN" sz="1800" dirty="0" err="1"/>
              <a:t>HRegionServer</a:t>
            </a:r>
            <a:r>
              <a:rPr lang="zh-CN" altLang="en-US" sz="1800" dirty="0"/>
              <a:t>的负载均衡，调整</a:t>
            </a:r>
            <a:r>
              <a:rPr lang="en-US" altLang="zh-CN" sz="1800" dirty="0"/>
              <a:t>HRegion</a:t>
            </a:r>
            <a:r>
              <a:rPr lang="zh-CN" altLang="en-US" sz="1800" dirty="0"/>
              <a:t>分布</a:t>
            </a:r>
          </a:p>
          <a:p>
            <a:pPr lvl="1">
              <a:lnSpc>
                <a:spcPct val="150000"/>
              </a:lnSpc>
            </a:pPr>
            <a:r>
              <a:rPr lang="zh-CN" altLang="en-US" sz="1800" dirty="0"/>
              <a:t>在</a:t>
            </a:r>
            <a:r>
              <a:rPr lang="en-US" altLang="zh-CN" sz="1800" dirty="0"/>
              <a:t>HRegion</a:t>
            </a:r>
            <a:r>
              <a:rPr lang="zh-CN" altLang="en-US" sz="1800" dirty="0"/>
              <a:t>分裂后，负责新</a:t>
            </a:r>
            <a:r>
              <a:rPr lang="en-US" altLang="zh-CN" sz="1800" dirty="0"/>
              <a:t>HRegion</a:t>
            </a:r>
            <a:r>
              <a:rPr lang="zh-CN" altLang="en-US" sz="1800" dirty="0"/>
              <a:t>的分配</a:t>
            </a:r>
          </a:p>
          <a:p>
            <a:pPr lvl="1">
              <a:lnSpc>
                <a:spcPct val="150000"/>
              </a:lnSpc>
            </a:pPr>
            <a:r>
              <a:rPr lang="zh-CN" altLang="en-US" sz="1800" dirty="0"/>
              <a:t>在</a:t>
            </a:r>
            <a:r>
              <a:rPr lang="en-US" altLang="zh-CN" sz="1800" dirty="0" err="1"/>
              <a:t>HRegionServer</a:t>
            </a:r>
            <a:r>
              <a:rPr lang="zh-CN" altLang="en-US" sz="1800" dirty="0"/>
              <a:t>停机后，负责失效</a:t>
            </a:r>
            <a:r>
              <a:rPr lang="en-US" altLang="zh-CN" sz="1800" dirty="0" err="1"/>
              <a:t>HRegionServer</a:t>
            </a:r>
            <a:r>
              <a:rPr lang="zh-CN" altLang="en-US" sz="1800" dirty="0"/>
              <a:t>上的</a:t>
            </a:r>
            <a:r>
              <a:rPr lang="en-US" altLang="zh-CN" sz="1800" dirty="0"/>
              <a:t>HRegion</a:t>
            </a:r>
            <a:r>
              <a:rPr lang="zh-CN" altLang="en-US" sz="1800" dirty="0"/>
              <a:t>的迁移</a:t>
            </a:r>
          </a:p>
          <a:p>
            <a:endParaRPr lang="zh-CN" altLang="en-US" sz="2000" dirty="0"/>
          </a:p>
        </p:txBody>
      </p:sp>
      <p:sp>
        <p:nvSpPr>
          <p:cNvPr id="4" name="日期占位符 3"/>
          <p:cNvSpPr>
            <a:spLocks noGrp="1"/>
          </p:cNvSpPr>
          <p:nvPr>
            <p:ph type="dt" sz="quarter" idx="10"/>
          </p:nvPr>
        </p:nvSpPr>
        <p:spPr/>
        <p:txBody>
          <a:bodyPr/>
          <a:lstStyle/>
          <a:p>
            <a:pPr>
              <a:defRPr/>
            </a:pPr>
            <a:fld id="{77AB41CE-6A62-49C1-9FD6-42EE28920D0C}" type="datetime3">
              <a:rPr lang="zh-CN" altLang="en-US" smtClean="0"/>
              <a:pPr>
                <a:defRPr/>
              </a:pPr>
              <a:t>2021年12月8日星期三</a:t>
            </a:fld>
            <a:endParaRPr lang="en-US" altLang="zh-CN"/>
          </a:p>
        </p:txBody>
      </p:sp>
      <p:sp>
        <p:nvSpPr>
          <p:cNvPr id="91141"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D709CACE-6202-4F06-914F-9BA996084E90}" type="slidenum">
              <a:rPr lang="zh-CN" altLang="en-US" sz="2400" smtClean="0">
                <a:solidFill>
                  <a:schemeClr val="accent2"/>
                </a:solidFill>
                <a:latin typeface="Times New Roman" panose="02020603050405020304" pitchFamily="18" charset="0"/>
              </a:rPr>
              <a:pPr>
                <a:spcBef>
                  <a:spcPct val="0"/>
                </a:spcBef>
                <a:buClrTx/>
                <a:buSzTx/>
                <a:buFontTx/>
                <a:buNone/>
              </a:pPr>
              <a:t>84</a:t>
            </a:fld>
            <a:endParaRPr lang="en-US" altLang="zh-CN" sz="2400">
              <a:solidFill>
                <a:schemeClr val="accent2"/>
              </a:solidFill>
              <a:latin typeface="Times New Roman" panose="02020603050405020304" pitchFamily="18" charset="0"/>
            </a:endParaRPr>
          </a:p>
        </p:txBody>
      </p:sp>
      <p:sp>
        <p:nvSpPr>
          <p:cNvPr id="91142"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b="0" dirty="0" err="1"/>
              <a:t>HRegionServer</a:t>
            </a:r>
            <a:endParaRPr lang="zh-CN" altLang="en-US" dirty="0"/>
          </a:p>
        </p:txBody>
      </p:sp>
      <p:sp>
        <p:nvSpPr>
          <p:cNvPr id="92163" name="内容占位符 2"/>
          <p:cNvSpPr>
            <a:spLocks noGrp="1"/>
          </p:cNvSpPr>
          <p:nvPr>
            <p:ph idx="1"/>
          </p:nvPr>
        </p:nvSpPr>
        <p:spPr>
          <a:xfrm>
            <a:off x="685800" y="1341438"/>
            <a:ext cx="7772400" cy="4876800"/>
          </a:xfrm>
        </p:spPr>
        <p:txBody>
          <a:bodyPr/>
          <a:lstStyle/>
          <a:p>
            <a:r>
              <a:rPr lang="en-US" altLang="zh-CN" sz="2000" dirty="0" err="1"/>
              <a:t>HRegionServer</a:t>
            </a:r>
            <a:r>
              <a:rPr lang="zh-CN" altLang="en-US" sz="2000" dirty="0"/>
              <a:t>主要负责响应用户</a:t>
            </a:r>
            <a:r>
              <a:rPr lang="en-US" altLang="zh-CN" sz="2000" dirty="0"/>
              <a:t>I/O</a:t>
            </a:r>
            <a:r>
              <a:rPr lang="zh-CN" altLang="en-US" sz="2000" dirty="0"/>
              <a:t>请求，向</a:t>
            </a:r>
            <a:r>
              <a:rPr lang="en-US" altLang="zh-CN" sz="2000" dirty="0"/>
              <a:t>HDFS</a:t>
            </a:r>
            <a:r>
              <a:rPr lang="zh-CN" altLang="en-US" sz="2000" dirty="0"/>
              <a:t>文件系统中读写数据，是</a:t>
            </a:r>
            <a:r>
              <a:rPr lang="en-US" altLang="zh-CN" sz="2000" dirty="0" err="1"/>
              <a:t>HBase</a:t>
            </a:r>
            <a:r>
              <a:rPr lang="zh-CN" altLang="en-US" sz="2000" dirty="0"/>
              <a:t>中最核心的模块</a:t>
            </a:r>
          </a:p>
        </p:txBody>
      </p:sp>
      <p:sp>
        <p:nvSpPr>
          <p:cNvPr id="4" name="日期占位符 3"/>
          <p:cNvSpPr>
            <a:spLocks noGrp="1"/>
          </p:cNvSpPr>
          <p:nvPr>
            <p:ph type="dt" sz="quarter" idx="10"/>
          </p:nvPr>
        </p:nvSpPr>
        <p:spPr/>
        <p:txBody>
          <a:bodyPr/>
          <a:lstStyle/>
          <a:p>
            <a:pPr>
              <a:defRPr/>
            </a:pPr>
            <a:fld id="{77AB41CE-6A62-49C1-9FD6-42EE28920D0C}" type="datetime3">
              <a:rPr lang="zh-CN" altLang="en-US" smtClean="0"/>
              <a:pPr>
                <a:defRPr/>
              </a:pPr>
              <a:t>2021年12月8日星期三</a:t>
            </a:fld>
            <a:endParaRPr lang="en-US" altLang="zh-CN"/>
          </a:p>
        </p:txBody>
      </p:sp>
      <p:sp>
        <p:nvSpPr>
          <p:cNvPr id="92165"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69CA5024-4E5E-4ED7-9DC9-B42D9D28E117}" type="slidenum">
              <a:rPr lang="zh-CN" altLang="en-US" sz="2400" smtClean="0">
                <a:solidFill>
                  <a:schemeClr val="accent2"/>
                </a:solidFill>
                <a:latin typeface="Times New Roman" panose="02020603050405020304" pitchFamily="18" charset="0"/>
              </a:rPr>
              <a:pPr>
                <a:spcBef>
                  <a:spcPct val="0"/>
                </a:spcBef>
                <a:buClrTx/>
                <a:buSzTx/>
                <a:buFontTx/>
                <a:buNone/>
              </a:pPr>
              <a:t>85</a:t>
            </a:fld>
            <a:endParaRPr lang="en-US" altLang="zh-CN" sz="2400">
              <a:solidFill>
                <a:schemeClr val="accent2"/>
              </a:solidFill>
              <a:latin typeface="Times New Roman" panose="02020603050405020304" pitchFamily="18" charset="0"/>
            </a:endParaRPr>
          </a:p>
        </p:txBody>
      </p:sp>
      <p:sp>
        <p:nvSpPr>
          <p:cNvPr id="92166"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9216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6375" y="2032000"/>
            <a:ext cx="5289550" cy="46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7"/>
          <p:cNvSpPr>
            <a:spLocks noChangeArrowheads="1"/>
          </p:cNvSpPr>
          <p:nvPr/>
        </p:nvSpPr>
        <p:spPr bwMode="auto">
          <a:xfrm>
            <a:off x="6765925" y="2492375"/>
            <a:ext cx="2063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600">
                <a:solidFill>
                  <a:schemeClr val="bg2"/>
                </a:solidFill>
                <a:latin typeface="+mn-ea"/>
                <a:ea typeface="+mn-ea"/>
              </a:rPr>
              <a:t>1. </a:t>
            </a:r>
            <a:r>
              <a:rPr lang="zh-CN" altLang="en-US" sz="1600">
                <a:solidFill>
                  <a:schemeClr val="bg2"/>
                </a:solidFill>
                <a:latin typeface="+mn-ea"/>
                <a:ea typeface="+mn-ea"/>
              </a:rPr>
              <a:t>用户读写数据过程 </a:t>
            </a:r>
          </a:p>
        </p:txBody>
      </p:sp>
      <p:sp>
        <p:nvSpPr>
          <p:cNvPr id="10" name="Rectangle 8"/>
          <p:cNvSpPr>
            <a:spLocks noChangeArrowheads="1"/>
          </p:cNvSpPr>
          <p:nvPr/>
        </p:nvSpPr>
        <p:spPr bwMode="auto">
          <a:xfrm>
            <a:off x="6765925" y="2873375"/>
            <a:ext cx="14335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600" dirty="0">
                <a:solidFill>
                  <a:schemeClr val="bg2"/>
                </a:solidFill>
                <a:latin typeface="+mn-ea"/>
                <a:ea typeface="+mn-ea"/>
              </a:rPr>
              <a:t>2. </a:t>
            </a:r>
            <a:r>
              <a:rPr lang="zh-CN" altLang="en-US" sz="1600" dirty="0">
                <a:solidFill>
                  <a:schemeClr val="bg2"/>
                </a:solidFill>
                <a:latin typeface="+mn-ea"/>
                <a:ea typeface="+mn-ea"/>
              </a:rPr>
              <a:t>缓存的刷新</a:t>
            </a:r>
          </a:p>
        </p:txBody>
      </p:sp>
      <p:sp>
        <p:nvSpPr>
          <p:cNvPr id="11" name="Rectangle 9"/>
          <p:cNvSpPr>
            <a:spLocks noChangeArrowheads="1"/>
          </p:cNvSpPr>
          <p:nvPr/>
        </p:nvSpPr>
        <p:spPr bwMode="auto">
          <a:xfrm>
            <a:off x="6765925" y="3268663"/>
            <a:ext cx="17907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600" dirty="0">
                <a:solidFill>
                  <a:schemeClr val="bg2"/>
                </a:solidFill>
                <a:latin typeface="+mn-ea"/>
                <a:ea typeface="+mn-ea"/>
              </a:rPr>
              <a:t>3. </a:t>
            </a:r>
            <a:r>
              <a:rPr lang="en-US" altLang="zh-CN" sz="1600" dirty="0" err="1">
                <a:solidFill>
                  <a:schemeClr val="bg2"/>
                </a:solidFill>
                <a:latin typeface="+mn-ea"/>
                <a:ea typeface="+mn-ea"/>
              </a:rPr>
              <a:t>StoreFile</a:t>
            </a:r>
            <a:r>
              <a:rPr lang="zh-CN" altLang="en-US" sz="1600" dirty="0">
                <a:solidFill>
                  <a:schemeClr val="bg2"/>
                </a:solidFill>
                <a:latin typeface="+mn-ea"/>
                <a:ea typeface="+mn-ea"/>
              </a:rPr>
              <a:t>的合并</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b="0" dirty="0" err="1"/>
              <a:t>HStore</a:t>
            </a:r>
            <a:endParaRPr lang="zh-CN" altLang="en-US" b="0" dirty="0"/>
          </a:p>
        </p:txBody>
      </p:sp>
      <p:sp>
        <p:nvSpPr>
          <p:cNvPr id="93187" name="内容占位符 2"/>
          <p:cNvSpPr>
            <a:spLocks noGrp="1"/>
          </p:cNvSpPr>
          <p:nvPr>
            <p:ph idx="1"/>
          </p:nvPr>
        </p:nvSpPr>
        <p:spPr>
          <a:xfrm>
            <a:off x="827584" y="1484784"/>
            <a:ext cx="7560840" cy="4876800"/>
          </a:xfrm>
        </p:spPr>
        <p:txBody>
          <a:bodyPr/>
          <a:lstStyle/>
          <a:p>
            <a:pPr>
              <a:lnSpc>
                <a:spcPct val="150000"/>
              </a:lnSpc>
            </a:pPr>
            <a:r>
              <a:rPr lang="en-US" altLang="zh-CN" sz="1800" dirty="0" err="1"/>
              <a:t>HStore</a:t>
            </a:r>
            <a:r>
              <a:rPr lang="zh-CN" altLang="en-US" sz="1800" dirty="0"/>
              <a:t>存储是</a:t>
            </a:r>
            <a:r>
              <a:rPr lang="en-US" altLang="zh-CN" sz="1800" dirty="0" err="1"/>
              <a:t>HBase</a:t>
            </a:r>
            <a:r>
              <a:rPr lang="zh-CN" altLang="en-US" sz="1800" dirty="0"/>
              <a:t>存储的核心了，由两部分组成，一部分是</a:t>
            </a:r>
            <a:r>
              <a:rPr lang="en-US" altLang="zh-CN" sz="1800" dirty="0" err="1"/>
              <a:t>HMemStore</a:t>
            </a:r>
            <a:r>
              <a:rPr lang="zh-CN" altLang="en-US" sz="1800" dirty="0"/>
              <a:t>，一部分是</a:t>
            </a:r>
            <a:r>
              <a:rPr lang="en-US" altLang="zh-CN" sz="1800" dirty="0" err="1"/>
              <a:t>HStoreFile</a:t>
            </a:r>
            <a:endParaRPr lang="zh-CN" altLang="en-US" sz="1800" dirty="0"/>
          </a:p>
          <a:p>
            <a:pPr>
              <a:lnSpc>
                <a:spcPct val="150000"/>
              </a:lnSpc>
            </a:pPr>
            <a:r>
              <a:rPr lang="zh-CN" altLang="en-US" sz="1800" dirty="0"/>
              <a:t>用户写入的数据首先会放入</a:t>
            </a:r>
            <a:r>
              <a:rPr lang="en-US" altLang="zh-CN" sz="1800" dirty="0" err="1"/>
              <a:t>HMemStore</a:t>
            </a:r>
            <a:r>
              <a:rPr lang="zh-CN" altLang="en-US" sz="1800" dirty="0"/>
              <a:t>，当</a:t>
            </a:r>
            <a:r>
              <a:rPr lang="en-US" altLang="zh-CN" sz="1800" dirty="0" err="1"/>
              <a:t>HMemStore</a:t>
            </a:r>
            <a:r>
              <a:rPr lang="zh-CN" altLang="en-US" sz="1800" dirty="0"/>
              <a:t>满了以后会</a:t>
            </a:r>
            <a:r>
              <a:rPr lang="en-US" altLang="zh-CN" sz="1800" dirty="0" err="1"/>
              <a:t>flashcatch</a:t>
            </a:r>
            <a:r>
              <a:rPr lang="zh-CN" altLang="en-US" sz="1800" dirty="0"/>
              <a:t>成一个</a:t>
            </a:r>
            <a:r>
              <a:rPr lang="en-US" altLang="zh-CN" sz="1800" dirty="0" err="1"/>
              <a:t>HStoreFile</a:t>
            </a:r>
            <a:endParaRPr lang="en-US" altLang="zh-CN" sz="1800" dirty="0"/>
          </a:p>
          <a:p>
            <a:pPr>
              <a:lnSpc>
                <a:spcPct val="150000"/>
              </a:lnSpc>
            </a:pPr>
            <a:r>
              <a:rPr lang="zh-CN" altLang="en-US" sz="1800" dirty="0"/>
              <a:t>当</a:t>
            </a:r>
            <a:r>
              <a:rPr lang="en-US" altLang="zh-CN" sz="1800" dirty="0" err="1"/>
              <a:t>storeFile</a:t>
            </a:r>
            <a:r>
              <a:rPr lang="zh-CN" altLang="en-US" sz="1800" dirty="0"/>
              <a:t>数量增长到一定阈值后，系统会进行合并</a:t>
            </a:r>
            <a:r>
              <a:rPr lang="en-US" altLang="zh-CN" sz="1800" dirty="0"/>
              <a:t>(minor major compaction)</a:t>
            </a:r>
            <a:r>
              <a:rPr lang="zh-CN" altLang="en-US" sz="1800" dirty="0"/>
              <a:t>，合并过程会进行版本的合并和删除工作，形成更大的</a:t>
            </a:r>
            <a:r>
              <a:rPr lang="en-US" altLang="zh-CN" sz="1800" dirty="0" err="1"/>
              <a:t>storeFile</a:t>
            </a:r>
            <a:r>
              <a:rPr lang="zh-CN" altLang="en-US" sz="1800" dirty="0"/>
              <a:t>（优化一般主要针对</a:t>
            </a:r>
            <a:r>
              <a:rPr lang="en-US" altLang="zh-CN" sz="1800" dirty="0"/>
              <a:t>major</a:t>
            </a:r>
            <a:r>
              <a:rPr lang="zh-CN" altLang="en-US" sz="1800" dirty="0"/>
              <a:t>合并）</a:t>
            </a:r>
          </a:p>
          <a:p>
            <a:pPr>
              <a:lnSpc>
                <a:spcPct val="150000"/>
              </a:lnSpc>
            </a:pPr>
            <a:r>
              <a:rPr lang="zh-CN" altLang="en-US" sz="1800" dirty="0"/>
              <a:t>注意：过时的版本是在合并时候才删除的，而不是插入数据时</a:t>
            </a:r>
            <a:endParaRPr lang="en-US" altLang="zh-CN" sz="1800" dirty="0"/>
          </a:p>
        </p:txBody>
      </p:sp>
      <p:sp>
        <p:nvSpPr>
          <p:cNvPr id="4" name="日期占位符 3"/>
          <p:cNvSpPr>
            <a:spLocks noGrp="1"/>
          </p:cNvSpPr>
          <p:nvPr>
            <p:ph type="dt" sz="quarter" idx="10"/>
          </p:nvPr>
        </p:nvSpPr>
        <p:spPr/>
        <p:txBody>
          <a:bodyPr/>
          <a:lstStyle/>
          <a:p>
            <a:pPr>
              <a:defRPr/>
            </a:pPr>
            <a:fld id="{77AB41CE-6A62-49C1-9FD6-42EE28920D0C}" type="datetime3">
              <a:rPr lang="zh-CN" altLang="en-US" smtClean="0"/>
              <a:pPr>
                <a:defRPr/>
              </a:pPr>
              <a:t>2021年12月8日星期三</a:t>
            </a:fld>
            <a:endParaRPr lang="en-US" altLang="zh-CN"/>
          </a:p>
        </p:txBody>
      </p:sp>
      <p:sp>
        <p:nvSpPr>
          <p:cNvPr id="93189"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36515BDE-ED1D-4926-A1BA-1A53BB3ED144}" type="slidenum">
              <a:rPr lang="zh-CN" altLang="en-US" sz="2400" smtClean="0">
                <a:solidFill>
                  <a:schemeClr val="accent2"/>
                </a:solidFill>
                <a:latin typeface="Times New Roman" panose="02020603050405020304" pitchFamily="18" charset="0"/>
              </a:rPr>
              <a:pPr>
                <a:spcBef>
                  <a:spcPct val="0"/>
                </a:spcBef>
                <a:buClrTx/>
                <a:buSzTx/>
                <a:buFontTx/>
                <a:buNone/>
              </a:pPr>
              <a:t>86</a:t>
            </a:fld>
            <a:endParaRPr lang="en-US" altLang="zh-CN" sz="2400">
              <a:solidFill>
                <a:schemeClr val="accent2"/>
              </a:solidFill>
              <a:latin typeface="Times New Roman" panose="02020603050405020304" pitchFamily="18" charset="0"/>
            </a:endParaRPr>
          </a:p>
        </p:txBody>
      </p:sp>
      <p:sp>
        <p:nvSpPr>
          <p:cNvPr id="93190"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b="0" dirty="0" err="1"/>
              <a:t>HStore</a:t>
            </a:r>
            <a:endParaRPr lang="zh-CN" altLang="en-US" b="0" dirty="0"/>
          </a:p>
        </p:txBody>
      </p:sp>
      <p:sp>
        <p:nvSpPr>
          <p:cNvPr id="93187" name="内容占位符 2"/>
          <p:cNvSpPr>
            <a:spLocks noGrp="1"/>
          </p:cNvSpPr>
          <p:nvPr>
            <p:ph idx="1"/>
          </p:nvPr>
        </p:nvSpPr>
        <p:spPr>
          <a:xfrm>
            <a:off x="611560" y="1398587"/>
            <a:ext cx="8064896" cy="4876800"/>
          </a:xfrm>
        </p:spPr>
        <p:txBody>
          <a:bodyPr/>
          <a:lstStyle/>
          <a:p>
            <a:pPr>
              <a:lnSpc>
                <a:spcPct val="150000"/>
              </a:lnSpc>
            </a:pPr>
            <a:r>
              <a:rPr lang="zh-CN" altLang="en-US" sz="1800" dirty="0"/>
              <a:t>当一个</a:t>
            </a:r>
            <a:r>
              <a:rPr lang="en-US" altLang="zh-CN" sz="1800" dirty="0"/>
              <a:t>region</a:t>
            </a:r>
            <a:r>
              <a:rPr lang="zh-CN" altLang="en-US" sz="1800" dirty="0"/>
              <a:t>所有的</a:t>
            </a:r>
            <a:r>
              <a:rPr lang="en-US" altLang="zh-CN" sz="1800" dirty="0" err="1"/>
              <a:t>storeFile</a:t>
            </a:r>
            <a:r>
              <a:rPr lang="zh-CN" altLang="en-US" sz="1800" dirty="0"/>
              <a:t>大小和数量增长到超过一定阈值后，会把当前</a:t>
            </a:r>
            <a:r>
              <a:rPr lang="en-US" altLang="zh-CN" sz="1800" dirty="0"/>
              <a:t>region</a:t>
            </a:r>
            <a:r>
              <a:rPr lang="zh-CN" altLang="en-US" sz="1800" dirty="0"/>
              <a:t>分割为两个，并且由</a:t>
            </a:r>
            <a:r>
              <a:rPr lang="en-US" altLang="zh-CN" sz="1800" dirty="0"/>
              <a:t>master</a:t>
            </a:r>
            <a:r>
              <a:rPr lang="zh-CN" altLang="en-US" sz="1800" dirty="0"/>
              <a:t>分配到相应的</a:t>
            </a:r>
            <a:r>
              <a:rPr lang="en-US" altLang="zh-CN" sz="1800" dirty="0" err="1"/>
              <a:t>regionServer</a:t>
            </a:r>
            <a:r>
              <a:rPr lang="zh-CN" altLang="en-US" sz="1800" dirty="0"/>
              <a:t>服务器，实现负载均衡</a:t>
            </a:r>
          </a:p>
          <a:p>
            <a:pPr algn="just">
              <a:lnSpc>
                <a:spcPct val="150000"/>
              </a:lnSpc>
            </a:pPr>
            <a:r>
              <a:rPr lang="zh-CN" altLang="en-US" sz="1800" dirty="0"/>
              <a:t>在分布式系统环境中，无法避免系统出错或者宕机，因此一旦</a:t>
            </a:r>
            <a:r>
              <a:rPr lang="en-US" altLang="zh-CN" sz="1800" dirty="0" err="1"/>
              <a:t>HRegionServer</a:t>
            </a:r>
            <a:r>
              <a:rPr lang="zh-CN" altLang="en-US" sz="1800" dirty="0"/>
              <a:t>意外退出，</a:t>
            </a:r>
            <a:r>
              <a:rPr lang="en-US" altLang="zh-CN" sz="1800" dirty="0" err="1"/>
              <a:t>HMemStore</a:t>
            </a:r>
            <a:r>
              <a:rPr lang="zh-CN" altLang="en-US" sz="1800" dirty="0"/>
              <a:t>中的内存数据将会丢失。这就需要引入</a:t>
            </a:r>
            <a:r>
              <a:rPr lang="en-US" altLang="zh-CN" sz="1800" dirty="0" err="1"/>
              <a:t>HLog</a:t>
            </a:r>
            <a:r>
              <a:rPr lang="zh-CN" altLang="en-US" sz="1800" dirty="0"/>
              <a:t>，当</a:t>
            </a:r>
            <a:r>
              <a:rPr lang="en-US" altLang="zh-CN" sz="1800" dirty="0" err="1"/>
              <a:t>HRegionServer</a:t>
            </a:r>
            <a:r>
              <a:rPr lang="zh-CN" altLang="en-US" sz="1800" dirty="0"/>
              <a:t>重启后进行数据恢复</a:t>
            </a:r>
          </a:p>
        </p:txBody>
      </p:sp>
      <p:sp>
        <p:nvSpPr>
          <p:cNvPr id="4" name="日期占位符 3"/>
          <p:cNvSpPr>
            <a:spLocks noGrp="1"/>
          </p:cNvSpPr>
          <p:nvPr>
            <p:ph type="dt" sz="quarter" idx="10"/>
          </p:nvPr>
        </p:nvSpPr>
        <p:spPr/>
        <p:txBody>
          <a:bodyPr/>
          <a:lstStyle/>
          <a:p>
            <a:pPr>
              <a:defRPr/>
            </a:pPr>
            <a:fld id="{77AB41CE-6A62-49C1-9FD6-42EE28920D0C}" type="datetime3">
              <a:rPr lang="zh-CN" altLang="en-US" smtClean="0"/>
              <a:pPr>
                <a:defRPr/>
              </a:pPr>
              <a:t>2021年12月8日星期三</a:t>
            </a:fld>
            <a:endParaRPr lang="en-US" altLang="zh-CN"/>
          </a:p>
        </p:txBody>
      </p:sp>
      <p:sp>
        <p:nvSpPr>
          <p:cNvPr id="93189"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36515BDE-ED1D-4926-A1BA-1A53BB3ED144}" type="slidenum">
              <a:rPr lang="zh-CN" altLang="en-US" sz="2400" smtClean="0">
                <a:solidFill>
                  <a:schemeClr val="accent2"/>
                </a:solidFill>
                <a:latin typeface="Times New Roman" panose="02020603050405020304" pitchFamily="18" charset="0"/>
              </a:rPr>
              <a:pPr>
                <a:spcBef>
                  <a:spcPct val="0"/>
                </a:spcBef>
                <a:buClrTx/>
                <a:buSzTx/>
                <a:buFontTx/>
                <a:buNone/>
              </a:pPr>
              <a:t>87</a:t>
            </a:fld>
            <a:endParaRPr lang="en-US" altLang="zh-CN" sz="2400">
              <a:solidFill>
                <a:schemeClr val="accent2"/>
              </a:solidFill>
              <a:latin typeface="Times New Roman" panose="02020603050405020304" pitchFamily="18" charset="0"/>
            </a:endParaRPr>
          </a:p>
        </p:txBody>
      </p:sp>
      <p:sp>
        <p:nvSpPr>
          <p:cNvPr id="93190"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9319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256" y="4077072"/>
            <a:ext cx="8062912" cy="1984375"/>
          </a:xfrm>
          <a:prstGeom prst="rect">
            <a:avLst/>
          </a:prstGeom>
          <a:noFill/>
          <a:ln>
            <a:noFill/>
          </a:ln>
          <a:extLst>
            <a:ext uri="{909E8E84-426E-40DD-AFC4-6F175D3DCCD1}">
              <a14:hiddenFill xmlns:a14="http://schemas.microsoft.com/office/drawing/2010/main">
                <a:solidFill>
                  <a:srgbClr val="333300"/>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45555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b="0" dirty="0"/>
              <a:t>HRegion</a:t>
            </a:r>
            <a:r>
              <a:rPr lang="zh-CN" altLang="en-US" b="0" dirty="0"/>
              <a:t>分配</a:t>
            </a:r>
            <a:endParaRPr lang="zh-CN" altLang="en-US" dirty="0"/>
          </a:p>
        </p:txBody>
      </p:sp>
      <p:sp>
        <p:nvSpPr>
          <p:cNvPr id="94211" name="内容占位符 2"/>
          <p:cNvSpPr>
            <a:spLocks noGrp="1"/>
          </p:cNvSpPr>
          <p:nvPr>
            <p:ph idx="1"/>
          </p:nvPr>
        </p:nvSpPr>
        <p:spPr/>
        <p:txBody>
          <a:bodyPr/>
          <a:lstStyle/>
          <a:p>
            <a:pPr>
              <a:lnSpc>
                <a:spcPct val="150000"/>
              </a:lnSpc>
            </a:pPr>
            <a:r>
              <a:rPr lang="zh-CN" altLang="en-US" sz="2200" dirty="0"/>
              <a:t>任何时刻，一个</a:t>
            </a:r>
            <a:r>
              <a:rPr lang="en-US" altLang="zh-CN" sz="2200" dirty="0"/>
              <a:t>HRegion</a:t>
            </a:r>
            <a:r>
              <a:rPr lang="zh-CN" altLang="en-US" sz="2200" dirty="0"/>
              <a:t>只能分配给一个</a:t>
            </a:r>
            <a:r>
              <a:rPr lang="en-US" altLang="zh-CN" sz="2200" dirty="0" err="1"/>
              <a:t>HRegionServer</a:t>
            </a:r>
            <a:endParaRPr lang="zh-CN" altLang="en-US" sz="2200" dirty="0"/>
          </a:p>
          <a:p>
            <a:pPr>
              <a:lnSpc>
                <a:spcPct val="150000"/>
              </a:lnSpc>
            </a:pPr>
            <a:r>
              <a:rPr lang="en-US" altLang="zh-CN" sz="2200" dirty="0" err="1"/>
              <a:t>HMaster</a:t>
            </a:r>
            <a:r>
              <a:rPr lang="zh-CN" altLang="en-US" sz="2200" dirty="0"/>
              <a:t>记录了当前有哪些可用的</a:t>
            </a:r>
            <a:r>
              <a:rPr lang="en-US" altLang="zh-CN" sz="2200" dirty="0" err="1"/>
              <a:t>HRegionServer</a:t>
            </a:r>
            <a:r>
              <a:rPr lang="zh-CN" altLang="en-US" sz="2200" dirty="0"/>
              <a:t>，以及当前哪些</a:t>
            </a:r>
            <a:r>
              <a:rPr lang="en-US" altLang="zh-CN" sz="2200" dirty="0"/>
              <a:t>HRegion</a:t>
            </a:r>
            <a:r>
              <a:rPr lang="zh-CN" altLang="en-US" sz="2200" dirty="0"/>
              <a:t>分配给了哪些</a:t>
            </a:r>
            <a:r>
              <a:rPr lang="en-US" altLang="zh-CN" sz="2200" dirty="0" err="1"/>
              <a:t>HRegionServer</a:t>
            </a:r>
            <a:r>
              <a:rPr lang="zh-CN" altLang="en-US" sz="2200" dirty="0"/>
              <a:t>，哪些</a:t>
            </a:r>
            <a:r>
              <a:rPr lang="en-US" altLang="zh-CN" sz="2200" dirty="0"/>
              <a:t>HRegion</a:t>
            </a:r>
            <a:r>
              <a:rPr lang="zh-CN" altLang="en-US" sz="2200" dirty="0"/>
              <a:t>还没有分配</a:t>
            </a:r>
          </a:p>
          <a:p>
            <a:pPr>
              <a:lnSpc>
                <a:spcPct val="150000"/>
              </a:lnSpc>
            </a:pPr>
            <a:r>
              <a:rPr lang="zh-CN" altLang="en-US" sz="2200" dirty="0"/>
              <a:t>当存在未分配的</a:t>
            </a:r>
            <a:r>
              <a:rPr lang="en-US" altLang="zh-CN" sz="2200" dirty="0"/>
              <a:t>HRegion</a:t>
            </a:r>
            <a:r>
              <a:rPr lang="zh-CN" altLang="en-US" sz="2200" dirty="0"/>
              <a:t>时，并且有一个</a:t>
            </a:r>
            <a:r>
              <a:rPr lang="en-US" altLang="zh-CN" sz="2200" dirty="0" err="1"/>
              <a:t>HRegionServer</a:t>
            </a:r>
            <a:r>
              <a:rPr lang="zh-CN" altLang="en-US" sz="2200" dirty="0"/>
              <a:t>上有可用空间时，</a:t>
            </a:r>
            <a:r>
              <a:rPr lang="en-US" altLang="zh-CN" sz="2200" dirty="0" err="1"/>
              <a:t>HMaster</a:t>
            </a:r>
            <a:r>
              <a:rPr lang="zh-CN" altLang="en-US" sz="2200" dirty="0"/>
              <a:t>就给这个</a:t>
            </a:r>
            <a:r>
              <a:rPr lang="en-US" altLang="zh-CN" sz="2200" dirty="0" err="1"/>
              <a:t>HRegionServer</a:t>
            </a:r>
            <a:r>
              <a:rPr lang="zh-CN" altLang="en-US" sz="2200" dirty="0"/>
              <a:t>发送一个装载请求，把</a:t>
            </a:r>
            <a:r>
              <a:rPr lang="en-US" altLang="zh-CN" sz="2200" dirty="0"/>
              <a:t>HRegion</a:t>
            </a:r>
            <a:r>
              <a:rPr lang="zh-CN" altLang="en-US" sz="2200" dirty="0"/>
              <a:t>分配给这个</a:t>
            </a:r>
            <a:r>
              <a:rPr lang="en-US" altLang="zh-CN" sz="2200" dirty="0" err="1"/>
              <a:t>HRegionServer</a:t>
            </a:r>
            <a:endParaRPr lang="en-US" altLang="zh-CN" sz="2200" dirty="0"/>
          </a:p>
          <a:p>
            <a:pPr>
              <a:lnSpc>
                <a:spcPct val="150000"/>
              </a:lnSpc>
            </a:pPr>
            <a:r>
              <a:rPr lang="en-US" altLang="zh-CN" sz="2200" dirty="0" err="1"/>
              <a:t>HRegionServer</a:t>
            </a:r>
            <a:r>
              <a:rPr lang="zh-CN" altLang="en-US" sz="2200" dirty="0"/>
              <a:t>得到请求后，就开始对此</a:t>
            </a:r>
            <a:r>
              <a:rPr lang="en-US" altLang="zh-CN" sz="2200" dirty="0"/>
              <a:t>HRegion</a:t>
            </a:r>
            <a:r>
              <a:rPr lang="zh-CN" altLang="en-US" sz="2200" dirty="0"/>
              <a:t>提供服</a:t>
            </a:r>
            <a:r>
              <a:rPr lang="zh-CN" altLang="en-US" sz="2400" dirty="0"/>
              <a:t>务</a:t>
            </a:r>
            <a:endParaRPr lang="zh-CN" altLang="en-US" sz="2200" dirty="0"/>
          </a:p>
          <a:p>
            <a:endParaRPr lang="zh-CN" altLang="en-US" sz="2200" dirty="0"/>
          </a:p>
        </p:txBody>
      </p:sp>
      <p:sp>
        <p:nvSpPr>
          <p:cNvPr id="4" name="日期占位符 3"/>
          <p:cNvSpPr>
            <a:spLocks noGrp="1"/>
          </p:cNvSpPr>
          <p:nvPr>
            <p:ph type="dt" sz="quarter" idx="10"/>
          </p:nvPr>
        </p:nvSpPr>
        <p:spPr/>
        <p:txBody>
          <a:bodyPr/>
          <a:lstStyle/>
          <a:p>
            <a:pPr>
              <a:defRPr/>
            </a:pPr>
            <a:fld id="{77AB41CE-6A62-49C1-9FD6-42EE28920D0C}" type="datetime3">
              <a:rPr lang="zh-CN" altLang="en-US" smtClean="0"/>
              <a:pPr>
                <a:defRPr/>
              </a:pPr>
              <a:t>2021年12月8日星期三</a:t>
            </a:fld>
            <a:endParaRPr lang="en-US" altLang="zh-CN"/>
          </a:p>
        </p:txBody>
      </p:sp>
      <p:sp>
        <p:nvSpPr>
          <p:cNvPr id="94213"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5C343857-EE9C-47F6-8853-F92300D39F5E}" type="slidenum">
              <a:rPr lang="zh-CN" altLang="en-US" sz="2400" smtClean="0">
                <a:solidFill>
                  <a:schemeClr val="accent2"/>
                </a:solidFill>
                <a:latin typeface="Times New Roman" panose="02020603050405020304" pitchFamily="18" charset="0"/>
              </a:rPr>
              <a:pPr>
                <a:spcBef>
                  <a:spcPct val="0"/>
                </a:spcBef>
                <a:buClrTx/>
                <a:buSzTx/>
                <a:buFontTx/>
                <a:buNone/>
              </a:pPr>
              <a:t>88</a:t>
            </a:fld>
            <a:endParaRPr lang="en-US" altLang="zh-CN" sz="2400">
              <a:solidFill>
                <a:schemeClr val="accent2"/>
              </a:solidFill>
              <a:latin typeface="Times New Roman" panose="02020603050405020304" pitchFamily="18" charset="0"/>
            </a:endParaRPr>
          </a:p>
        </p:txBody>
      </p:sp>
      <p:sp>
        <p:nvSpPr>
          <p:cNvPr id="94214"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b="0" dirty="0" err="1"/>
              <a:t>HRegionServer</a:t>
            </a:r>
            <a:r>
              <a:rPr lang="zh-CN" altLang="en-US" b="0" dirty="0"/>
              <a:t>上线</a:t>
            </a:r>
            <a:endParaRPr lang="zh-CN" altLang="en-US" dirty="0"/>
          </a:p>
        </p:txBody>
      </p:sp>
      <p:sp>
        <p:nvSpPr>
          <p:cNvPr id="95235" name="内容占位符 2"/>
          <p:cNvSpPr>
            <a:spLocks noGrp="1"/>
          </p:cNvSpPr>
          <p:nvPr>
            <p:ph idx="1"/>
          </p:nvPr>
        </p:nvSpPr>
        <p:spPr/>
        <p:txBody>
          <a:bodyPr/>
          <a:lstStyle/>
          <a:p>
            <a:pPr>
              <a:lnSpc>
                <a:spcPct val="150000"/>
              </a:lnSpc>
            </a:pPr>
            <a:r>
              <a:rPr lang="en-US" altLang="zh-CN" sz="2200"/>
              <a:t>Master</a:t>
            </a:r>
            <a:r>
              <a:rPr lang="zh-CN" altLang="en-US" sz="2200"/>
              <a:t>使用</a:t>
            </a:r>
            <a:r>
              <a:rPr lang="en-US" altLang="zh-CN" sz="2200"/>
              <a:t>Zookeeper</a:t>
            </a:r>
            <a:r>
              <a:rPr lang="zh-CN" altLang="en-US" sz="2200"/>
              <a:t>来跟踪</a:t>
            </a:r>
            <a:r>
              <a:rPr lang="en-US" altLang="zh-CN" sz="2200"/>
              <a:t>HRegionServer</a:t>
            </a:r>
            <a:r>
              <a:rPr lang="zh-CN" altLang="en-US" sz="2200"/>
              <a:t>的状态</a:t>
            </a:r>
          </a:p>
          <a:p>
            <a:pPr>
              <a:lnSpc>
                <a:spcPct val="150000"/>
              </a:lnSpc>
            </a:pPr>
            <a:r>
              <a:rPr lang="zh-CN" altLang="en-US" sz="2200"/>
              <a:t>当某个</a:t>
            </a:r>
            <a:r>
              <a:rPr lang="en-US" altLang="zh-CN" sz="2200"/>
              <a:t>HRegionServer</a:t>
            </a:r>
            <a:r>
              <a:rPr lang="zh-CN" altLang="en-US" sz="2200"/>
              <a:t>启动时，会首先在</a:t>
            </a:r>
            <a:r>
              <a:rPr lang="en-US" altLang="zh-CN" sz="2200"/>
              <a:t>Zookeeper</a:t>
            </a:r>
            <a:r>
              <a:rPr lang="zh-CN" altLang="en-US" sz="2200"/>
              <a:t>上的</a:t>
            </a:r>
            <a:r>
              <a:rPr lang="en-US" altLang="zh-CN" sz="2200"/>
              <a:t>server</a:t>
            </a:r>
            <a:r>
              <a:rPr lang="zh-CN" altLang="en-US" sz="2200"/>
              <a:t>目录下建立代表自己的文件，并获得该文件的独占锁</a:t>
            </a:r>
            <a:endParaRPr lang="en-US" altLang="zh-CN" sz="2200"/>
          </a:p>
          <a:p>
            <a:pPr>
              <a:lnSpc>
                <a:spcPct val="150000"/>
              </a:lnSpc>
            </a:pPr>
            <a:r>
              <a:rPr lang="zh-CN" altLang="en-US" sz="2200"/>
              <a:t>由于</a:t>
            </a:r>
            <a:r>
              <a:rPr lang="en-US" altLang="zh-CN" sz="2200"/>
              <a:t>HMaster</a:t>
            </a:r>
            <a:r>
              <a:rPr lang="zh-CN" altLang="en-US" sz="2200"/>
              <a:t>订阅了</a:t>
            </a:r>
            <a:r>
              <a:rPr lang="en-US" altLang="zh-CN" sz="2200"/>
              <a:t>server</a:t>
            </a:r>
            <a:r>
              <a:rPr lang="zh-CN" altLang="en-US" sz="2200"/>
              <a:t>目录上的变更消息，当</a:t>
            </a:r>
            <a:r>
              <a:rPr lang="en-US" altLang="zh-CN" sz="2200"/>
              <a:t>server</a:t>
            </a:r>
            <a:r>
              <a:rPr lang="zh-CN" altLang="en-US" sz="2200"/>
              <a:t>目录下的文件出现新增或删除操作时，</a:t>
            </a:r>
            <a:r>
              <a:rPr lang="en-US" altLang="zh-CN" sz="2200"/>
              <a:t>HMaster</a:t>
            </a:r>
            <a:r>
              <a:rPr lang="zh-CN" altLang="en-US" sz="2200"/>
              <a:t>可以得到来自</a:t>
            </a:r>
            <a:r>
              <a:rPr lang="en-US" altLang="zh-CN" sz="2200"/>
              <a:t>Zookeeper</a:t>
            </a:r>
            <a:r>
              <a:rPr lang="zh-CN" altLang="en-US" sz="2200"/>
              <a:t>的实时通知</a:t>
            </a:r>
            <a:endParaRPr lang="en-US" altLang="zh-CN" sz="2200"/>
          </a:p>
          <a:p>
            <a:pPr>
              <a:lnSpc>
                <a:spcPct val="150000"/>
              </a:lnSpc>
            </a:pPr>
            <a:r>
              <a:rPr lang="zh-CN" altLang="en-US" sz="2200"/>
              <a:t>因此，一旦</a:t>
            </a:r>
            <a:r>
              <a:rPr lang="en-US" altLang="zh-CN" sz="2200"/>
              <a:t>HRegionServer</a:t>
            </a:r>
            <a:r>
              <a:rPr lang="zh-CN" altLang="en-US" sz="2200"/>
              <a:t>上线，</a:t>
            </a:r>
            <a:r>
              <a:rPr lang="en-US" altLang="zh-CN" sz="2200"/>
              <a:t>HMaster</a:t>
            </a:r>
            <a:r>
              <a:rPr lang="zh-CN" altLang="en-US" sz="2200"/>
              <a:t>能马上得到消息</a:t>
            </a:r>
          </a:p>
          <a:p>
            <a:endParaRPr lang="zh-CN" altLang="en-US" sz="2200"/>
          </a:p>
        </p:txBody>
      </p:sp>
      <p:sp>
        <p:nvSpPr>
          <p:cNvPr id="4" name="日期占位符 3"/>
          <p:cNvSpPr>
            <a:spLocks noGrp="1"/>
          </p:cNvSpPr>
          <p:nvPr>
            <p:ph type="dt" sz="quarter" idx="10"/>
          </p:nvPr>
        </p:nvSpPr>
        <p:spPr/>
        <p:txBody>
          <a:bodyPr/>
          <a:lstStyle/>
          <a:p>
            <a:pPr>
              <a:defRPr/>
            </a:pPr>
            <a:fld id="{77AB41CE-6A62-49C1-9FD6-42EE28920D0C}" type="datetime3">
              <a:rPr lang="zh-CN" altLang="en-US" smtClean="0"/>
              <a:pPr>
                <a:defRPr/>
              </a:pPr>
              <a:t>2021年12月8日星期三</a:t>
            </a:fld>
            <a:endParaRPr lang="en-US" altLang="zh-CN"/>
          </a:p>
        </p:txBody>
      </p:sp>
      <p:sp>
        <p:nvSpPr>
          <p:cNvPr id="95237"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6B3979DC-E4B3-471E-96DF-192D67592291}" type="slidenum">
              <a:rPr lang="zh-CN" altLang="en-US" sz="2400" smtClean="0">
                <a:solidFill>
                  <a:schemeClr val="accent2"/>
                </a:solidFill>
                <a:latin typeface="Times New Roman" panose="02020603050405020304" pitchFamily="18" charset="0"/>
              </a:rPr>
              <a:pPr>
                <a:spcBef>
                  <a:spcPct val="0"/>
                </a:spcBef>
                <a:buClrTx/>
                <a:buSzTx/>
                <a:buFontTx/>
                <a:buNone/>
              </a:pPr>
              <a:t>89</a:t>
            </a:fld>
            <a:endParaRPr lang="en-US" altLang="zh-CN" sz="2400">
              <a:solidFill>
                <a:schemeClr val="accent2"/>
              </a:solidFill>
              <a:latin typeface="Times New Roman" panose="02020603050405020304" pitchFamily="18" charset="0"/>
            </a:endParaRPr>
          </a:p>
        </p:txBody>
      </p:sp>
      <p:sp>
        <p:nvSpPr>
          <p:cNvPr id="95238"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B7EC30-7140-41F2-B2C0-BD84C18AF452}"/>
              </a:ext>
            </a:extLst>
          </p:cNvPr>
          <p:cNvSpPr>
            <a:spLocks noGrp="1"/>
          </p:cNvSpPr>
          <p:nvPr>
            <p:ph type="title"/>
          </p:nvPr>
        </p:nvSpPr>
        <p:spPr/>
        <p:txBody>
          <a:bodyPr/>
          <a:lstStyle/>
          <a:p>
            <a:r>
              <a:rPr lang="zh-CN" altLang="en-US" dirty="0"/>
              <a:t>列族数据库</a:t>
            </a:r>
          </a:p>
        </p:txBody>
      </p:sp>
      <p:sp>
        <p:nvSpPr>
          <p:cNvPr id="4" name="日期占位符 3">
            <a:extLst>
              <a:ext uri="{FF2B5EF4-FFF2-40B4-BE49-F238E27FC236}">
                <a16:creationId xmlns:a16="http://schemas.microsoft.com/office/drawing/2014/main" id="{95F32D2D-D2EF-481F-9D40-9784B153F3EC}"/>
              </a:ext>
            </a:extLst>
          </p:cNvPr>
          <p:cNvSpPr>
            <a:spLocks noGrp="1"/>
          </p:cNvSpPr>
          <p:nvPr>
            <p:ph type="dt" sz="half" idx="10"/>
          </p:nvPr>
        </p:nvSpPr>
        <p:spPr/>
        <p:txBody>
          <a:bodyPr/>
          <a:lstStyle/>
          <a:p>
            <a:pPr>
              <a:defRPr/>
            </a:pPr>
            <a:fld id="{F2C852EB-FD68-42B5-8735-0EADA7A5DCD2}" type="datetime3">
              <a:rPr lang="zh-CN" altLang="en-US" smtClean="0"/>
              <a:pPr>
                <a:defRPr/>
              </a:pPr>
              <a:t>2021年12月8日星期三</a:t>
            </a:fld>
            <a:endParaRPr lang="en-US" altLang="zh-CN"/>
          </a:p>
        </p:txBody>
      </p:sp>
      <p:sp>
        <p:nvSpPr>
          <p:cNvPr id="5" name="灯片编号占位符 4">
            <a:extLst>
              <a:ext uri="{FF2B5EF4-FFF2-40B4-BE49-F238E27FC236}">
                <a16:creationId xmlns:a16="http://schemas.microsoft.com/office/drawing/2014/main" id="{E17766E3-2797-4DAE-BA12-2AF0C3670186}"/>
              </a:ext>
            </a:extLst>
          </p:cNvPr>
          <p:cNvSpPr>
            <a:spLocks noGrp="1"/>
          </p:cNvSpPr>
          <p:nvPr>
            <p:ph type="sldNum" sz="quarter" idx="11"/>
          </p:nvPr>
        </p:nvSpPr>
        <p:spPr/>
        <p:txBody>
          <a:bodyPr/>
          <a:lstStyle/>
          <a:p>
            <a:pPr>
              <a:defRPr/>
            </a:pPr>
            <a:fld id="{B9BD8F42-9452-43FF-ACDC-0140BD608DBF}" type="slidenum">
              <a:rPr lang="zh-CN" altLang="en-US" smtClean="0"/>
              <a:pPr>
                <a:defRPr/>
              </a:pPr>
              <a:t>9</a:t>
            </a:fld>
            <a:endParaRPr lang="en-US" altLang="zh-CN"/>
          </a:p>
        </p:txBody>
      </p:sp>
      <p:sp>
        <p:nvSpPr>
          <p:cNvPr id="6" name="页脚占位符 5">
            <a:extLst>
              <a:ext uri="{FF2B5EF4-FFF2-40B4-BE49-F238E27FC236}">
                <a16:creationId xmlns:a16="http://schemas.microsoft.com/office/drawing/2014/main" id="{8B1309A6-AAFE-4F21-B37F-BACE9E3F5972}"/>
              </a:ext>
            </a:extLst>
          </p:cNvPr>
          <p:cNvSpPr>
            <a:spLocks noGrp="1"/>
          </p:cNvSpPr>
          <p:nvPr>
            <p:ph type="ftr" sz="quarter" idx="12"/>
          </p:nvPr>
        </p:nvSpPr>
        <p:spPr/>
        <p:txBody>
          <a:bodyPr/>
          <a:lstStyle/>
          <a:p>
            <a:pPr>
              <a:defRPr/>
            </a:pPr>
            <a:r>
              <a:rPr lang="zh-CN" altLang="en-US"/>
              <a:t>大数据管理----前言</a:t>
            </a:r>
            <a:endParaRPr lang="zh-CN" altLang="zh-CN"/>
          </a:p>
        </p:txBody>
      </p:sp>
      <p:pic>
        <p:nvPicPr>
          <p:cNvPr id="9" name="内容占位符 8">
            <a:extLst>
              <a:ext uri="{FF2B5EF4-FFF2-40B4-BE49-F238E27FC236}">
                <a16:creationId xmlns:a16="http://schemas.microsoft.com/office/drawing/2014/main" id="{604ACBEA-C2EF-40F5-BD91-AE36E95B72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9592" y="1580891"/>
            <a:ext cx="7416824" cy="4996055"/>
          </a:xfrm>
        </p:spPr>
      </p:pic>
    </p:spTree>
    <p:extLst>
      <p:ext uri="{BB962C8B-B14F-4D97-AF65-F5344CB8AC3E}">
        <p14:creationId xmlns:p14="http://schemas.microsoft.com/office/powerpoint/2010/main" val="11447343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b="0" dirty="0" err="1"/>
              <a:t>HRegionServer</a:t>
            </a:r>
            <a:r>
              <a:rPr lang="zh-CN" altLang="en-US" b="0" dirty="0"/>
              <a:t>下线</a:t>
            </a:r>
            <a:endParaRPr lang="zh-CN" altLang="en-US" dirty="0"/>
          </a:p>
        </p:txBody>
      </p:sp>
      <p:sp>
        <p:nvSpPr>
          <p:cNvPr id="96259" name="内容占位符 2"/>
          <p:cNvSpPr>
            <a:spLocks noGrp="1"/>
          </p:cNvSpPr>
          <p:nvPr>
            <p:ph idx="1"/>
          </p:nvPr>
        </p:nvSpPr>
        <p:spPr>
          <a:xfrm>
            <a:off x="179388" y="1371600"/>
            <a:ext cx="8820150" cy="4876800"/>
          </a:xfrm>
        </p:spPr>
        <p:txBody>
          <a:bodyPr/>
          <a:lstStyle/>
          <a:p>
            <a:r>
              <a:rPr lang="zh-CN" altLang="en-US" sz="2200" dirty="0"/>
              <a:t>当</a:t>
            </a:r>
            <a:r>
              <a:rPr lang="en-US" altLang="zh-CN" sz="2200" dirty="0" err="1"/>
              <a:t>HRegionServer</a:t>
            </a:r>
            <a:r>
              <a:rPr lang="zh-CN" altLang="en-US" sz="2200" dirty="0"/>
              <a:t>下线时，它和</a:t>
            </a:r>
            <a:r>
              <a:rPr lang="en-US" altLang="zh-CN" sz="2200" dirty="0"/>
              <a:t>Zookeeper</a:t>
            </a:r>
            <a:r>
              <a:rPr lang="zh-CN" altLang="en-US" sz="2200" dirty="0"/>
              <a:t>的会话断开，</a:t>
            </a:r>
            <a:r>
              <a:rPr lang="en-US" altLang="zh-CN" sz="2200" dirty="0"/>
              <a:t>Zookeeper</a:t>
            </a:r>
            <a:r>
              <a:rPr lang="zh-CN" altLang="en-US" sz="2200" dirty="0"/>
              <a:t>而自动释放代表这台</a:t>
            </a:r>
            <a:r>
              <a:rPr lang="en-US" altLang="zh-CN" sz="2200" dirty="0"/>
              <a:t>server</a:t>
            </a:r>
            <a:r>
              <a:rPr lang="zh-CN" altLang="en-US" sz="2200" dirty="0"/>
              <a:t>的文件上的独占锁。而</a:t>
            </a:r>
            <a:r>
              <a:rPr lang="en-US" altLang="zh-CN" sz="2200" dirty="0" err="1"/>
              <a:t>HMaster</a:t>
            </a:r>
            <a:r>
              <a:rPr lang="zh-CN" altLang="en-US" sz="2200" dirty="0"/>
              <a:t>不断轮询</a:t>
            </a:r>
            <a:r>
              <a:rPr lang="en-US" altLang="zh-CN" sz="2200" dirty="0"/>
              <a:t>server</a:t>
            </a:r>
            <a:r>
              <a:rPr lang="zh-CN" altLang="en-US" sz="2200" dirty="0"/>
              <a:t>目录下文件的锁状态。如果</a:t>
            </a:r>
            <a:r>
              <a:rPr lang="en-US" altLang="zh-CN" sz="2200" dirty="0" err="1"/>
              <a:t>HMaster</a:t>
            </a:r>
            <a:r>
              <a:rPr lang="zh-CN" altLang="en-US" sz="2200" dirty="0"/>
              <a:t>发现某个</a:t>
            </a:r>
            <a:r>
              <a:rPr lang="en-US" altLang="zh-CN" sz="2200" dirty="0" err="1"/>
              <a:t>HRegionServer</a:t>
            </a:r>
            <a:r>
              <a:rPr lang="zh-CN" altLang="en-US" sz="2200" dirty="0"/>
              <a:t>丢失了它自己的独占锁</a:t>
            </a:r>
            <a:r>
              <a:rPr lang="en-US" altLang="zh-CN" sz="2200" dirty="0"/>
              <a:t>(</a:t>
            </a:r>
            <a:r>
              <a:rPr lang="zh-CN" altLang="en-US" sz="2200" dirty="0"/>
              <a:t>或者</a:t>
            </a:r>
            <a:r>
              <a:rPr lang="en-US" altLang="zh-CN" sz="2200" dirty="0" err="1"/>
              <a:t>HMaster</a:t>
            </a:r>
            <a:r>
              <a:rPr lang="zh-CN" altLang="en-US" sz="2200" dirty="0"/>
              <a:t>连续几次和</a:t>
            </a:r>
            <a:r>
              <a:rPr lang="en-US" altLang="zh-CN" sz="2200" dirty="0" err="1"/>
              <a:t>HRegionServer</a:t>
            </a:r>
            <a:r>
              <a:rPr lang="zh-CN" altLang="en-US" sz="2200" dirty="0"/>
              <a:t>通信都无法成功</a:t>
            </a:r>
            <a:r>
              <a:rPr lang="en-US" altLang="zh-CN" sz="2200" dirty="0"/>
              <a:t>)</a:t>
            </a:r>
            <a:r>
              <a:rPr lang="zh-CN" altLang="en-US" sz="2200" dirty="0"/>
              <a:t>，</a:t>
            </a:r>
            <a:r>
              <a:rPr lang="en-US" altLang="zh-CN" sz="2200" dirty="0" err="1"/>
              <a:t>HMaster</a:t>
            </a:r>
            <a:r>
              <a:rPr lang="zh-CN" altLang="en-US" sz="2200" dirty="0"/>
              <a:t>就尝试去获取代表这个</a:t>
            </a:r>
            <a:r>
              <a:rPr lang="en-US" altLang="zh-CN" sz="2200" dirty="0" err="1"/>
              <a:t>HRegionServer</a:t>
            </a:r>
            <a:r>
              <a:rPr lang="zh-CN" altLang="en-US" sz="2200" dirty="0"/>
              <a:t>的读写锁，一旦获取成功，则表明</a:t>
            </a:r>
            <a:r>
              <a:rPr lang="en-US" altLang="zh-CN" sz="2200" dirty="0" err="1"/>
              <a:t>HRegionServer</a:t>
            </a:r>
            <a:r>
              <a:rPr lang="zh-CN" altLang="en-US" sz="2200" dirty="0"/>
              <a:t>和</a:t>
            </a:r>
            <a:r>
              <a:rPr lang="en-US" altLang="zh-CN" sz="2200" dirty="0"/>
              <a:t>Zookeeper</a:t>
            </a:r>
            <a:r>
              <a:rPr lang="zh-CN" altLang="en-US" sz="2200" dirty="0"/>
              <a:t>之间的网络断开了或是</a:t>
            </a:r>
            <a:r>
              <a:rPr lang="en-US" altLang="zh-CN" sz="2200" dirty="0" err="1"/>
              <a:t>HRegionServer</a:t>
            </a:r>
            <a:r>
              <a:rPr lang="zh-CN" altLang="en-US" sz="2200" dirty="0"/>
              <a:t>挂了</a:t>
            </a:r>
          </a:p>
          <a:p>
            <a:r>
              <a:rPr lang="zh-CN" altLang="en-US" sz="2200" dirty="0"/>
              <a:t>上述情况发生时，</a:t>
            </a:r>
            <a:r>
              <a:rPr lang="en-US" altLang="zh-CN" sz="2200" dirty="0" err="1"/>
              <a:t>HRegionServer</a:t>
            </a:r>
            <a:r>
              <a:rPr lang="zh-CN" altLang="en-US" sz="2200" dirty="0"/>
              <a:t>都无法继续为它的</a:t>
            </a:r>
            <a:r>
              <a:rPr lang="en-US" altLang="zh-CN" sz="2200" dirty="0"/>
              <a:t>HRegion</a:t>
            </a:r>
            <a:r>
              <a:rPr lang="zh-CN" altLang="en-US" sz="2200" dirty="0"/>
              <a:t>提供服务了，此时</a:t>
            </a:r>
            <a:r>
              <a:rPr lang="en-US" altLang="zh-CN" sz="2200" dirty="0" err="1"/>
              <a:t>HMaster</a:t>
            </a:r>
            <a:r>
              <a:rPr lang="zh-CN" altLang="en-US" sz="2200" dirty="0"/>
              <a:t>会删除</a:t>
            </a:r>
            <a:r>
              <a:rPr lang="en-US" altLang="zh-CN" sz="2200" dirty="0"/>
              <a:t>server</a:t>
            </a:r>
            <a:r>
              <a:rPr lang="zh-CN" altLang="en-US" sz="2200" dirty="0"/>
              <a:t>目录下代表这台</a:t>
            </a:r>
            <a:r>
              <a:rPr lang="en-US" altLang="zh-CN" sz="2200" dirty="0" err="1"/>
              <a:t>HRegionServer</a:t>
            </a:r>
            <a:r>
              <a:rPr lang="zh-CN" altLang="en-US" sz="2200" dirty="0"/>
              <a:t>的文件，并将这台</a:t>
            </a:r>
            <a:r>
              <a:rPr lang="en-US" altLang="zh-CN" sz="2200" dirty="0" err="1"/>
              <a:t>HRegionServer</a:t>
            </a:r>
            <a:r>
              <a:rPr lang="zh-CN" altLang="en-US" sz="2200" dirty="0"/>
              <a:t>的</a:t>
            </a:r>
            <a:r>
              <a:rPr lang="en-US" altLang="zh-CN" sz="2200" dirty="0"/>
              <a:t>HRegion</a:t>
            </a:r>
            <a:r>
              <a:rPr lang="zh-CN" altLang="en-US" sz="2200" dirty="0"/>
              <a:t>分配给其它还活着的</a:t>
            </a:r>
            <a:r>
              <a:rPr lang="en-US" altLang="zh-CN" sz="2200" dirty="0" err="1"/>
              <a:t>HRegionServer</a:t>
            </a:r>
            <a:endParaRPr lang="zh-CN" altLang="en-US" sz="2200" dirty="0"/>
          </a:p>
          <a:p>
            <a:r>
              <a:rPr lang="zh-CN" altLang="en-US" sz="2200" dirty="0"/>
              <a:t>如果网络短暂出现问题导致</a:t>
            </a:r>
            <a:r>
              <a:rPr lang="en-US" altLang="zh-CN" sz="2200" dirty="0" err="1"/>
              <a:t>HRegionServer</a:t>
            </a:r>
            <a:r>
              <a:rPr lang="zh-CN" altLang="en-US" sz="2200" dirty="0"/>
              <a:t>丢失了它的锁，那么</a:t>
            </a:r>
            <a:r>
              <a:rPr lang="en-US" altLang="zh-CN" sz="2200" dirty="0" err="1"/>
              <a:t>HRegionServer</a:t>
            </a:r>
            <a:r>
              <a:rPr lang="zh-CN" altLang="en-US" sz="2200" dirty="0"/>
              <a:t>重新连接到</a:t>
            </a:r>
            <a:r>
              <a:rPr lang="en-US" altLang="zh-CN" sz="2200" dirty="0"/>
              <a:t>Zookeeper</a:t>
            </a:r>
            <a:r>
              <a:rPr lang="zh-CN" altLang="en-US" sz="2200" dirty="0"/>
              <a:t>之后，只要代表它的文件还在，它就会不断尝试获取这个文件上的锁，一旦获取到了，就可以继续提供服务</a:t>
            </a:r>
          </a:p>
          <a:p>
            <a:endParaRPr lang="zh-CN" altLang="en-US" sz="2200" dirty="0"/>
          </a:p>
        </p:txBody>
      </p:sp>
      <p:sp>
        <p:nvSpPr>
          <p:cNvPr id="4" name="日期占位符 3"/>
          <p:cNvSpPr>
            <a:spLocks noGrp="1"/>
          </p:cNvSpPr>
          <p:nvPr>
            <p:ph type="dt" sz="quarter" idx="10"/>
          </p:nvPr>
        </p:nvSpPr>
        <p:spPr/>
        <p:txBody>
          <a:bodyPr/>
          <a:lstStyle/>
          <a:p>
            <a:pPr>
              <a:defRPr/>
            </a:pPr>
            <a:fld id="{77AB41CE-6A62-49C1-9FD6-42EE28920D0C}" type="datetime3">
              <a:rPr lang="zh-CN" altLang="en-US" smtClean="0"/>
              <a:pPr>
                <a:defRPr/>
              </a:pPr>
              <a:t>2021年12月8日星期三</a:t>
            </a:fld>
            <a:endParaRPr lang="en-US" altLang="zh-CN"/>
          </a:p>
        </p:txBody>
      </p:sp>
      <p:sp>
        <p:nvSpPr>
          <p:cNvPr id="96261"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EF1A2ED3-E2E1-41E7-9838-E01A54BAB43E}" type="slidenum">
              <a:rPr lang="zh-CN" altLang="en-US" sz="2400" smtClean="0">
                <a:solidFill>
                  <a:schemeClr val="accent2"/>
                </a:solidFill>
                <a:latin typeface="Times New Roman" panose="02020603050405020304" pitchFamily="18" charset="0"/>
              </a:rPr>
              <a:pPr>
                <a:spcBef>
                  <a:spcPct val="0"/>
                </a:spcBef>
                <a:buClrTx/>
                <a:buSzTx/>
                <a:buFontTx/>
                <a:buNone/>
              </a:pPr>
              <a:t>90</a:t>
            </a:fld>
            <a:endParaRPr lang="en-US" altLang="zh-CN" sz="2400">
              <a:solidFill>
                <a:schemeClr val="accent2"/>
              </a:solidFill>
              <a:latin typeface="Times New Roman" panose="02020603050405020304" pitchFamily="18" charset="0"/>
            </a:endParaRPr>
          </a:p>
        </p:txBody>
      </p:sp>
      <p:sp>
        <p:nvSpPr>
          <p:cNvPr id="96262"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b="0" dirty="0" err="1"/>
              <a:t>HMaster</a:t>
            </a:r>
            <a:r>
              <a:rPr lang="zh-CN" altLang="en-US" b="0" dirty="0"/>
              <a:t>上线</a:t>
            </a:r>
            <a:endParaRPr lang="zh-CN" altLang="en-US" dirty="0"/>
          </a:p>
        </p:txBody>
      </p:sp>
      <p:sp>
        <p:nvSpPr>
          <p:cNvPr id="97283" name="内容占位符 2"/>
          <p:cNvSpPr>
            <a:spLocks noGrp="1"/>
          </p:cNvSpPr>
          <p:nvPr>
            <p:ph idx="1"/>
          </p:nvPr>
        </p:nvSpPr>
        <p:spPr>
          <a:xfrm>
            <a:off x="685800" y="1371600"/>
            <a:ext cx="7918450" cy="5081588"/>
          </a:xfrm>
        </p:spPr>
        <p:txBody>
          <a:bodyPr/>
          <a:lstStyle/>
          <a:p>
            <a:pPr>
              <a:lnSpc>
                <a:spcPct val="150000"/>
              </a:lnSpc>
            </a:pPr>
            <a:r>
              <a:rPr lang="en-US" altLang="zh-CN" sz="2600" dirty="0" err="1"/>
              <a:t>HMaster</a:t>
            </a:r>
            <a:r>
              <a:rPr lang="zh-CN" altLang="en-US" sz="2600" dirty="0"/>
              <a:t>启动时，需要执行以下步骤</a:t>
            </a:r>
          </a:p>
          <a:p>
            <a:pPr lvl="1">
              <a:lnSpc>
                <a:spcPct val="150000"/>
              </a:lnSpc>
            </a:pPr>
            <a:r>
              <a:rPr lang="en-US" altLang="zh-CN" sz="2200" dirty="0"/>
              <a:t>1.</a:t>
            </a:r>
            <a:r>
              <a:rPr lang="zh-CN" altLang="en-US" sz="2200" dirty="0"/>
              <a:t>从</a:t>
            </a:r>
            <a:r>
              <a:rPr lang="en-US" altLang="zh-CN" sz="2200" dirty="0"/>
              <a:t>Zookeeper</a:t>
            </a:r>
            <a:r>
              <a:rPr lang="zh-CN" altLang="en-US" sz="2200" dirty="0"/>
              <a:t>上获取唯一一个代表该</a:t>
            </a:r>
            <a:r>
              <a:rPr lang="en-US" altLang="zh-CN" sz="2200" dirty="0" err="1"/>
              <a:t>HMaster</a:t>
            </a:r>
            <a:r>
              <a:rPr lang="zh-CN" altLang="en-US" sz="2200" dirty="0"/>
              <a:t>的锁，用来阻止其它</a:t>
            </a:r>
            <a:r>
              <a:rPr lang="en-US" altLang="zh-CN" sz="2200" dirty="0" err="1"/>
              <a:t>HMaster</a:t>
            </a:r>
            <a:r>
              <a:rPr lang="zh-CN" altLang="en-US" sz="2200" dirty="0"/>
              <a:t>成为主服务器</a:t>
            </a:r>
          </a:p>
          <a:p>
            <a:pPr lvl="1">
              <a:lnSpc>
                <a:spcPct val="150000"/>
              </a:lnSpc>
            </a:pPr>
            <a:r>
              <a:rPr lang="en-US" altLang="zh-CN" sz="2200" dirty="0"/>
              <a:t>2.</a:t>
            </a:r>
            <a:r>
              <a:rPr lang="zh-CN" altLang="en-US" sz="2200" dirty="0"/>
              <a:t>扫描</a:t>
            </a:r>
            <a:r>
              <a:rPr lang="en-US" altLang="zh-CN" sz="2200" dirty="0"/>
              <a:t>Zookeeper</a:t>
            </a:r>
            <a:r>
              <a:rPr lang="zh-CN" altLang="en-US" sz="2200" dirty="0"/>
              <a:t>上的</a:t>
            </a:r>
            <a:r>
              <a:rPr lang="en-US" altLang="zh-CN" sz="2200" dirty="0"/>
              <a:t>server</a:t>
            </a:r>
            <a:r>
              <a:rPr lang="zh-CN" altLang="en-US" sz="2200" dirty="0"/>
              <a:t>目录，获得当前可用的</a:t>
            </a:r>
            <a:r>
              <a:rPr lang="en-US" altLang="zh-CN" sz="2200" dirty="0" err="1"/>
              <a:t>HRegionServer</a:t>
            </a:r>
            <a:r>
              <a:rPr lang="zh-CN" altLang="en-US" sz="2200" dirty="0"/>
              <a:t>列表</a:t>
            </a:r>
          </a:p>
          <a:p>
            <a:pPr lvl="1">
              <a:lnSpc>
                <a:spcPct val="150000"/>
              </a:lnSpc>
            </a:pPr>
            <a:r>
              <a:rPr lang="en-US" altLang="zh-CN" sz="2200" dirty="0"/>
              <a:t>3.</a:t>
            </a:r>
            <a:r>
              <a:rPr lang="zh-CN" altLang="en-US" sz="2200" dirty="0"/>
              <a:t>和第二步中的每个</a:t>
            </a:r>
            <a:r>
              <a:rPr lang="en-US" altLang="zh-CN" sz="2200" dirty="0" err="1"/>
              <a:t>HRegionServer</a:t>
            </a:r>
            <a:r>
              <a:rPr lang="zh-CN" altLang="en-US" sz="2200" dirty="0"/>
              <a:t>通信，获得当前已分配的</a:t>
            </a:r>
            <a:r>
              <a:rPr lang="en-US" altLang="zh-CN" sz="2200" dirty="0"/>
              <a:t>HRegion</a:t>
            </a:r>
            <a:r>
              <a:rPr lang="zh-CN" altLang="en-US" sz="2200" dirty="0"/>
              <a:t>和</a:t>
            </a:r>
            <a:r>
              <a:rPr lang="en-US" altLang="zh-CN" sz="2200" dirty="0" err="1"/>
              <a:t>HRegionServer</a:t>
            </a:r>
            <a:r>
              <a:rPr lang="zh-CN" altLang="en-US" sz="2200" dirty="0"/>
              <a:t>的对应关系</a:t>
            </a:r>
          </a:p>
          <a:p>
            <a:pPr lvl="1">
              <a:lnSpc>
                <a:spcPct val="150000"/>
              </a:lnSpc>
            </a:pPr>
            <a:r>
              <a:rPr lang="en-US" altLang="zh-CN" sz="2200" dirty="0"/>
              <a:t>4.</a:t>
            </a:r>
            <a:r>
              <a:rPr lang="zh-CN" altLang="en-US" sz="2200" dirty="0"/>
              <a:t>扫描</a:t>
            </a:r>
            <a:r>
              <a:rPr lang="en-US" altLang="zh-CN" sz="2200" dirty="0"/>
              <a:t>.META.</a:t>
            </a:r>
            <a:r>
              <a:rPr lang="zh-CN" altLang="en-US" sz="2200" dirty="0"/>
              <a:t>中</a:t>
            </a:r>
            <a:r>
              <a:rPr lang="en-US" altLang="zh-CN" sz="2200" dirty="0"/>
              <a:t>HRegion</a:t>
            </a:r>
            <a:r>
              <a:rPr lang="zh-CN" altLang="en-US" sz="2200" dirty="0"/>
              <a:t>的集合，计算得到当前还未分配的</a:t>
            </a:r>
            <a:r>
              <a:rPr lang="en-US" altLang="zh-CN" sz="2200" dirty="0"/>
              <a:t>HRegion</a:t>
            </a:r>
            <a:r>
              <a:rPr lang="zh-CN" altLang="en-US" sz="2200" dirty="0"/>
              <a:t>，将他们放入待分配</a:t>
            </a:r>
            <a:r>
              <a:rPr lang="en-US" altLang="zh-CN" sz="2200" dirty="0"/>
              <a:t>HRegion</a:t>
            </a:r>
            <a:r>
              <a:rPr lang="zh-CN" altLang="en-US" sz="2200" dirty="0"/>
              <a:t>列表</a:t>
            </a:r>
          </a:p>
          <a:p>
            <a:pPr>
              <a:lnSpc>
                <a:spcPct val="150000"/>
              </a:lnSpc>
            </a:pPr>
            <a:endParaRPr lang="zh-CN" altLang="en-US" sz="2800" dirty="0"/>
          </a:p>
        </p:txBody>
      </p:sp>
      <p:sp>
        <p:nvSpPr>
          <p:cNvPr id="4" name="日期占位符 3"/>
          <p:cNvSpPr>
            <a:spLocks noGrp="1"/>
          </p:cNvSpPr>
          <p:nvPr>
            <p:ph type="dt" sz="quarter" idx="10"/>
          </p:nvPr>
        </p:nvSpPr>
        <p:spPr/>
        <p:txBody>
          <a:bodyPr/>
          <a:lstStyle/>
          <a:p>
            <a:pPr>
              <a:defRPr/>
            </a:pPr>
            <a:fld id="{77AB41CE-6A62-49C1-9FD6-42EE28920D0C}" type="datetime3">
              <a:rPr lang="zh-CN" altLang="en-US" smtClean="0"/>
              <a:pPr>
                <a:defRPr/>
              </a:pPr>
              <a:t>2021年12月8日星期三</a:t>
            </a:fld>
            <a:endParaRPr lang="en-US" altLang="zh-CN"/>
          </a:p>
        </p:txBody>
      </p:sp>
      <p:sp>
        <p:nvSpPr>
          <p:cNvPr id="97285"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CA3A8984-C98C-40AF-9FA5-95DC84CE84AA}" type="slidenum">
              <a:rPr lang="zh-CN" altLang="en-US" sz="2400" smtClean="0">
                <a:solidFill>
                  <a:schemeClr val="accent2"/>
                </a:solidFill>
                <a:latin typeface="Times New Roman" panose="02020603050405020304" pitchFamily="18" charset="0"/>
              </a:rPr>
              <a:pPr>
                <a:spcBef>
                  <a:spcPct val="0"/>
                </a:spcBef>
                <a:buClrTx/>
                <a:buSzTx/>
                <a:buFontTx/>
                <a:buNone/>
              </a:pPr>
              <a:t>91</a:t>
            </a:fld>
            <a:endParaRPr lang="en-US" altLang="zh-CN" sz="2400">
              <a:solidFill>
                <a:schemeClr val="accent2"/>
              </a:solidFill>
              <a:latin typeface="Times New Roman" panose="02020603050405020304" pitchFamily="18" charset="0"/>
            </a:endParaRPr>
          </a:p>
        </p:txBody>
      </p:sp>
      <p:sp>
        <p:nvSpPr>
          <p:cNvPr id="97286"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b="0" dirty="0" err="1"/>
              <a:t>HMaster</a:t>
            </a:r>
            <a:r>
              <a:rPr lang="zh-CN" altLang="en-US" b="0" dirty="0"/>
              <a:t>下线</a:t>
            </a:r>
            <a:endParaRPr lang="zh-CN" altLang="en-US" dirty="0"/>
          </a:p>
        </p:txBody>
      </p:sp>
      <p:sp>
        <p:nvSpPr>
          <p:cNvPr id="98307" name="内容占位符 2"/>
          <p:cNvSpPr>
            <a:spLocks noGrp="1"/>
          </p:cNvSpPr>
          <p:nvPr>
            <p:ph idx="1"/>
          </p:nvPr>
        </p:nvSpPr>
        <p:spPr>
          <a:xfrm>
            <a:off x="685800" y="1371600"/>
            <a:ext cx="8062913" cy="4876800"/>
          </a:xfrm>
        </p:spPr>
        <p:txBody>
          <a:bodyPr/>
          <a:lstStyle/>
          <a:p>
            <a:r>
              <a:rPr lang="zh-CN" altLang="en-US" sz="2200" dirty="0"/>
              <a:t>由于</a:t>
            </a:r>
            <a:r>
              <a:rPr lang="en-US" altLang="zh-CN" sz="2200" dirty="0" err="1"/>
              <a:t>HMaster</a:t>
            </a:r>
            <a:r>
              <a:rPr lang="zh-CN" altLang="en-US" sz="2200" dirty="0"/>
              <a:t>只维护表和</a:t>
            </a:r>
            <a:r>
              <a:rPr lang="en-US" altLang="zh-CN" sz="2200" dirty="0"/>
              <a:t>HRegion</a:t>
            </a:r>
            <a:r>
              <a:rPr lang="zh-CN" altLang="en-US" sz="2200" dirty="0"/>
              <a:t>的元数据，而不参与表数据</a:t>
            </a:r>
            <a:r>
              <a:rPr lang="en-US" altLang="zh-CN" sz="2200" dirty="0"/>
              <a:t>IO</a:t>
            </a:r>
            <a:r>
              <a:rPr lang="zh-CN" altLang="en-US" sz="2200" dirty="0"/>
              <a:t>的过程，</a:t>
            </a:r>
            <a:r>
              <a:rPr lang="en-US" altLang="zh-CN" sz="2200" dirty="0" err="1"/>
              <a:t>HMaster</a:t>
            </a:r>
            <a:r>
              <a:rPr lang="zh-CN" altLang="en-US" sz="2200" dirty="0"/>
              <a:t>下线，仅导致所有元数据的修改被冻结</a:t>
            </a:r>
            <a:r>
              <a:rPr lang="en-US" altLang="zh-CN" sz="2200" dirty="0"/>
              <a:t>(</a:t>
            </a:r>
            <a:r>
              <a:rPr lang="zh-CN" altLang="en-US" sz="2200" dirty="0"/>
              <a:t>无法创建删除表，无法修改表的</a:t>
            </a:r>
            <a:r>
              <a:rPr lang="en-US" altLang="zh-CN" sz="2200" dirty="0"/>
              <a:t>schema</a:t>
            </a:r>
            <a:r>
              <a:rPr lang="zh-CN" altLang="en-US" sz="2200" dirty="0"/>
              <a:t>，无法进行</a:t>
            </a:r>
            <a:r>
              <a:rPr lang="en-US" altLang="zh-CN" sz="2200" dirty="0"/>
              <a:t>HRegion</a:t>
            </a:r>
            <a:r>
              <a:rPr lang="zh-CN" altLang="en-US" sz="2200" dirty="0"/>
              <a:t>的负载均衡，无法处理</a:t>
            </a:r>
            <a:r>
              <a:rPr lang="en-US" altLang="zh-CN" sz="2200" dirty="0"/>
              <a:t>HRegion</a:t>
            </a:r>
            <a:r>
              <a:rPr lang="zh-CN" altLang="en-US" sz="2200" dirty="0"/>
              <a:t>上下线，无法进行</a:t>
            </a:r>
            <a:r>
              <a:rPr lang="en-US" altLang="zh-CN" sz="2200" dirty="0"/>
              <a:t>HRegion</a:t>
            </a:r>
            <a:r>
              <a:rPr lang="zh-CN" altLang="en-US" sz="2200" dirty="0"/>
              <a:t>的合并，唯一例外的是</a:t>
            </a:r>
            <a:r>
              <a:rPr lang="en-US" altLang="zh-CN" sz="2200" dirty="0"/>
              <a:t>HRegion</a:t>
            </a:r>
            <a:r>
              <a:rPr lang="zh-CN" altLang="en-US" sz="2200" dirty="0"/>
              <a:t>的分裂可以正常进行，因为只有</a:t>
            </a:r>
            <a:r>
              <a:rPr lang="en-US" altLang="zh-CN" sz="2200" dirty="0" err="1"/>
              <a:t>HRegionServer</a:t>
            </a:r>
            <a:r>
              <a:rPr lang="zh-CN" altLang="en-US" sz="2200" dirty="0"/>
              <a:t>参与</a:t>
            </a:r>
            <a:r>
              <a:rPr lang="en-US" altLang="zh-CN" sz="2200" dirty="0"/>
              <a:t>)</a:t>
            </a:r>
            <a:r>
              <a:rPr lang="zh-CN" altLang="en-US" sz="2200" dirty="0"/>
              <a:t>，表的数据读写还可以正常进行</a:t>
            </a:r>
          </a:p>
          <a:p>
            <a:r>
              <a:rPr lang="zh-CN" altLang="en-US" sz="2200" dirty="0"/>
              <a:t>因此，</a:t>
            </a:r>
            <a:r>
              <a:rPr lang="en-US" altLang="zh-CN" sz="2200" dirty="0" err="1"/>
              <a:t>HMaster</a:t>
            </a:r>
            <a:r>
              <a:rPr lang="zh-CN" altLang="en-US" sz="2200" dirty="0"/>
              <a:t>下线短时间内对整个</a:t>
            </a:r>
            <a:r>
              <a:rPr lang="en-US" altLang="zh-CN" sz="2200" dirty="0" err="1"/>
              <a:t>HBase</a:t>
            </a:r>
            <a:r>
              <a:rPr lang="zh-CN" altLang="en-US" sz="2200" dirty="0"/>
              <a:t>集群没有影响</a:t>
            </a:r>
            <a:endParaRPr lang="en-US" altLang="zh-CN" sz="2200" dirty="0"/>
          </a:p>
          <a:p>
            <a:endParaRPr lang="zh-CN" altLang="en-US" sz="2200" dirty="0"/>
          </a:p>
          <a:p>
            <a:r>
              <a:rPr lang="zh-CN" altLang="en-US" sz="2200" dirty="0"/>
              <a:t>从上线过程可以看到，</a:t>
            </a:r>
            <a:r>
              <a:rPr lang="en-US" altLang="zh-CN" sz="2200" dirty="0" err="1"/>
              <a:t>HMaster</a:t>
            </a:r>
            <a:r>
              <a:rPr lang="zh-CN" altLang="en-US" sz="2200" dirty="0"/>
              <a:t>保存的信息全是可以冗余信息（都可以从系统其它地方收集到或者计算出来），因此，一般</a:t>
            </a:r>
            <a:r>
              <a:rPr lang="en-US" altLang="zh-CN" sz="2200" dirty="0" err="1"/>
              <a:t>HBase</a:t>
            </a:r>
            <a:r>
              <a:rPr lang="zh-CN" altLang="en-US" sz="2200" dirty="0"/>
              <a:t>集群中总是有一个</a:t>
            </a:r>
            <a:r>
              <a:rPr lang="en-US" altLang="zh-CN" sz="2200" dirty="0" err="1"/>
              <a:t>HMaster</a:t>
            </a:r>
            <a:r>
              <a:rPr lang="zh-CN" altLang="en-US" sz="2200" dirty="0"/>
              <a:t>在提供服务，还有一个以上的</a:t>
            </a:r>
            <a:r>
              <a:rPr lang="en-US" altLang="zh-CN" sz="2200" dirty="0" err="1"/>
              <a:t>HMaster</a:t>
            </a:r>
            <a:r>
              <a:rPr lang="zh-CN" altLang="en-US" sz="2200" dirty="0"/>
              <a:t>在等待时机抢占它的位置</a:t>
            </a:r>
          </a:p>
          <a:p>
            <a:endParaRPr lang="zh-CN" altLang="en-US" sz="2200" dirty="0"/>
          </a:p>
        </p:txBody>
      </p:sp>
      <p:sp>
        <p:nvSpPr>
          <p:cNvPr id="4" name="日期占位符 3"/>
          <p:cNvSpPr>
            <a:spLocks noGrp="1"/>
          </p:cNvSpPr>
          <p:nvPr>
            <p:ph type="dt" sz="quarter" idx="10"/>
          </p:nvPr>
        </p:nvSpPr>
        <p:spPr/>
        <p:txBody>
          <a:bodyPr/>
          <a:lstStyle/>
          <a:p>
            <a:pPr>
              <a:defRPr/>
            </a:pPr>
            <a:fld id="{77AB41CE-6A62-49C1-9FD6-42EE28920D0C}" type="datetime3">
              <a:rPr lang="zh-CN" altLang="en-US" smtClean="0"/>
              <a:pPr>
                <a:defRPr/>
              </a:pPr>
              <a:t>2021年12月8日星期三</a:t>
            </a:fld>
            <a:endParaRPr lang="en-US" altLang="zh-CN"/>
          </a:p>
        </p:txBody>
      </p:sp>
      <p:sp>
        <p:nvSpPr>
          <p:cNvPr id="98309"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FB03C2E0-09BC-44A0-9F2A-4384A8F637E7}" type="slidenum">
              <a:rPr lang="zh-CN" altLang="en-US" sz="2400" smtClean="0">
                <a:solidFill>
                  <a:schemeClr val="accent2"/>
                </a:solidFill>
                <a:latin typeface="Times New Roman" panose="02020603050405020304" pitchFamily="18" charset="0"/>
              </a:rPr>
              <a:pPr>
                <a:spcBef>
                  <a:spcPct val="0"/>
                </a:spcBef>
                <a:buClrTx/>
                <a:buSzTx/>
                <a:buFontTx/>
                <a:buNone/>
              </a:pPr>
              <a:t>92</a:t>
            </a:fld>
            <a:endParaRPr lang="en-US" altLang="zh-CN" sz="2400">
              <a:solidFill>
                <a:schemeClr val="accent2"/>
              </a:solidFill>
              <a:latin typeface="Times New Roman" panose="02020603050405020304" pitchFamily="18" charset="0"/>
            </a:endParaRPr>
          </a:p>
        </p:txBody>
      </p:sp>
      <p:sp>
        <p:nvSpPr>
          <p:cNvPr id="98310"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b="0" dirty="0" err="1"/>
              <a:t>HBase</a:t>
            </a:r>
            <a:r>
              <a:rPr lang="zh-CN" altLang="en-US" b="0" dirty="0"/>
              <a:t>存储格式</a:t>
            </a:r>
            <a:endParaRPr lang="zh-CN" altLang="en-US" dirty="0"/>
          </a:p>
        </p:txBody>
      </p:sp>
      <p:sp>
        <p:nvSpPr>
          <p:cNvPr id="99331" name="内容占位符 2"/>
          <p:cNvSpPr>
            <a:spLocks noGrp="1"/>
          </p:cNvSpPr>
          <p:nvPr>
            <p:ph idx="1"/>
          </p:nvPr>
        </p:nvSpPr>
        <p:spPr/>
        <p:txBody>
          <a:bodyPr/>
          <a:lstStyle/>
          <a:p>
            <a:pPr>
              <a:lnSpc>
                <a:spcPct val="150000"/>
              </a:lnSpc>
            </a:pPr>
            <a:r>
              <a:rPr lang="en-US" altLang="zh-CN" sz="2200"/>
              <a:t>HBase</a:t>
            </a:r>
            <a:r>
              <a:rPr lang="zh-CN" altLang="en-US" sz="2200"/>
              <a:t>中的所有数据文件都存储在</a:t>
            </a:r>
            <a:r>
              <a:rPr lang="en-US" altLang="zh-CN" sz="2200"/>
              <a:t>Hadoop</a:t>
            </a:r>
            <a:r>
              <a:rPr lang="zh-CN" altLang="en-US" sz="2200"/>
              <a:t>分布式文件系统</a:t>
            </a:r>
            <a:r>
              <a:rPr lang="en-US" altLang="zh-CN" sz="2200"/>
              <a:t>HDFS</a:t>
            </a:r>
            <a:r>
              <a:rPr lang="zh-CN" altLang="en-US" sz="2200"/>
              <a:t>上</a:t>
            </a:r>
            <a:endParaRPr lang="en-US" altLang="zh-CN" sz="2200"/>
          </a:p>
          <a:p>
            <a:pPr>
              <a:lnSpc>
                <a:spcPct val="150000"/>
              </a:lnSpc>
            </a:pPr>
            <a:r>
              <a:rPr lang="zh-CN" altLang="en-US" sz="2200"/>
              <a:t>两种文件类型</a:t>
            </a:r>
          </a:p>
          <a:p>
            <a:pPr lvl="1">
              <a:lnSpc>
                <a:spcPct val="150000"/>
              </a:lnSpc>
            </a:pPr>
            <a:r>
              <a:rPr lang="en-US" altLang="zh-CN" sz="2000" b="1"/>
              <a:t>HFile</a:t>
            </a:r>
            <a:r>
              <a:rPr lang="zh-CN" altLang="en-US" sz="2000"/>
              <a:t>：</a:t>
            </a:r>
            <a:r>
              <a:rPr lang="en-US" altLang="zh-CN" sz="2000"/>
              <a:t>HBase</a:t>
            </a:r>
            <a:r>
              <a:rPr lang="zh-CN" altLang="en-US" sz="2000"/>
              <a:t>中</a:t>
            </a:r>
            <a:r>
              <a:rPr lang="en-US" altLang="zh-CN" sz="2000"/>
              <a:t>KeyValue</a:t>
            </a:r>
            <a:r>
              <a:rPr lang="zh-CN" altLang="en-US" sz="2000"/>
              <a:t>数据的存储格式，</a:t>
            </a:r>
            <a:r>
              <a:rPr lang="en-US" altLang="zh-CN" sz="2000"/>
              <a:t>HFile</a:t>
            </a:r>
            <a:r>
              <a:rPr lang="zh-CN" altLang="en-US" sz="2000"/>
              <a:t>是</a:t>
            </a:r>
            <a:r>
              <a:rPr lang="en-US" altLang="zh-CN" sz="2000"/>
              <a:t>Hadoop</a:t>
            </a:r>
            <a:r>
              <a:rPr lang="zh-CN" altLang="en-US" sz="2000"/>
              <a:t>的二进制格式文件，实际上</a:t>
            </a:r>
            <a:r>
              <a:rPr lang="en-US" altLang="zh-CN" sz="2000"/>
              <a:t>HStoreFile</a:t>
            </a:r>
            <a:r>
              <a:rPr lang="zh-CN" altLang="en-US" sz="2000"/>
              <a:t>就是对</a:t>
            </a:r>
            <a:r>
              <a:rPr lang="en-US" altLang="zh-CN" sz="2000"/>
              <a:t>HFile</a:t>
            </a:r>
            <a:r>
              <a:rPr lang="zh-CN" altLang="en-US" sz="2000"/>
              <a:t>做了轻量级包装，即</a:t>
            </a:r>
            <a:r>
              <a:rPr lang="en-US" altLang="zh-CN" sz="2000"/>
              <a:t>HStoreFile</a:t>
            </a:r>
            <a:r>
              <a:rPr lang="zh-CN" altLang="en-US" sz="2000"/>
              <a:t>底层就是</a:t>
            </a:r>
            <a:r>
              <a:rPr lang="en-US" altLang="zh-CN" sz="2000"/>
              <a:t>HFile</a:t>
            </a:r>
            <a:endParaRPr lang="zh-CN" altLang="en-US" sz="2000"/>
          </a:p>
          <a:p>
            <a:pPr lvl="1">
              <a:lnSpc>
                <a:spcPct val="150000"/>
              </a:lnSpc>
            </a:pPr>
            <a:r>
              <a:rPr lang="en-US" altLang="zh-CN" sz="2000" b="1"/>
              <a:t>HLogFile</a:t>
            </a:r>
            <a:r>
              <a:rPr lang="zh-CN" altLang="en-US" sz="2000"/>
              <a:t>：</a:t>
            </a:r>
            <a:r>
              <a:rPr lang="en-US" altLang="zh-CN" sz="2000"/>
              <a:t>HBase</a:t>
            </a:r>
            <a:r>
              <a:rPr lang="zh-CN" altLang="en-US" sz="2000"/>
              <a:t>中</a:t>
            </a:r>
            <a:r>
              <a:rPr lang="en-US" altLang="zh-CN" sz="2000"/>
              <a:t>WAL</a:t>
            </a:r>
            <a:r>
              <a:rPr lang="zh-CN" altLang="en-US" sz="2000"/>
              <a:t>（</a:t>
            </a:r>
            <a:r>
              <a:rPr lang="en-US" altLang="zh-CN" sz="2000"/>
              <a:t>Write Ahead Log</a:t>
            </a:r>
            <a:r>
              <a:rPr lang="zh-CN" altLang="en-US" sz="2000"/>
              <a:t>）的存储格式，物理上是</a:t>
            </a:r>
            <a:r>
              <a:rPr lang="en-US" altLang="zh-CN" sz="2000"/>
              <a:t>Hadoop</a:t>
            </a:r>
            <a:r>
              <a:rPr lang="zh-CN" altLang="en-US" sz="2000"/>
              <a:t>的顺序文件</a:t>
            </a:r>
          </a:p>
          <a:p>
            <a:endParaRPr lang="zh-CN" altLang="en-US" sz="2200"/>
          </a:p>
        </p:txBody>
      </p:sp>
      <p:sp>
        <p:nvSpPr>
          <p:cNvPr id="4" name="日期占位符 3"/>
          <p:cNvSpPr>
            <a:spLocks noGrp="1"/>
          </p:cNvSpPr>
          <p:nvPr>
            <p:ph type="dt" sz="quarter" idx="10"/>
          </p:nvPr>
        </p:nvSpPr>
        <p:spPr/>
        <p:txBody>
          <a:bodyPr/>
          <a:lstStyle/>
          <a:p>
            <a:pPr>
              <a:defRPr/>
            </a:pPr>
            <a:fld id="{77AB41CE-6A62-49C1-9FD6-42EE28920D0C}" type="datetime3">
              <a:rPr lang="zh-CN" altLang="en-US" smtClean="0"/>
              <a:pPr>
                <a:defRPr/>
              </a:pPr>
              <a:t>2021年12月8日星期三</a:t>
            </a:fld>
            <a:endParaRPr lang="en-US" altLang="zh-CN"/>
          </a:p>
        </p:txBody>
      </p:sp>
      <p:sp>
        <p:nvSpPr>
          <p:cNvPr id="99333"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FC9F8D72-F953-4F3F-B17E-6B7E7E54B169}" type="slidenum">
              <a:rPr lang="zh-CN" altLang="en-US" sz="2400" smtClean="0">
                <a:solidFill>
                  <a:schemeClr val="accent2"/>
                </a:solidFill>
                <a:latin typeface="Times New Roman" panose="02020603050405020304" pitchFamily="18" charset="0"/>
              </a:rPr>
              <a:pPr>
                <a:spcBef>
                  <a:spcPct val="0"/>
                </a:spcBef>
                <a:buClrTx/>
                <a:buSzTx/>
                <a:buFontTx/>
                <a:buNone/>
              </a:pPr>
              <a:t>93</a:t>
            </a:fld>
            <a:endParaRPr lang="en-US" altLang="zh-CN" sz="2400">
              <a:solidFill>
                <a:schemeClr val="accent2"/>
              </a:solidFill>
              <a:latin typeface="Times New Roman" panose="02020603050405020304" pitchFamily="18" charset="0"/>
            </a:endParaRPr>
          </a:p>
        </p:txBody>
      </p:sp>
      <p:sp>
        <p:nvSpPr>
          <p:cNvPr id="99334"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b="0" dirty="0" err="1"/>
              <a:t>HFile</a:t>
            </a:r>
            <a:endParaRPr lang="zh-CN" altLang="en-US" dirty="0"/>
          </a:p>
        </p:txBody>
      </p:sp>
      <p:sp>
        <p:nvSpPr>
          <p:cNvPr id="100355" name="内容占位符 2"/>
          <p:cNvSpPr>
            <a:spLocks noGrp="1"/>
          </p:cNvSpPr>
          <p:nvPr>
            <p:ph idx="1"/>
          </p:nvPr>
        </p:nvSpPr>
        <p:spPr>
          <a:xfrm>
            <a:off x="468313" y="1371600"/>
            <a:ext cx="8496300" cy="4876800"/>
          </a:xfrm>
        </p:spPr>
        <p:txBody>
          <a:bodyPr/>
          <a:lstStyle/>
          <a:p>
            <a:r>
              <a:rPr lang="en-US" altLang="zh-CN" sz="2200"/>
              <a:t>HFile</a:t>
            </a:r>
            <a:r>
              <a:rPr lang="zh-CN" altLang="en-US" sz="2200"/>
              <a:t>分为六部分</a:t>
            </a:r>
          </a:p>
          <a:p>
            <a:pPr lvl="1"/>
            <a:r>
              <a:rPr lang="en-US" altLang="zh-CN" sz="1800" b="1"/>
              <a:t>Data Block</a:t>
            </a:r>
            <a:r>
              <a:rPr lang="zh-CN" altLang="en-US" sz="1800"/>
              <a:t>：保存表中的数据，这部分可以被压缩</a:t>
            </a:r>
          </a:p>
          <a:p>
            <a:pPr lvl="1"/>
            <a:r>
              <a:rPr lang="en-US" altLang="zh-CN" sz="1800" b="1"/>
              <a:t>Meta Block</a:t>
            </a:r>
            <a:r>
              <a:rPr lang="en-US" altLang="zh-CN" sz="1800"/>
              <a:t>(</a:t>
            </a:r>
            <a:r>
              <a:rPr lang="zh-CN" altLang="en-US" sz="1800"/>
              <a:t>可选的</a:t>
            </a:r>
            <a:r>
              <a:rPr lang="en-US" altLang="zh-CN" sz="1800"/>
              <a:t>)</a:t>
            </a:r>
            <a:r>
              <a:rPr lang="zh-CN" altLang="en-US" sz="1800"/>
              <a:t>：保存用户自定义的</a:t>
            </a:r>
            <a:r>
              <a:rPr lang="en-US" altLang="zh-CN" sz="1800"/>
              <a:t>key/value</a:t>
            </a:r>
            <a:r>
              <a:rPr lang="zh-CN" altLang="en-US" sz="1800"/>
              <a:t>对，可被压缩。</a:t>
            </a:r>
          </a:p>
          <a:p>
            <a:pPr lvl="1"/>
            <a:r>
              <a:rPr lang="en-US" altLang="zh-CN" sz="1800" b="1"/>
              <a:t>File Info</a:t>
            </a:r>
            <a:r>
              <a:rPr lang="zh-CN" altLang="en-US" sz="1800"/>
              <a:t>：</a:t>
            </a:r>
            <a:r>
              <a:rPr lang="en-US" altLang="zh-CN" sz="1800"/>
              <a:t>HFile</a:t>
            </a:r>
            <a:r>
              <a:rPr lang="zh-CN" altLang="en-US" sz="1800"/>
              <a:t>的元信息，不被压缩，用户可在这部分添加自己的元信息</a:t>
            </a:r>
          </a:p>
          <a:p>
            <a:pPr lvl="1"/>
            <a:r>
              <a:rPr lang="sv-SE" altLang="zh-CN" sz="1800" b="1"/>
              <a:t>Data Block Index</a:t>
            </a:r>
            <a:r>
              <a:rPr lang="zh-CN" altLang="sv-SE" sz="1800"/>
              <a:t>：</a:t>
            </a:r>
            <a:r>
              <a:rPr lang="sv-SE" altLang="zh-CN" sz="1800"/>
              <a:t>Data Block</a:t>
            </a:r>
            <a:r>
              <a:rPr lang="zh-CN" altLang="sv-SE" sz="1800"/>
              <a:t>的索引</a:t>
            </a:r>
          </a:p>
          <a:p>
            <a:pPr lvl="1"/>
            <a:r>
              <a:rPr lang="en-US" altLang="zh-CN" sz="1800" b="1"/>
              <a:t>Meta Block Index</a:t>
            </a:r>
            <a:r>
              <a:rPr lang="en-US" altLang="zh-CN" sz="1800"/>
              <a:t>(</a:t>
            </a:r>
            <a:r>
              <a:rPr lang="zh-CN" altLang="en-US" sz="1800"/>
              <a:t>可选的</a:t>
            </a:r>
            <a:r>
              <a:rPr lang="en-US" altLang="zh-CN" sz="1800"/>
              <a:t>)</a:t>
            </a:r>
            <a:r>
              <a:rPr lang="zh-CN" altLang="en-US" sz="1800"/>
              <a:t>：</a:t>
            </a:r>
            <a:r>
              <a:rPr lang="en-US" altLang="zh-CN" sz="1800"/>
              <a:t>Meta Block</a:t>
            </a:r>
            <a:r>
              <a:rPr lang="zh-CN" altLang="en-US" sz="1800"/>
              <a:t>的索引</a:t>
            </a:r>
          </a:p>
          <a:p>
            <a:pPr lvl="1"/>
            <a:r>
              <a:rPr lang="en-US" altLang="zh-CN" sz="1800" b="1"/>
              <a:t>Trailer</a:t>
            </a:r>
            <a:r>
              <a:rPr lang="zh-CN" altLang="en-US" sz="1800"/>
              <a:t>：读取</a:t>
            </a:r>
            <a:r>
              <a:rPr lang="en-US" altLang="zh-CN" sz="1800"/>
              <a:t>HFile</a:t>
            </a:r>
            <a:r>
              <a:rPr lang="zh-CN" altLang="en-US" sz="1800"/>
              <a:t>时会首先读取</a:t>
            </a:r>
            <a:r>
              <a:rPr lang="en-US" altLang="zh-CN" sz="1800"/>
              <a:t>Trailer</a:t>
            </a:r>
            <a:r>
              <a:rPr lang="zh-CN" altLang="en-US" sz="1800"/>
              <a:t>，</a:t>
            </a:r>
            <a:r>
              <a:rPr lang="en-US" altLang="zh-CN" sz="1800"/>
              <a:t>Trailer</a:t>
            </a:r>
            <a:r>
              <a:rPr lang="zh-CN" altLang="en-US" sz="1800"/>
              <a:t>保存了每个段的起始位置</a:t>
            </a:r>
            <a:r>
              <a:rPr lang="en-US" altLang="zh-CN" sz="1800"/>
              <a:t>(Magic Number</a:t>
            </a:r>
            <a:r>
              <a:rPr lang="zh-CN" altLang="en-US" sz="1800"/>
              <a:t>用来做安全</a:t>
            </a:r>
            <a:r>
              <a:rPr lang="en-US" altLang="zh-CN" sz="1800"/>
              <a:t>check)</a:t>
            </a:r>
            <a:r>
              <a:rPr lang="zh-CN" altLang="en-US" sz="1800"/>
              <a:t>，然后，</a:t>
            </a:r>
            <a:r>
              <a:rPr lang="en-US" altLang="zh-CN" sz="1800"/>
              <a:t>DataBlockIndex</a:t>
            </a:r>
            <a:r>
              <a:rPr lang="zh-CN" altLang="en-US" sz="1800"/>
              <a:t>会被读取到内存中，这样当检索某个</a:t>
            </a:r>
            <a:r>
              <a:rPr lang="en-US" altLang="zh-CN" sz="1800"/>
              <a:t>key</a:t>
            </a:r>
            <a:r>
              <a:rPr lang="zh-CN" altLang="en-US" sz="1800"/>
              <a:t>时，不需要扫描整个</a:t>
            </a:r>
            <a:r>
              <a:rPr lang="en-US" altLang="zh-CN" sz="1800"/>
              <a:t>HFile</a:t>
            </a:r>
            <a:r>
              <a:rPr lang="zh-CN" altLang="en-US" sz="1800"/>
              <a:t>，只需从内存中找到</a:t>
            </a:r>
            <a:r>
              <a:rPr lang="en-US" altLang="zh-CN" sz="1800"/>
              <a:t>key</a:t>
            </a:r>
            <a:r>
              <a:rPr lang="zh-CN" altLang="en-US" sz="1800"/>
              <a:t>所在的</a:t>
            </a:r>
            <a:r>
              <a:rPr lang="en-US" altLang="zh-CN" sz="1800"/>
              <a:t>block</a:t>
            </a:r>
            <a:r>
              <a:rPr lang="zh-CN" altLang="en-US" sz="1800"/>
              <a:t>，通过一次磁盘</a:t>
            </a:r>
            <a:r>
              <a:rPr lang="en-US" altLang="zh-CN" sz="1800"/>
              <a:t>io</a:t>
            </a:r>
            <a:r>
              <a:rPr lang="zh-CN" altLang="en-US" sz="1800"/>
              <a:t>将整个</a:t>
            </a:r>
            <a:r>
              <a:rPr lang="en-US" altLang="zh-CN" sz="1800"/>
              <a:t>block</a:t>
            </a:r>
            <a:r>
              <a:rPr lang="zh-CN" altLang="en-US" sz="1800"/>
              <a:t>读取到内存中，再找到需要的</a:t>
            </a:r>
            <a:r>
              <a:rPr lang="en-US" altLang="zh-CN" sz="1800"/>
              <a:t>key</a:t>
            </a:r>
            <a:endParaRPr lang="zh-CN" altLang="en-US" sz="1800"/>
          </a:p>
          <a:p>
            <a:endParaRPr lang="zh-CN" altLang="en-US" sz="2200"/>
          </a:p>
        </p:txBody>
      </p:sp>
      <p:sp>
        <p:nvSpPr>
          <p:cNvPr id="4" name="日期占位符 3"/>
          <p:cNvSpPr>
            <a:spLocks noGrp="1"/>
          </p:cNvSpPr>
          <p:nvPr>
            <p:ph type="dt" sz="quarter" idx="10"/>
          </p:nvPr>
        </p:nvSpPr>
        <p:spPr/>
        <p:txBody>
          <a:bodyPr/>
          <a:lstStyle/>
          <a:p>
            <a:pPr>
              <a:defRPr/>
            </a:pPr>
            <a:fld id="{77AB41CE-6A62-49C1-9FD6-42EE28920D0C}" type="datetime3">
              <a:rPr lang="zh-CN" altLang="en-US" smtClean="0"/>
              <a:pPr>
                <a:defRPr/>
              </a:pPr>
              <a:t>2021年12月8日星期三</a:t>
            </a:fld>
            <a:endParaRPr lang="en-US" altLang="zh-CN"/>
          </a:p>
        </p:txBody>
      </p:sp>
      <p:sp>
        <p:nvSpPr>
          <p:cNvPr id="100357"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302B68D2-4636-4C28-A504-6976AA74C337}" type="slidenum">
              <a:rPr lang="zh-CN" altLang="en-US" sz="2400" smtClean="0">
                <a:solidFill>
                  <a:schemeClr val="accent2"/>
                </a:solidFill>
                <a:latin typeface="Times New Roman" panose="02020603050405020304" pitchFamily="18" charset="0"/>
              </a:rPr>
              <a:pPr>
                <a:spcBef>
                  <a:spcPct val="0"/>
                </a:spcBef>
                <a:buClrTx/>
                <a:buSzTx/>
                <a:buFontTx/>
                <a:buNone/>
              </a:pPr>
              <a:t>94</a:t>
            </a:fld>
            <a:endParaRPr lang="en-US" altLang="zh-CN" sz="2400">
              <a:solidFill>
                <a:schemeClr val="accent2"/>
              </a:solidFill>
              <a:latin typeface="Times New Roman" panose="02020603050405020304" pitchFamily="18" charset="0"/>
            </a:endParaRPr>
          </a:p>
        </p:txBody>
      </p:sp>
      <p:sp>
        <p:nvSpPr>
          <p:cNvPr id="100358"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10035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4652963"/>
            <a:ext cx="7273925" cy="2070100"/>
          </a:xfrm>
          <a:prstGeom prst="rect">
            <a:avLst/>
          </a:prstGeom>
          <a:noFill/>
          <a:ln>
            <a:noFill/>
          </a:ln>
          <a:extLst>
            <a:ext uri="{909E8E84-426E-40DD-AFC4-6F175D3DCCD1}">
              <a14:hiddenFill xmlns:a14="http://schemas.microsoft.com/office/drawing/2010/main">
                <a:solidFill>
                  <a:srgbClr val="333300"/>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b="0" dirty="0" err="1"/>
              <a:t>HFile</a:t>
            </a:r>
            <a:endParaRPr lang="zh-CN" altLang="en-US" dirty="0"/>
          </a:p>
        </p:txBody>
      </p:sp>
      <p:sp>
        <p:nvSpPr>
          <p:cNvPr id="101379" name="内容占位符 2"/>
          <p:cNvSpPr>
            <a:spLocks noGrp="1"/>
          </p:cNvSpPr>
          <p:nvPr>
            <p:ph idx="1"/>
          </p:nvPr>
        </p:nvSpPr>
        <p:spPr/>
        <p:txBody>
          <a:bodyPr/>
          <a:lstStyle/>
          <a:p>
            <a:r>
              <a:rPr lang="en-US" altLang="zh-CN" sz="2000"/>
              <a:t>HFile</a:t>
            </a:r>
            <a:r>
              <a:rPr lang="zh-CN" altLang="en-US" sz="2000"/>
              <a:t>里面的每个</a:t>
            </a:r>
            <a:r>
              <a:rPr lang="en-US" altLang="zh-CN" sz="2000"/>
              <a:t>Key/Value</a:t>
            </a:r>
            <a:r>
              <a:rPr lang="zh-CN" altLang="en-US" sz="2000"/>
              <a:t>对就是一个简单的</a:t>
            </a:r>
            <a:r>
              <a:rPr lang="en-US" altLang="zh-CN" sz="2000"/>
              <a:t>byte</a:t>
            </a:r>
            <a:r>
              <a:rPr lang="zh-CN" altLang="en-US" sz="2000"/>
              <a:t>数组。但是这个</a:t>
            </a:r>
            <a:r>
              <a:rPr lang="en-US" altLang="zh-CN" sz="2000"/>
              <a:t>byte</a:t>
            </a:r>
            <a:r>
              <a:rPr lang="zh-CN" altLang="en-US" sz="2000"/>
              <a:t>数组里面包含了很多项，并且有固定的结构</a:t>
            </a:r>
            <a:endParaRPr lang="en-US" altLang="zh-CN" sz="2000"/>
          </a:p>
          <a:p>
            <a:endParaRPr lang="en-US" altLang="zh-CN" sz="2000"/>
          </a:p>
          <a:p>
            <a:endParaRPr lang="en-US" altLang="zh-CN" sz="2000"/>
          </a:p>
          <a:p>
            <a:endParaRPr lang="en-US" altLang="zh-CN" sz="2000"/>
          </a:p>
          <a:p>
            <a:endParaRPr lang="en-US" altLang="zh-CN" sz="2000"/>
          </a:p>
          <a:p>
            <a:endParaRPr lang="en-US" altLang="zh-CN" sz="2000"/>
          </a:p>
          <a:p>
            <a:r>
              <a:rPr lang="zh-CN" altLang="en-US" sz="2000"/>
              <a:t>开始是两个固定长度的数值，分别表示</a:t>
            </a:r>
            <a:r>
              <a:rPr lang="en-US" altLang="zh-CN" sz="2000"/>
              <a:t>Key</a:t>
            </a:r>
            <a:r>
              <a:rPr lang="zh-CN" altLang="en-US" sz="2000"/>
              <a:t>的长度和</a:t>
            </a:r>
            <a:r>
              <a:rPr lang="en-US" altLang="zh-CN" sz="2000"/>
              <a:t>Value</a:t>
            </a:r>
            <a:r>
              <a:rPr lang="zh-CN" altLang="en-US" sz="2000"/>
              <a:t>的长度，紧接着是</a:t>
            </a:r>
            <a:r>
              <a:rPr lang="en-US" altLang="zh-CN" sz="2000"/>
              <a:t>Key</a:t>
            </a:r>
            <a:r>
              <a:rPr lang="zh-CN" altLang="en-US" sz="2000"/>
              <a:t>，开始是固定长度的数值，表示</a:t>
            </a:r>
            <a:r>
              <a:rPr lang="en-US" altLang="zh-CN" sz="2000"/>
              <a:t>RowKey</a:t>
            </a:r>
            <a:r>
              <a:rPr lang="zh-CN" altLang="en-US" sz="2000"/>
              <a:t>的长度，紧接着是</a:t>
            </a:r>
            <a:r>
              <a:rPr lang="en-US" altLang="zh-CN" sz="2000"/>
              <a:t>RowKey</a:t>
            </a:r>
            <a:r>
              <a:rPr lang="zh-CN" altLang="en-US" sz="2000"/>
              <a:t>，然后是固定长度的数值，表示</a:t>
            </a:r>
            <a:r>
              <a:rPr lang="en-US" altLang="zh-CN" sz="2000"/>
              <a:t>Family</a:t>
            </a:r>
            <a:r>
              <a:rPr lang="zh-CN" altLang="en-US" sz="2000"/>
              <a:t>的长度，然后是</a:t>
            </a:r>
            <a:r>
              <a:rPr lang="en-US" altLang="zh-CN" sz="2000"/>
              <a:t>Family</a:t>
            </a:r>
            <a:r>
              <a:rPr lang="zh-CN" altLang="en-US" sz="2000"/>
              <a:t>，接着是</a:t>
            </a:r>
            <a:r>
              <a:rPr lang="en-US" altLang="zh-CN" sz="2000"/>
              <a:t>Qualifier</a:t>
            </a:r>
            <a:r>
              <a:rPr lang="zh-CN" altLang="en-US" sz="2000"/>
              <a:t>，然后是两个固定长度的数值，表示</a:t>
            </a:r>
            <a:r>
              <a:rPr lang="en-US" altLang="zh-CN" sz="2000"/>
              <a:t>Time Stamp</a:t>
            </a:r>
            <a:r>
              <a:rPr lang="zh-CN" altLang="en-US" sz="2000"/>
              <a:t>和</a:t>
            </a:r>
            <a:r>
              <a:rPr lang="en-US" altLang="zh-CN" sz="2000"/>
              <a:t>Key Type</a:t>
            </a:r>
            <a:r>
              <a:rPr lang="zh-CN" altLang="en-US" sz="2000"/>
              <a:t>（</a:t>
            </a:r>
            <a:r>
              <a:rPr lang="en-US" altLang="zh-CN" sz="2000"/>
              <a:t>Put/Delete</a:t>
            </a:r>
            <a:r>
              <a:rPr lang="zh-CN" altLang="en-US" sz="2000"/>
              <a:t>）</a:t>
            </a:r>
            <a:endParaRPr lang="en-US" altLang="zh-CN" sz="2000"/>
          </a:p>
          <a:p>
            <a:r>
              <a:rPr lang="en-US" altLang="zh-CN" sz="2000"/>
              <a:t>Value</a:t>
            </a:r>
            <a:r>
              <a:rPr lang="zh-CN" altLang="en-US" sz="2000"/>
              <a:t>部分没有这么复杂的结构，就是纯粹的二进制数据了</a:t>
            </a:r>
          </a:p>
        </p:txBody>
      </p:sp>
      <p:sp>
        <p:nvSpPr>
          <p:cNvPr id="4" name="日期占位符 3"/>
          <p:cNvSpPr>
            <a:spLocks noGrp="1"/>
          </p:cNvSpPr>
          <p:nvPr>
            <p:ph type="dt" sz="quarter" idx="10"/>
          </p:nvPr>
        </p:nvSpPr>
        <p:spPr/>
        <p:txBody>
          <a:bodyPr/>
          <a:lstStyle/>
          <a:p>
            <a:pPr>
              <a:defRPr/>
            </a:pPr>
            <a:fld id="{77AB41CE-6A62-49C1-9FD6-42EE28920D0C}" type="datetime3">
              <a:rPr lang="zh-CN" altLang="en-US" smtClean="0"/>
              <a:pPr>
                <a:defRPr/>
              </a:pPr>
              <a:t>2021年12月8日星期三</a:t>
            </a:fld>
            <a:endParaRPr lang="en-US" altLang="zh-CN"/>
          </a:p>
        </p:txBody>
      </p:sp>
      <p:sp>
        <p:nvSpPr>
          <p:cNvPr id="101381"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B9FC18C9-DA02-4F4E-9B71-06BF36AA933D}" type="slidenum">
              <a:rPr lang="zh-CN" altLang="en-US" sz="2400" smtClean="0">
                <a:solidFill>
                  <a:schemeClr val="accent2"/>
                </a:solidFill>
                <a:latin typeface="Times New Roman" panose="02020603050405020304" pitchFamily="18" charset="0"/>
              </a:rPr>
              <a:pPr>
                <a:spcBef>
                  <a:spcPct val="0"/>
                </a:spcBef>
                <a:buClrTx/>
                <a:buSzTx/>
                <a:buFontTx/>
                <a:buNone/>
              </a:pPr>
              <a:t>95</a:t>
            </a:fld>
            <a:endParaRPr lang="en-US" altLang="zh-CN" sz="2400">
              <a:solidFill>
                <a:schemeClr val="accent2"/>
              </a:solidFill>
              <a:latin typeface="Times New Roman" panose="02020603050405020304" pitchFamily="18" charset="0"/>
            </a:endParaRPr>
          </a:p>
        </p:txBody>
      </p:sp>
      <p:sp>
        <p:nvSpPr>
          <p:cNvPr id="101382"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10138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2133600"/>
            <a:ext cx="7324725" cy="1495425"/>
          </a:xfrm>
          <a:prstGeom prst="rect">
            <a:avLst/>
          </a:prstGeom>
          <a:noFill/>
          <a:ln>
            <a:noFill/>
          </a:ln>
          <a:extLst>
            <a:ext uri="{909E8E84-426E-40DD-AFC4-6F175D3DCCD1}">
              <a14:hiddenFill xmlns:a14="http://schemas.microsoft.com/office/drawing/2010/main">
                <a:solidFill>
                  <a:srgbClr val="333300"/>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b="0" dirty="0" err="1"/>
              <a:t>HLogFile</a:t>
            </a:r>
            <a:endParaRPr lang="zh-CN" altLang="en-US" dirty="0"/>
          </a:p>
        </p:txBody>
      </p:sp>
      <p:sp>
        <p:nvSpPr>
          <p:cNvPr id="102403" name="内容占位符 2"/>
          <p:cNvSpPr>
            <a:spLocks noGrp="1"/>
          </p:cNvSpPr>
          <p:nvPr>
            <p:ph idx="1"/>
          </p:nvPr>
        </p:nvSpPr>
        <p:spPr/>
        <p:txBody>
          <a:bodyPr/>
          <a:lstStyle/>
          <a:p>
            <a:pPr>
              <a:lnSpc>
                <a:spcPct val="150000"/>
              </a:lnSpc>
            </a:pPr>
            <a:r>
              <a:rPr lang="en-US" altLang="zh-CN" sz="2000" dirty="0" err="1"/>
              <a:t>HLog</a:t>
            </a:r>
            <a:r>
              <a:rPr lang="zh-CN" altLang="en-US" sz="2000" dirty="0"/>
              <a:t>又称</a:t>
            </a:r>
            <a:r>
              <a:rPr lang="en-US" altLang="zh-CN" sz="2000" dirty="0"/>
              <a:t>WAL</a:t>
            </a:r>
            <a:r>
              <a:rPr lang="zh-CN" altLang="en-US" sz="2000" dirty="0"/>
              <a:t>。</a:t>
            </a:r>
            <a:r>
              <a:rPr lang="en-US" altLang="zh-CN" sz="2000" dirty="0"/>
              <a:t>WAL</a:t>
            </a:r>
            <a:r>
              <a:rPr lang="zh-CN" altLang="en-US" sz="2000" dirty="0"/>
              <a:t>意为</a:t>
            </a:r>
            <a:r>
              <a:rPr lang="en-US" altLang="zh-CN" sz="2000" dirty="0"/>
              <a:t>Write Ahead Log</a:t>
            </a:r>
            <a:r>
              <a:rPr lang="zh-CN" altLang="en-US" sz="2000" dirty="0"/>
              <a:t>，类似</a:t>
            </a:r>
            <a:r>
              <a:rPr lang="en-US" altLang="zh-CN" sz="2000" dirty="0" err="1"/>
              <a:t>Mysql</a:t>
            </a:r>
            <a:r>
              <a:rPr lang="zh-CN" altLang="en-US" sz="2000" dirty="0"/>
              <a:t>中的</a:t>
            </a:r>
            <a:r>
              <a:rPr lang="en-US" altLang="zh-CN" sz="2000" dirty="0" err="1"/>
              <a:t>binlog</a:t>
            </a:r>
            <a:r>
              <a:rPr lang="zh-CN" altLang="en-US" sz="2000" dirty="0"/>
              <a:t>，用来做灾难恢复，</a:t>
            </a:r>
            <a:r>
              <a:rPr lang="en-US" altLang="zh-CN" sz="2000" dirty="0" err="1"/>
              <a:t>HLog</a:t>
            </a:r>
            <a:r>
              <a:rPr lang="zh-CN" altLang="en-US" sz="2000" dirty="0"/>
              <a:t>记录数据的所有变更，一旦数据修改，就可以从</a:t>
            </a:r>
            <a:r>
              <a:rPr lang="en-US" altLang="zh-CN" sz="2000" dirty="0" err="1"/>
              <a:t>HLog</a:t>
            </a:r>
            <a:r>
              <a:rPr lang="zh-CN" altLang="en-US" sz="2000" dirty="0"/>
              <a:t>中进行恢复</a:t>
            </a:r>
          </a:p>
          <a:p>
            <a:pPr>
              <a:lnSpc>
                <a:spcPct val="150000"/>
              </a:lnSpc>
            </a:pPr>
            <a:r>
              <a:rPr lang="zh-CN" altLang="en-US" sz="2000" dirty="0"/>
              <a:t>每个</a:t>
            </a:r>
            <a:r>
              <a:rPr lang="en-US" altLang="zh-CN" sz="2000" dirty="0" err="1"/>
              <a:t>HRegionServer</a:t>
            </a:r>
            <a:r>
              <a:rPr lang="zh-CN" altLang="en-US" sz="2000" dirty="0"/>
              <a:t>维护一个</a:t>
            </a:r>
            <a:r>
              <a:rPr lang="en-US" altLang="zh-CN" sz="2000" dirty="0" err="1"/>
              <a:t>HLog</a:t>
            </a:r>
            <a:r>
              <a:rPr lang="zh-CN" altLang="en-US" sz="2000" dirty="0"/>
              <a:t>，而不是每个</a:t>
            </a:r>
            <a:r>
              <a:rPr lang="en-US" altLang="zh-CN" sz="2000" dirty="0"/>
              <a:t>HRegion</a:t>
            </a:r>
            <a:r>
              <a:rPr lang="zh-CN" altLang="en-US" sz="2000" dirty="0"/>
              <a:t>一个，这样不同</a:t>
            </a:r>
            <a:r>
              <a:rPr lang="en-US" altLang="zh-CN" sz="2000" dirty="0"/>
              <a:t>HRegion(</a:t>
            </a:r>
            <a:r>
              <a:rPr lang="zh-CN" altLang="en-US" sz="2000" dirty="0"/>
              <a:t>来自不同表</a:t>
            </a:r>
            <a:r>
              <a:rPr lang="en-US" altLang="zh-CN" sz="2000" dirty="0"/>
              <a:t>)</a:t>
            </a:r>
            <a:r>
              <a:rPr lang="zh-CN" altLang="en-US" sz="2000" dirty="0"/>
              <a:t>的日志会混在一起，这样做的目的是，不断追加单个文件相对于同时写多个文件而言，可以减少磁盘寻址次数，因此，可以提高对表的写性能。带来的麻烦是，如果一台</a:t>
            </a:r>
            <a:r>
              <a:rPr lang="en-US" altLang="zh-CN" sz="2000" dirty="0" err="1"/>
              <a:t>HRegionServer</a:t>
            </a:r>
            <a:r>
              <a:rPr lang="zh-CN" altLang="en-US" sz="2000" dirty="0"/>
              <a:t>下线，为了恢复其上的</a:t>
            </a:r>
            <a:r>
              <a:rPr lang="en-US" altLang="zh-CN" sz="2000" dirty="0"/>
              <a:t>HRegion</a:t>
            </a:r>
            <a:r>
              <a:rPr lang="zh-CN" altLang="en-US" sz="2000" dirty="0"/>
              <a:t>，需要将</a:t>
            </a:r>
            <a:r>
              <a:rPr lang="en-US" altLang="zh-CN" sz="2000" dirty="0" err="1"/>
              <a:t>HRegionServer</a:t>
            </a:r>
            <a:r>
              <a:rPr lang="zh-CN" altLang="en-US" sz="2000" dirty="0"/>
              <a:t>上的</a:t>
            </a:r>
            <a:r>
              <a:rPr lang="en-US" altLang="zh-CN" sz="2000" dirty="0" err="1"/>
              <a:t>HLog</a:t>
            </a:r>
            <a:r>
              <a:rPr lang="zh-CN" altLang="en-US" sz="2000" dirty="0"/>
              <a:t>进行拆分，然后分发到其它</a:t>
            </a:r>
            <a:r>
              <a:rPr lang="en-US" altLang="zh-CN" sz="2000" dirty="0" err="1"/>
              <a:t>HRegionServer</a:t>
            </a:r>
            <a:r>
              <a:rPr lang="zh-CN" altLang="en-US" sz="2000" dirty="0"/>
              <a:t>上进行恢复</a:t>
            </a:r>
          </a:p>
        </p:txBody>
      </p:sp>
      <p:sp>
        <p:nvSpPr>
          <p:cNvPr id="4" name="日期占位符 3"/>
          <p:cNvSpPr>
            <a:spLocks noGrp="1"/>
          </p:cNvSpPr>
          <p:nvPr>
            <p:ph type="dt" sz="quarter" idx="10"/>
          </p:nvPr>
        </p:nvSpPr>
        <p:spPr/>
        <p:txBody>
          <a:bodyPr/>
          <a:lstStyle/>
          <a:p>
            <a:pPr>
              <a:defRPr/>
            </a:pPr>
            <a:fld id="{77AB41CE-6A62-49C1-9FD6-42EE28920D0C}" type="datetime3">
              <a:rPr lang="zh-CN" altLang="en-US" smtClean="0"/>
              <a:pPr>
                <a:defRPr/>
              </a:pPr>
              <a:t>2021年12月8日星期三</a:t>
            </a:fld>
            <a:endParaRPr lang="en-US" altLang="zh-CN"/>
          </a:p>
        </p:txBody>
      </p:sp>
      <p:sp>
        <p:nvSpPr>
          <p:cNvPr id="102405"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363B7A7A-4624-441C-A6E7-4518327558CA}" type="slidenum">
              <a:rPr lang="zh-CN" altLang="en-US" sz="2400" smtClean="0">
                <a:solidFill>
                  <a:schemeClr val="accent2"/>
                </a:solidFill>
                <a:latin typeface="Times New Roman" panose="02020603050405020304" pitchFamily="18" charset="0"/>
              </a:rPr>
              <a:pPr>
                <a:spcBef>
                  <a:spcPct val="0"/>
                </a:spcBef>
                <a:buClrTx/>
                <a:buSzTx/>
                <a:buFontTx/>
                <a:buNone/>
              </a:pPr>
              <a:t>96</a:t>
            </a:fld>
            <a:endParaRPr lang="en-US" altLang="zh-CN" sz="2400">
              <a:solidFill>
                <a:schemeClr val="accent2"/>
              </a:solidFill>
              <a:latin typeface="Times New Roman" panose="02020603050405020304" pitchFamily="18" charset="0"/>
            </a:endParaRPr>
          </a:p>
        </p:txBody>
      </p:sp>
      <p:sp>
        <p:nvSpPr>
          <p:cNvPr id="102406"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b="0" dirty="0" err="1"/>
              <a:t>HLogFile</a:t>
            </a:r>
            <a:endParaRPr lang="zh-CN" altLang="en-US" dirty="0"/>
          </a:p>
        </p:txBody>
      </p:sp>
      <p:sp>
        <p:nvSpPr>
          <p:cNvPr id="103427" name="内容占位符 2"/>
          <p:cNvSpPr>
            <a:spLocks noGrp="1"/>
          </p:cNvSpPr>
          <p:nvPr>
            <p:ph idx="1"/>
          </p:nvPr>
        </p:nvSpPr>
        <p:spPr>
          <a:xfrm>
            <a:off x="323851" y="1371600"/>
            <a:ext cx="8134350" cy="4876800"/>
          </a:xfrm>
        </p:spPr>
        <p:txBody>
          <a:bodyPr/>
          <a:lstStyle/>
          <a:p>
            <a:r>
              <a:rPr lang="en-US" altLang="zh-CN" sz="2000" dirty="0" err="1"/>
              <a:t>HLog</a:t>
            </a:r>
            <a:r>
              <a:rPr lang="zh-CN" altLang="en-US" sz="2000" dirty="0"/>
              <a:t>文件就是一个普通的</a:t>
            </a:r>
            <a:r>
              <a:rPr lang="en-US" altLang="zh-CN" sz="2000" dirty="0"/>
              <a:t>Hadoop</a:t>
            </a:r>
            <a:r>
              <a:rPr lang="zh-CN" altLang="en-US" sz="2000" dirty="0"/>
              <a:t>顺序文件（</a:t>
            </a:r>
            <a:r>
              <a:rPr lang="en-US" altLang="zh-CN" sz="2000" dirty="0"/>
              <a:t>Sequence File</a:t>
            </a:r>
            <a:r>
              <a:rPr lang="zh-CN" altLang="en-US" sz="2000" dirty="0"/>
              <a:t>），顺序文件的</a:t>
            </a:r>
            <a:r>
              <a:rPr lang="en-US" altLang="zh-CN" sz="2000" dirty="0"/>
              <a:t>Key</a:t>
            </a:r>
            <a:r>
              <a:rPr lang="zh-CN" altLang="en-US" sz="2000" dirty="0"/>
              <a:t>是</a:t>
            </a:r>
            <a:r>
              <a:rPr lang="en-US" altLang="zh-CN" sz="2000" dirty="0" err="1"/>
              <a:t>HLogKey</a:t>
            </a:r>
            <a:r>
              <a:rPr lang="zh-CN" altLang="en-US" sz="2000" dirty="0"/>
              <a:t>对象，</a:t>
            </a:r>
            <a:r>
              <a:rPr lang="en-US" altLang="zh-CN" sz="2000" dirty="0" err="1"/>
              <a:t>HLogKey</a:t>
            </a:r>
            <a:r>
              <a:rPr lang="zh-CN" altLang="en-US" sz="2000" dirty="0"/>
              <a:t>中记录了写入数据的归属信息，除了表和</a:t>
            </a:r>
            <a:r>
              <a:rPr lang="en-US" altLang="zh-CN" sz="2000" dirty="0"/>
              <a:t>HRegion</a:t>
            </a:r>
            <a:r>
              <a:rPr lang="zh-CN" altLang="en-US" sz="2000" dirty="0"/>
              <a:t>名字外，同时还包括顺序号和时间戳</a:t>
            </a:r>
            <a:endParaRPr lang="en-US" altLang="zh-CN" sz="2000" dirty="0"/>
          </a:p>
          <a:p>
            <a:r>
              <a:rPr lang="en-US" altLang="zh-CN" sz="2000" dirty="0" err="1"/>
              <a:t>HLog</a:t>
            </a:r>
            <a:r>
              <a:rPr lang="zh-CN" altLang="en-US" sz="2000" dirty="0"/>
              <a:t>顺序文件的</a:t>
            </a:r>
            <a:r>
              <a:rPr lang="en-US" altLang="zh-CN" sz="2000" dirty="0"/>
              <a:t>Value</a:t>
            </a:r>
            <a:r>
              <a:rPr lang="zh-CN" altLang="en-US" sz="2000" dirty="0"/>
              <a:t>是</a:t>
            </a:r>
            <a:r>
              <a:rPr lang="en-US" altLang="zh-CN" sz="2000" dirty="0" err="1"/>
              <a:t>HBase</a:t>
            </a:r>
            <a:r>
              <a:rPr lang="zh-CN" altLang="en-US" sz="2000" dirty="0"/>
              <a:t>的</a:t>
            </a:r>
            <a:r>
              <a:rPr lang="en-US" altLang="zh-CN" sz="2000" dirty="0"/>
              <a:t>Key/Value</a:t>
            </a:r>
            <a:r>
              <a:rPr lang="zh-CN" altLang="en-US" sz="2000" dirty="0"/>
              <a:t>对象，即对应</a:t>
            </a:r>
            <a:r>
              <a:rPr lang="en-US" altLang="zh-CN" sz="2000" dirty="0" err="1"/>
              <a:t>HFile</a:t>
            </a:r>
            <a:r>
              <a:rPr lang="zh-CN" altLang="en-US" sz="2000" dirty="0"/>
              <a:t>中的</a:t>
            </a:r>
            <a:r>
              <a:rPr lang="en-US" altLang="zh-CN" sz="2000" dirty="0"/>
              <a:t>Key/Value</a:t>
            </a:r>
            <a:endParaRPr lang="zh-CN" altLang="en-US" sz="2000" dirty="0"/>
          </a:p>
        </p:txBody>
      </p:sp>
      <p:sp>
        <p:nvSpPr>
          <p:cNvPr id="4" name="日期占位符 3"/>
          <p:cNvSpPr>
            <a:spLocks noGrp="1"/>
          </p:cNvSpPr>
          <p:nvPr>
            <p:ph type="dt" sz="quarter" idx="10"/>
          </p:nvPr>
        </p:nvSpPr>
        <p:spPr/>
        <p:txBody>
          <a:bodyPr/>
          <a:lstStyle/>
          <a:p>
            <a:pPr>
              <a:defRPr/>
            </a:pPr>
            <a:fld id="{77AB41CE-6A62-49C1-9FD6-42EE28920D0C}" type="datetime3">
              <a:rPr lang="zh-CN" altLang="en-US" smtClean="0"/>
              <a:pPr>
                <a:defRPr/>
              </a:pPr>
              <a:t>2021年12月8日星期三</a:t>
            </a:fld>
            <a:endParaRPr lang="en-US" altLang="zh-CN"/>
          </a:p>
        </p:txBody>
      </p:sp>
      <p:sp>
        <p:nvSpPr>
          <p:cNvPr id="103429"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4EF1130D-F637-49AE-A5DC-714054DDF03C}" type="slidenum">
              <a:rPr lang="zh-CN" altLang="en-US" sz="2400" smtClean="0">
                <a:solidFill>
                  <a:schemeClr val="accent2"/>
                </a:solidFill>
                <a:latin typeface="Times New Roman" panose="02020603050405020304" pitchFamily="18" charset="0"/>
              </a:rPr>
              <a:pPr>
                <a:spcBef>
                  <a:spcPct val="0"/>
                </a:spcBef>
                <a:buClrTx/>
                <a:buSzTx/>
                <a:buFontTx/>
                <a:buNone/>
              </a:pPr>
              <a:t>97</a:t>
            </a:fld>
            <a:endParaRPr lang="en-US" altLang="zh-CN" sz="2400">
              <a:solidFill>
                <a:schemeClr val="accent2"/>
              </a:solidFill>
              <a:latin typeface="Times New Roman" panose="02020603050405020304" pitchFamily="18" charset="0"/>
            </a:endParaRPr>
          </a:p>
        </p:txBody>
      </p:sp>
      <p:sp>
        <p:nvSpPr>
          <p:cNvPr id="103430"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1034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808342"/>
            <a:ext cx="5772150" cy="3600450"/>
          </a:xfrm>
          <a:prstGeom prst="rect">
            <a:avLst/>
          </a:prstGeom>
          <a:noFill/>
          <a:ln>
            <a:noFill/>
          </a:ln>
          <a:extLst>
            <a:ext uri="{909E8E84-426E-40DD-AFC4-6F175D3DCCD1}">
              <a14:hiddenFill xmlns:a14="http://schemas.microsoft.com/office/drawing/2010/main">
                <a:solidFill>
                  <a:srgbClr val="333300"/>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b="0" dirty="0"/>
              <a:t>读写数据</a:t>
            </a:r>
            <a:endParaRPr lang="zh-CN" altLang="en-US" dirty="0"/>
          </a:p>
        </p:txBody>
      </p:sp>
      <p:sp>
        <p:nvSpPr>
          <p:cNvPr id="104451" name="内容占位符 2"/>
          <p:cNvSpPr>
            <a:spLocks noGrp="1"/>
          </p:cNvSpPr>
          <p:nvPr>
            <p:ph idx="1"/>
          </p:nvPr>
        </p:nvSpPr>
        <p:spPr>
          <a:xfrm>
            <a:off x="395288" y="1371600"/>
            <a:ext cx="8640762" cy="4876800"/>
          </a:xfrm>
        </p:spPr>
        <p:txBody>
          <a:bodyPr/>
          <a:lstStyle/>
          <a:p>
            <a:r>
              <a:rPr lang="en-US" altLang="zh-CN" sz="2200"/>
              <a:t>HBase</a:t>
            </a:r>
            <a:r>
              <a:rPr lang="zh-CN" altLang="en-US" sz="2200"/>
              <a:t>使用</a:t>
            </a:r>
            <a:r>
              <a:rPr lang="en-US" altLang="zh-CN" sz="2200"/>
              <a:t>HMemStore</a:t>
            </a:r>
            <a:r>
              <a:rPr lang="zh-CN" altLang="en-US" sz="2200"/>
              <a:t>和</a:t>
            </a:r>
            <a:r>
              <a:rPr lang="en-US" altLang="zh-CN" sz="2200"/>
              <a:t>HStoreFile</a:t>
            </a:r>
            <a:r>
              <a:rPr lang="zh-CN" altLang="en-US" sz="2200"/>
              <a:t>存储对表的更新</a:t>
            </a:r>
          </a:p>
          <a:p>
            <a:r>
              <a:rPr lang="zh-CN" altLang="en-US" sz="2200"/>
              <a:t>数据在更新时，首先写入</a:t>
            </a:r>
            <a:r>
              <a:rPr lang="en-US" altLang="zh-CN" sz="2200"/>
              <a:t>HLog</a:t>
            </a:r>
            <a:r>
              <a:rPr lang="zh-CN" altLang="en-US" sz="2200"/>
              <a:t>和内存</a:t>
            </a:r>
            <a:r>
              <a:rPr lang="en-US" altLang="zh-CN" sz="2200"/>
              <a:t>(HMemStore)</a:t>
            </a:r>
            <a:r>
              <a:rPr lang="zh-CN" altLang="en-US" sz="2200"/>
              <a:t>中，</a:t>
            </a:r>
            <a:r>
              <a:rPr lang="en-US" altLang="zh-CN" sz="2200"/>
              <a:t>HMemStore</a:t>
            </a:r>
            <a:r>
              <a:rPr lang="zh-CN" altLang="en-US" sz="2200"/>
              <a:t>中的数据是排序的，当</a:t>
            </a:r>
            <a:r>
              <a:rPr lang="en-US" altLang="zh-CN" sz="2200"/>
              <a:t>HMemStore</a:t>
            </a:r>
            <a:r>
              <a:rPr lang="zh-CN" altLang="en-US" sz="2200"/>
              <a:t>累计到一定阈值时，就会创建一个新的</a:t>
            </a:r>
            <a:r>
              <a:rPr lang="en-US" altLang="zh-CN" sz="2200"/>
              <a:t>HMemStore</a:t>
            </a:r>
            <a:r>
              <a:rPr lang="zh-CN" altLang="en-US" sz="2200"/>
              <a:t>，并且将老的</a:t>
            </a:r>
            <a:r>
              <a:rPr lang="en-US" altLang="zh-CN" sz="2200"/>
              <a:t>HMemStore</a:t>
            </a:r>
            <a:r>
              <a:rPr lang="zh-CN" altLang="en-US" sz="2200"/>
              <a:t>添加到</a:t>
            </a:r>
            <a:r>
              <a:rPr lang="en-US" altLang="zh-CN" sz="2200"/>
              <a:t>flush</a:t>
            </a:r>
            <a:r>
              <a:rPr lang="zh-CN" altLang="en-US" sz="2200"/>
              <a:t>队列，由单独的线程</a:t>
            </a:r>
            <a:r>
              <a:rPr lang="en-US" altLang="zh-CN" sz="2200"/>
              <a:t>flush</a:t>
            </a:r>
            <a:r>
              <a:rPr lang="zh-CN" altLang="en-US" sz="2200"/>
              <a:t>到磁盘上，成为一个</a:t>
            </a:r>
            <a:r>
              <a:rPr lang="en-US" altLang="zh-CN" sz="2200"/>
              <a:t>HStoreFile</a:t>
            </a:r>
            <a:r>
              <a:rPr lang="zh-CN" altLang="en-US" sz="2200"/>
              <a:t>。与此同时，系统会在</a:t>
            </a:r>
            <a:r>
              <a:rPr lang="en-US" altLang="zh-CN" sz="2200"/>
              <a:t>Zookeeper</a:t>
            </a:r>
            <a:r>
              <a:rPr lang="zh-CN" altLang="en-US" sz="2200"/>
              <a:t>中记录一个检查点，表示这个时刻前的变更已持久化了</a:t>
            </a:r>
          </a:p>
          <a:p>
            <a:r>
              <a:rPr lang="zh-CN" altLang="en-US" sz="2200"/>
              <a:t>当系统出现意外时，可能导致内存</a:t>
            </a:r>
            <a:r>
              <a:rPr lang="en-US" altLang="zh-CN" sz="2200"/>
              <a:t>(HMemStore)</a:t>
            </a:r>
            <a:r>
              <a:rPr lang="zh-CN" altLang="en-US" sz="2200"/>
              <a:t>中的数据丢失，此时使用</a:t>
            </a:r>
            <a:r>
              <a:rPr lang="en-US" altLang="zh-CN" sz="2200"/>
              <a:t>HLog</a:t>
            </a:r>
            <a:r>
              <a:rPr lang="zh-CN" altLang="en-US" sz="2200"/>
              <a:t>来恢复检查点之后的数据</a:t>
            </a:r>
          </a:p>
          <a:p>
            <a:r>
              <a:rPr lang="en-US" altLang="zh-CN" sz="2200"/>
              <a:t>HStoreFile</a:t>
            </a:r>
            <a:r>
              <a:rPr lang="zh-CN" altLang="en-US" sz="2200"/>
              <a:t>是只读的，一旦创建后就不可以再修改。因此</a:t>
            </a:r>
            <a:r>
              <a:rPr lang="en-US" altLang="zh-CN" sz="2200"/>
              <a:t>HBase</a:t>
            </a:r>
            <a:r>
              <a:rPr lang="zh-CN" altLang="en-US" sz="2200"/>
              <a:t>的更新其实是不断追加的操作。当一个</a:t>
            </a:r>
            <a:r>
              <a:rPr lang="en-US" altLang="zh-CN" sz="2200"/>
              <a:t>HStore</a:t>
            </a:r>
            <a:r>
              <a:rPr lang="zh-CN" altLang="en-US" sz="2200"/>
              <a:t>中的</a:t>
            </a:r>
            <a:r>
              <a:rPr lang="en-US" altLang="zh-CN" sz="2200"/>
              <a:t>HStoreFile</a:t>
            </a:r>
            <a:r>
              <a:rPr lang="zh-CN" altLang="en-US" sz="2200"/>
              <a:t>达到一定的阈值后，就会进行一次合并，将对同一个</a:t>
            </a:r>
            <a:r>
              <a:rPr lang="en-US" altLang="zh-CN" sz="2200"/>
              <a:t>key</a:t>
            </a:r>
            <a:r>
              <a:rPr lang="zh-CN" altLang="en-US" sz="2200"/>
              <a:t>的修改合并到一起，形成一个大的</a:t>
            </a:r>
            <a:r>
              <a:rPr lang="en-US" altLang="zh-CN" sz="2200"/>
              <a:t>HStoreFile</a:t>
            </a:r>
            <a:r>
              <a:rPr lang="zh-CN" altLang="en-US" sz="2200"/>
              <a:t>，当</a:t>
            </a:r>
            <a:r>
              <a:rPr lang="en-US" altLang="zh-CN" sz="2200"/>
              <a:t>HStoreFile</a:t>
            </a:r>
            <a:r>
              <a:rPr lang="zh-CN" altLang="en-US" sz="2200"/>
              <a:t>的大小达到一定阈值后，又会对</a:t>
            </a:r>
            <a:r>
              <a:rPr lang="en-US" altLang="zh-CN" sz="2200"/>
              <a:t>HStoreFile</a:t>
            </a:r>
            <a:r>
              <a:rPr lang="zh-CN" altLang="en-US" sz="2200"/>
              <a:t>进行分裂，等分为两个</a:t>
            </a:r>
            <a:r>
              <a:rPr lang="en-US" altLang="zh-CN" sz="2200"/>
              <a:t>HStoreFile</a:t>
            </a:r>
            <a:endParaRPr lang="zh-CN" altLang="en-US" sz="2200"/>
          </a:p>
          <a:p>
            <a:endParaRPr lang="zh-CN" altLang="en-US" sz="2200"/>
          </a:p>
        </p:txBody>
      </p:sp>
      <p:sp>
        <p:nvSpPr>
          <p:cNvPr id="4" name="日期占位符 3"/>
          <p:cNvSpPr>
            <a:spLocks noGrp="1"/>
          </p:cNvSpPr>
          <p:nvPr>
            <p:ph type="dt" sz="quarter" idx="10"/>
          </p:nvPr>
        </p:nvSpPr>
        <p:spPr/>
        <p:txBody>
          <a:bodyPr/>
          <a:lstStyle/>
          <a:p>
            <a:pPr>
              <a:defRPr/>
            </a:pPr>
            <a:fld id="{77AB41CE-6A62-49C1-9FD6-42EE28920D0C}" type="datetime3">
              <a:rPr lang="zh-CN" altLang="en-US" smtClean="0"/>
              <a:pPr>
                <a:defRPr/>
              </a:pPr>
              <a:t>2021年12月8日星期三</a:t>
            </a:fld>
            <a:endParaRPr lang="en-US" altLang="zh-CN"/>
          </a:p>
        </p:txBody>
      </p:sp>
      <p:sp>
        <p:nvSpPr>
          <p:cNvPr id="104453"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3FBB2848-5D71-45A1-A4A8-90C8D189B917}" type="slidenum">
              <a:rPr lang="zh-CN" altLang="en-US" sz="2400" smtClean="0">
                <a:solidFill>
                  <a:schemeClr val="accent2"/>
                </a:solidFill>
                <a:latin typeface="Times New Roman" panose="02020603050405020304" pitchFamily="18" charset="0"/>
              </a:rPr>
              <a:pPr>
                <a:spcBef>
                  <a:spcPct val="0"/>
                </a:spcBef>
                <a:buClrTx/>
                <a:buSzTx/>
                <a:buFontTx/>
                <a:buNone/>
              </a:pPr>
              <a:t>98</a:t>
            </a:fld>
            <a:endParaRPr lang="en-US" altLang="zh-CN" sz="2400">
              <a:solidFill>
                <a:schemeClr val="accent2"/>
              </a:solidFill>
              <a:latin typeface="Times New Roman" panose="02020603050405020304" pitchFamily="18" charset="0"/>
            </a:endParaRPr>
          </a:p>
        </p:txBody>
      </p:sp>
      <p:sp>
        <p:nvSpPr>
          <p:cNvPr id="104454"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b="0" dirty="0"/>
              <a:t>读写数据</a:t>
            </a:r>
            <a:endParaRPr lang="zh-CN" altLang="en-US" dirty="0"/>
          </a:p>
        </p:txBody>
      </p:sp>
      <p:sp>
        <p:nvSpPr>
          <p:cNvPr id="105475" name="内容占位符 2"/>
          <p:cNvSpPr>
            <a:spLocks noGrp="1"/>
          </p:cNvSpPr>
          <p:nvPr>
            <p:ph idx="1"/>
          </p:nvPr>
        </p:nvSpPr>
        <p:spPr>
          <a:xfrm>
            <a:off x="611188" y="1371600"/>
            <a:ext cx="8281987" cy="4876800"/>
          </a:xfrm>
        </p:spPr>
        <p:txBody>
          <a:bodyPr/>
          <a:lstStyle/>
          <a:p>
            <a:r>
              <a:rPr lang="zh-CN" altLang="en-US" sz="2200" dirty="0"/>
              <a:t>由于对表的更新是不断追加的，处理读请求时，需要访问</a:t>
            </a:r>
            <a:r>
              <a:rPr lang="en-US" altLang="zh-CN" sz="2200" dirty="0" err="1"/>
              <a:t>HStore</a:t>
            </a:r>
            <a:r>
              <a:rPr lang="zh-CN" altLang="en-US" sz="2200" dirty="0"/>
              <a:t>中全部的</a:t>
            </a:r>
            <a:r>
              <a:rPr lang="en-US" altLang="zh-CN" sz="2200" dirty="0" err="1"/>
              <a:t>HStoreFile</a:t>
            </a:r>
            <a:r>
              <a:rPr lang="zh-CN" altLang="en-US" sz="2200" dirty="0"/>
              <a:t>和</a:t>
            </a:r>
            <a:r>
              <a:rPr lang="en-US" altLang="zh-CN" sz="2200" dirty="0" err="1"/>
              <a:t>HMemStore</a:t>
            </a:r>
            <a:r>
              <a:rPr lang="zh-CN" altLang="en-US" sz="2200" dirty="0"/>
              <a:t>，将他们的按照行键进行合并，由于</a:t>
            </a:r>
            <a:r>
              <a:rPr lang="en-US" altLang="zh-CN" sz="2200" dirty="0" err="1"/>
              <a:t>HStoreFile</a:t>
            </a:r>
            <a:r>
              <a:rPr lang="zh-CN" altLang="en-US" sz="2200" dirty="0"/>
              <a:t>和</a:t>
            </a:r>
            <a:r>
              <a:rPr lang="en-US" altLang="zh-CN" sz="2200" dirty="0" err="1"/>
              <a:t>HMemStore</a:t>
            </a:r>
            <a:r>
              <a:rPr lang="zh-CN" altLang="en-US" sz="2200" dirty="0"/>
              <a:t>都是经过排序的，并且</a:t>
            </a:r>
            <a:r>
              <a:rPr lang="en-US" altLang="zh-CN" sz="2200" dirty="0" err="1"/>
              <a:t>HStoreFile</a:t>
            </a:r>
            <a:r>
              <a:rPr lang="zh-CN" altLang="en-US" sz="2200" dirty="0"/>
              <a:t>带有内存中索引，合并的过程还是比较快的</a:t>
            </a:r>
          </a:p>
          <a:p>
            <a:r>
              <a:rPr lang="zh-CN" altLang="en-US" sz="2200" dirty="0"/>
              <a:t>写请求处理过程</a:t>
            </a:r>
          </a:p>
          <a:p>
            <a:pPr lvl="1"/>
            <a:r>
              <a:rPr lang="en-US" altLang="zh-CN" sz="2000" dirty="0"/>
              <a:t>client</a:t>
            </a:r>
            <a:r>
              <a:rPr lang="zh-CN" altLang="en-US" sz="2000" dirty="0"/>
              <a:t>向</a:t>
            </a:r>
            <a:r>
              <a:rPr lang="en-US" altLang="zh-CN" sz="2000" dirty="0" err="1"/>
              <a:t>HRegionServer</a:t>
            </a:r>
            <a:r>
              <a:rPr lang="zh-CN" altLang="en-US" sz="2000" dirty="0"/>
              <a:t>提交写请求</a:t>
            </a:r>
          </a:p>
          <a:p>
            <a:pPr lvl="1"/>
            <a:r>
              <a:rPr lang="en-US" altLang="zh-CN" sz="2000" dirty="0" err="1"/>
              <a:t>HRegionServer</a:t>
            </a:r>
            <a:r>
              <a:rPr lang="zh-CN" altLang="en-US" sz="2000" dirty="0"/>
              <a:t>找到目标</a:t>
            </a:r>
            <a:r>
              <a:rPr lang="en-US" altLang="zh-CN" sz="2000" dirty="0"/>
              <a:t>HRegion</a:t>
            </a:r>
            <a:endParaRPr lang="zh-CN" altLang="en-US" sz="2000" dirty="0"/>
          </a:p>
          <a:p>
            <a:pPr lvl="1"/>
            <a:r>
              <a:rPr lang="en-US" altLang="zh-CN" sz="2000" dirty="0"/>
              <a:t>HRegion</a:t>
            </a:r>
            <a:r>
              <a:rPr lang="zh-CN" altLang="en-US" sz="2000" dirty="0"/>
              <a:t>检查数据是否与</a:t>
            </a:r>
            <a:r>
              <a:rPr lang="en-US" altLang="zh-CN" sz="2000" dirty="0"/>
              <a:t>schema</a:t>
            </a:r>
            <a:r>
              <a:rPr lang="zh-CN" altLang="en-US" sz="2000" dirty="0"/>
              <a:t>一致</a:t>
            </a:r>
          </a:p>
          <a:p>
            <a:pPr lvl="1"/>
            <a:r>
              <a:rPr lang="zh-CN" altLang="en-US" sz="2000" dirty="0"/>
              <a:t>如果客户端没有指定版本，则获取当前系统时间作为数据版本</a:t>
            </a:r>
          </a:p>
          <a:p>
            <a:pPr lvl="1"/>
            <a:r>
              <a:rPr lang="zh-CN" altLang="en-US" sz="2000" dirty="0"/>
              <a:t>将更新写入</a:t>
            </a:r>
            <a:r>
              <a:rPr lang="en-US" altLang="zh-CN" sz="2000" dirty="0" err="1"/>
              <a:t>HLog</a:t>
            </a:r>
            <a:endParaRPr lang="zh-CN" altLang="en-US" sz="2000" dirty="0"/>
          </a:p>
          <a:p>
            <a:pPr lvl="1"/>
            <a:r>
              <a:rPr lang="zh-CN" altLang="en-US" sz="2000" dirty="0"/>
              <a:t>将更新写入</a:t>
            </a:r>
            <a:r>
              <a:rPr lang="en-US" altLang="zh-CN" sz="2000" dirty="0" err="1"/>
              <a:t>HMemstore</a:t>
            </a:r>
            <a:endParaRPr lang="en-US" altLang="zh-CN" sz="2000" dirty="0"/>
          </a:p>
          <a:p>
            <a:pPr lvl="1"/>
            <a:r>
              <a:rPr lang="zh-CN" altLang="en-US" sz="2000" dirty="0"/>
              <a:t>判断</a:t>
            </a:r>
            <a:r>
              <a:rPr lang="en-US" altLang="zh-CN" sz="2000" dirty="0" err="1"/>
              <a:t>HMemStore</a:t>
            </a:r>
            <a:r>
              <a:rPr lang="zh-CN" altLang="en-US" sz="2000" dirty="0"/>
              <a:t>的是否需要</a:t>
            </a:r>
            <a:r>
              <a:rPr lang="en-US" altLang="zh-CN" sz="2000" dirty="0"/>
              <a:t>flush</a:t>
            </a:r>
            <a:r>
              <a:rPr lang="zh-CN" altLang="en-US" sz="2000" dirty="0"/>
              <a:t>为</a:t>
            </a:r>
            <a:r>
              <a:rPr lang="en-US" altLang="zh-CN" sz="2000" dirty="0" err="1"/>
              <a:t>HStore</a:t>
            </a:r>
            <a:r>
              <a:rPr lang="zh-CN" altLang="en-US" sz="2000" dirty="0"/>
              <a:t>文件</a:t>
            </a:r>
          </a:p>
          <a:p>
            <a:endParaRPr lang="zh-CN" altLang="en-US" sz="2200" dirty="0"/>
          </a:p>
        </p:txBody>
      </p:sp>
      <p:sp>
        <p:nvSpPr>
          <p:cNvPr id="4" name="日期占位符 3"/>
          <p:cNvSpPr>
            <a:spLocks noGrp="1"/>
          </p:cNvSpPr>
          <p:nvPr>
            <p:ph type="dt" sz="quarter" idx="10"/>
          </p:nvPr>
        </p:nvSpPr>
        <p:spPr/>
        <p:txBody>
          <a:bodyPr/>
          <a:lstStyle/>
          <a:p>
            <a:pPr>
              <a:defRPr/>
            </a:pPr>
            <a:fld id="{77AB41CE-6A62-49C1-9FD6-42EE28920D0C}" type="datetime3">
              <a:rPr lang="zh-CN" altLang="en-US" smtClean="0"/>
              <a:pPr>
                <a:defRPr/>
              </a:pPr>
              <a:t>2021年12月8日星期三</a:t>
            </a:fld>
            <a:endParaRPr lang="en-US" altLang="zh-CN"/>
          </a:p>
        </p:txBody>
      </p:sp>
      <p:sp>
        <p:nvSpPr>
          <p:cNvPr id="105477" name="灯片编号占位符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7E4F67D3-AA2B-4662-91F8-75748633560E}" type="slidenum">
              <a:rPr lang="zh-CN" altLang="en-US" sz="2400" smtClean="0">
                <a:solidFill>
                  <a:schemeClr val="accent2"/>
                </a:solidFill>
                <a:latin typeface="Times New Roman" panose="02020603050405020304" pitchFamily="18" charset="0"/>
              </a:rPr>
              <a:pPr>
                <a:spcBef>
                  <a:spcPct val="0"/>
                </a:spcBef>
                <a:buClrTx/>
                <a:buSzTx/>
                <a:buFontTx/>
                <a:buNone/>
              </a:pPr>
              <a:t>99</a:t>
            </a:fld>
            <a:endParaRPr lang="en-US" altLang="zh-CN" sz="2400">
              <a:solidFill>
                <a:schemeClr val="accent2"/>
              </a:solidFill>
              <a:latin typeface="Times New Roman" panose="02020603050405020304" pitchFamily="18" charset="0"/>
            </a:endParaRPr>
          </a:p>
        </p:txBody>
      </p:sp>
      <p:sp>
        <p:nvSpPr>
          <p:cNvPr id="105478" name="页脚占位符 5"/>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theme/theme1.xml><?xml version="1.0" encoding="utf-8"?>
<a:theme xmlns:a="http://schemas.openxmlformats.org/drawingml/2006/main" name="个人主页 (标准)">
  <a:themeElements>
    <a:clrScheme name="个人主页 (标准) 1">
      <a:dk1>
        <a:srgbClr val="000000"/>
      </a:dk1>
      <a:lt1>
        <a:srgbClr val="FFFFFF"/>
      </a:lt1>
      <a:dk2>
        <a:srgbClr val="1E2E53"/>
      </a:dk2>
      <a:lt2>
        <a:srgbClr val="FFCC00"/>
      </a:lt2>
      <a:accent1>
        <a:srgbClr val="FF9933"/>
      </a:accent1>
      <a:accent2>
        <a:srgbClr val="336699"/>
      </a:accent2>
      <a:accent3>
        <a:srgbClr val="ABADB3"/>
      </a:accent3>
      <a:accent4>
        <a:srgbClr val="DADADA"/>
      </a:accent4>
      <a:accent5>
        <a:srgbClr val="FFCAAD"/>
      </a:accent5>
      <a:accent6>
        <a:srgbClr val="2D5C8A"/>
      </a:accent6>
      <a:hlink>
        <a:srgbClr val="EAEAEA"/>
      </a:hlink>
      <a:folHlink>
        <a:srgbClr val="A73737"/>
      </a:folHlink>
    </a:clrScheme>
    <a:fontScheme name="个人主页 (标准)">
      <a:majorFont>
        <a:latin typeface="Arial"/>
        <a:ea typeface="隶书"/>
        <a:cs typeface=""/>
      </a:majorFont>
      <a:minorFont>
        <a:latin typeface="Arial"/>
        <a:ea typeface="华文新魏"/>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3300"/>
        </a:solidFill>
        <a:ln w="9525" cap="flat" cmpd="sng" algn="ctr">
          <a:noFill/>
          <a:prstDash val="solid"/>
          <a:round/>
          <a:headEnd type="none" w="med" len="med"/>
          <a:tailEnd type="none" w="med" len="med"/>
        </a:ln>
        <a:effectLst/>
        <a:scene3d>
          <a:camera prst="legacyObliqueRight"/>
          <a:lightRig rig="legacyHarsh3" dir="t"/>
        </a:scene3d>
        <a:sp3d extrusionH="100000" prstMaterial="legacyMatte">
          <a:bevelT w="13500" h="13500" prst="angle"/>
          <a:bevelB w="13500" h="13500" prst="angle"/>
          <a:extrusionClr>
            <a:srgbClr val="663300"/>
          </a:extrusionClr>
        </a:sp3d>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1" 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rgbClr val="333300"/>
        </a:solidFill>
        <a:ln w="9525" cap="flat" cmpd="sng" algn="ctr">
          <a:noFill/>
          <a:prstDash val="solid"/>
          <a:round/>
          <a:headEnd type="none" w="med" len="med"/>
          <a:tailEnd type="none" w="med" len="med"/>
        </a:ln>
        <a:effectLst/>
        <a:scene3d>
          <a:camera prst="legacyObliqueRight"/>
          <a:lightRig rig="legacyHarsh3" dir="t"/>
        </a:scene3d>
        <a:sp3d extrusionH="100000" prstMaterial="legacyMatte">
          <a:bevelT w="13500" h="13500" prst="angle"/>
          <a:bevelB w="13500" h="13500" prst="angle"/>
          <a:extrusionClr>
            <a:srgbClr val="663300"/>
          </a:extrusionClr>
        </a:sp3d>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1" 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个人主页 (标准) 1">
        <a:dk1>
          <a:srgbClr val="000000"/>
        </a:dk1>
        <a:lt1>
          <a:srgbClr val="FFFFFF"/>
        </a:lt1>
        <a:dk2>
          <a:srgbClr val="1E2E53"/>
        </a:dk2>
        <a:lt2>
          <a:srgbClr val="FFCC00"/>
        </a:lt2>
        <a:accent1>
          <a:srgbClr val="FF9933"/>
        </a:accent1>
        <a:accent2>
          <a:srgbClr val="336699"/>
        </a:accent2>
        <a:accent3>
          <a:srgbClr val="ABADB3"/>
        </a:accent3>
        <a:accent4>
          <a:srgbClr val="DADADA"/>
        </a:accent4>
        <a:accent5>
          <a:srgbClr val="FFCAAD"/>
        </a:accent5>
        <a:accent6>
          <a:srgbClr val="2D5C8A"/>
        </a:accent6>
        <a:hlink>
          <a:srgbClr val="EAEAEA"/>
        </a:hlink>
        <a:folHlink>
          <a:srgbClr val="A73737"/>
        </a:folHlink>
      </a:clrScheme>
      <a:clrMap bg1="dk2" tx1="lt1" bg2="dk1" tx2="lt2" accent1="accent1" accent2="accent2" accent3="accent3" accent4="accent4" accent5="accent5" accent6="accent6" hlink="hlink" folHlink="folHlink"/>
    </a:extraClrScheme>
    <a:extraClrScheme>
      <a:clrScheme name="个人主页 (标准) 2">
        <a:dk1>
          <a:srgbClr val="663300"/>
        </a:dk1>
        <a:lt1>
          <a:srgbClr val="FFFFFF"/>
        </a:lt1>
        <a:dk2>
          <a:srgbClr val="996633"/>
        </a:dk2>
        <a:lt2>
          <a:srgbClr val="868686"/>
        </a:lt2>
        <a:accent1>
          <a:srgbClr val="FF9900"/>
        </a:accent1>
        <a:accent2>
          <a:srgbClr val="CC6600"/>
        </a:accent2>
        <a:accent3>
          <a:srgbClr val="FFFFFF"/>
        </a:accent3>
        <a:accent4>
          <a:srgbClr val="562A00"/>
        </a:accent4>
        <a:accent5>
          <a:srgbClr val="FFCAAA"/>
        </a:accent5>
        <a:accent6>
          <a:srgbClr val="B95C00"/>
        </a:accent6>
        <a:hlink>
          <a:srgbClr val="FFCC00"/>
        </a:hlink>
        <a:folHlink>
          <a:srgbClr val="CCCCCC"/>
        </a:folHlink>
      </a:clrScheme>
      <a:clrMap bg1="lt1" tx1="dk1" bg2="lt2" tx2="dk2" accent1="accent1" accent2="accent2" accent3="accent3" accent4="accent4" accent5="accent5" accent6="accent6" hlink="hlink" folHlink="folHlink"/>
    </a:extraClrScheme>
    <a:extraClrScheme>
      <a:clrScheme name="个人主页 (标准) 3">
        <a:dk1>
          <a:srgbClr val="000000"/>
        </a:dk1>
        <a:lt1>
          <a:srgbClr val="FFFFFF"/>
        </a:lt1>
        <a:dk2>
          <a:srgbClr val="000000"/>
        </a:dk2>
        <a:lt2>
          <a:srgbClr val="868686"/>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C:\www\Microsoft Office\Templates\演示文稿\个人主页 (标准).pot</Template>
  <TotalTime>5055</TotalTime>
  <Words>13706</Words>
  <Application>Microsoft Office PowerPoint</Application>
  <PresentationFormat>全屏显示(4:3)</PresentationFormat>
  <Paragraphs>1421</Paragraphs>
  <Slides>165</Slides>
  <Notes>3</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165</vt:i4>
      </vt:variant>
    </vt:vector>
  </HeadingPairs>
  <TitlesOfParts>
    <vt:vector size="176" baseType="lpstr">
      <vt:lpstr>-apple-system</vt:lpstr>
      <vt:lpstr>华文新魏</vt:lpstr>
      <vt:lpstr>隶书</vt:lpstr>
      <vt:lpstr>宋体</vt:lpstr>
      <vt:lpstr>微软雅黑</vt:lpstr>
      <vt:lpstr>Arial</vt:lpstr>
      <vt:lpstr>Calibri</vt:lpstr>
      <vt:lpstr>Tahoma</vt:lpstr>
      <vt:lpstr>Times New Roman</vt:lpstr>
      <vt:lpstr>Wingdings</vt:lpstr>
      <vt:lpstr>个人主页 (标准)</vt:lpstr>
      <vt:lpstr>PowerPoint 演示文稿</vt:lpstr>
      <vt:lpstr>NoSQL数据库的种类</vt:lpstr>
      <vt:lpstr>提纲</vt:lpstr>
      <vt:lpstr>列族数据库</vt:lpstr>
      <vt:lpstr>列族数据库</vt:lpstr>
      <vt:lpstr>列族数据库</vt:lpstr>
      <vt:lpstr>列族数据库</vt:lpstr>
      <vt:lpstr>列族数据库</vt:lpstr>
      <vt:lpstr>列族数据库</vt:lpstr>
      <vt:lpstr>PowerPoint 演示文稿</vt:lpstr>
      <vt:lpstr>提纲</vt:lpstr>
      <vt:lpstr>HBase简介</vt:lpstr>
      <vt:lpstr>HBase简介</vt:lpstr>
      <vt:lpstr>HBase简介</vt:lpstr>
      <vt:lpstr>HBase简介</vt:lpstr>
      <vt:lpstr>HBase使用场景和成功案例</vt:lpstr>
      <vt:lpstr>HBase VS 传统关系数据库</vt:lpstr>
      <vt:lpstr>HBase VS 传统关系数据库</vt:lpstr>
      <vt:lpstr>HBase VS 传统关系数据库</vt:lpstr>
      <vt:lpstr>提纲</vt:lpstr>
      <vt:lpstr>HBase数据模型</vt:lpstr>
      <vt:lpstr>HBase数据模型</vt:lpstr>
      <vt:lpstr>HBase数据模型</vt:lpstr>
      <vt:lpstr>概念视图</vt:lpstr>
      <vt:lpstr>物理视图</vt:lpstr>
      <vt:lpstr>提纲</vt:lpstr>
      <vt:lpstr>HBase访问接口</vt:lpstr>
      <vt:lpstr>Hbase访问--命令行方式</vt:lpstr>
      <vt:lpstr>Hbase访问--命令行方式</vt:lpstr>
      <vt:lpstr>Hbase访问--命令行方式</vt:lpstr>
      <vt:lpstr>Hbase访问--命令行方式</vt:lpstr>
      <vt:lpstr>Hbase访问--命令行方式</vt:lpstr>
      <vt:lpstr>Hbase访问--命令行方式</vt:lpstr>
      <vt:lpstr>Hbase访问--命令行方式</vt:lpstr>
      <vt:lpstr>Hbase访问--命令行方式</vt:lpstr>
      <vt:lpstr>Hbase访问--命令行方式</vt:lpstr>
      <vt:lpstr>Hbase访问--命令行方式</vt:lpstr>
      <vt:lpstr>Hbase访问--命令行方式</vt:lpstr>
      <vt:lpstr>Hbase访问--命令行方式</vt:lpstr>
      <vt:lpstr>Hbase访问--命令行方式</vt:lpstr>
      <vt:lpstr>Hbase访问--命令行方式</vt:lpstr>
      <vt:lpstr>Hbase访问--命令行方式</vt:lpstr>
      <vt:lpstr>Hbase访问--命令行方式</vt:lpstr>
      <vt:lpstr>Hbase访问--命令行方式</vt:lpstr>
      <vt:lpstr>Hbase访问--命令行方式</vt:lpstr>
      <vt:lpstr>Hbase访问--命令行方式</vt:lpstr>
      <vt:lpstr>Hbase访问--命令行方式</vt:lpstr>
      <vt:lpstr>Hbase访问--命令行方式</vt:lpstr>
      <vt:lpstr>Hbase访问--命令行方式</vt:lpstr>
      <vt:lpstr>Hbase访问—Java API方式</vt:lpstr>
      <vt:lpstr>Hbase访问—Java API方式</vt:lpstr>
      <vt:lpstr>Hbase访问—Java API方式</vt:lpstr>
      <vt:lpstr>Hbase访问—Java API方式</vt:lpstr>
      <vt:lpstr>PowerPoint 演示文稿</vt:lpstr>
      <vt:lpstr>提纲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提纲</vt:lpstr>
      <vt:lpstr>HBase实现</vt:lpstr>
      <vt:lpstr>表和HRegion</vt:lpstr>
      <vt:lpstr>表和HRegion</vt:lpstr>
      <vt:lpstr>表和HRegion</vt:lpstr>
      <vt:lpstr>表和HRegion</vt:lpstr>
      <vt:lpstr>HBase三层结构</vt:lpstr>
      <vt:lpstr>HBase三层结构</vt:lpstr>
      <vt:lpstr>HBase系统架构</vt:lpstr>
      <vt:lpstr>HDFS</vt:lpstr>
      <vt:lpstr>Client</vt:lpstr>
      <vt:lpstr>Zookeeper</vt:lpstr>
      <vt:lpstr>HMaster</vt:lpstr>
      <vt:lpstr>HRegionServer</vt:lpstr>
      <vt:lpstr>HStore</vt:lpstr>
      <vt:lpstr>HStore</vt:lpstr>
      <vt:lpstr>HRegion分配</vt:lpstr>
      <vt:lpstr>HRegionServer上线</vt:lpstr>
      <vt:lpstr>HRegionServer下线</vt:lpstr>
      <vt:lpstr>HMaster上线</vt:lpstr>
      <vt:lpstr>HMaster下线</vt:lpstr>
      <vt:lpstr>HBase存储格式</vt:lpstr>
      <vt:lpstr>HFile</vt:lpstr>
      <vt:lpstr>HFile</vt:lpstr>
      <vt:lpstr>HLogFile</vt:lpstr>
      <vt:lpstr>HLogFile</vt:lpstr>
      <vt:lpstr>读写数据</vt:lpstr>
      <vt:lpstr>读写数据</vt:lpstr>
      <vt:lpstr>提纲</vt:lpstr>
      <vt:lpstr>Cassandra简介</vt:lpstr>
      <vt:lpstr>Cassandra特点</vt:lpstr>
      <vt:lpstr>Cassandra特点</vt:lpstr>
      <vt:lpstr>Cassandra数据模型</vt:lpstr>
      <vt:lpstr>Cassandra数据模型</vt:lpstr>
      <vt:lpstr>提纲</vt:lpstr>
      <vt:lpstr>MapReduce模型概述</vt:lpstr>
      <vt:lpstr>MapReduce模型概述</vt:lpstr>
      <vt:lpstr>MapReduce模型概述</vt:lpstr>
      <vt:lpstr>Map和Reduce函数</vt:lpstr>
      <vt:lpstr>Map和Reduce函数</vt:lpstr>
      <vt:lpstr>实例分析：WordCount</vt:lpstr>
      <vt:lpstr>WordCount设计思路</vt:lpstr>
      <vt:lpstr>WordCount设计思路</vt:lpstr>
      <vt:lpstr>WordCount过程解释</vt:lpstr>
      <vt:lpstr>WordCount过程解释</vt:lpstr>
      <vt:lpstr>WordCount过程解释</vt:lpstr>
      <vt:lpstr>WordCount过程解释</vt:lpstr>
      <vt:lpstr>WordCount过程解释</vt:lpstr>
      <vt:lpstr>例子程序</vt:lpstr>
      <vt:lpstr>MapReduce示例——WordCount</vt:lpstr>
      <vt:lpstr>使用MapReduce进行数据分析的例子</vt:lpstr>
      <vt:lpstr>使用MapReduce进行数据分析的例子</vt:lpstr>
      <vt:lpstr>使用MapReduce进行数据分析的例子</vt:lpstr>
      <vt:lpstr>4.2  使用MapReduce进行数据分析的例子</vt:lpstr>
      <vt:lpstr>使用MapReduce进行数据分析的例子</vt:lpstr>
      <vt:lpstr>使用MapReduce进行数据分析的例子</vt:lpstr>
      <vt:lpstr>使用MapReduce进行数据分析的例子</vt:lpstr>
      <vt:lpstr>使用MapReduce进行数据分析的例子</vt:lpstr>
      <vt:lpstr>使用MapReduce进行数据分析的例子</vt:lpstr>
      <vt:lpstr>使用MapReduce进行数据分析的例子</vt:lpstr>
      <vt:lpstr>使用MapReduce进行数据分析的例子</vt:lpstr>
      <vt:lpstr>MapReduce工作流程概述</vt:lpstr>
      <vt:lpstr>MapReduce工作流程概述</vt:lpstr>
      <vt:lpstr>MapReduce各个执行阶段</vt:lpstr>
      <vt:lpstr>MapReduce各个执行阶段</vt:lpstr>
      <vt:lpstr>MapReduce执行阶段</vt:lpstr>
      <vt:lpstr>Shuffle过程详解</vt:lpstr>
      <vt:lpstr>Shuffle过程详解</vt:lpstr>
      <vt:lpstr>Shuffle过程详解–Map端</vt:lpstr>
      <vt:lpstr>Shuffle过程详解–Map端</vt:lpstr>
      <vt:lpstr>Shuffle过程详解–Map端</vt:lpstr>
      <vt:lpstr>Shuffle过程详解–Reduce端</vt:lpstr>
      <vt:lpstr>Shuffle过程详解–Reduce端</vt:lpstr>
      <vt:lpstr>并行计算的实现</vt:lpstr>
      <vt:lpstr>MapReduce on HBase</vt:lpstr>
      <vt:lpstr>拓展</vt:lpstr>
      <vt:lpstr>为什么需要Hbase二级索引？</vt:lpstr>
      <vt:lpstr>为什么需要Hbase二级索引？</vt:lpstr>
      <vt:lpstr>Hbase二级索引方案</vt:lpstr>
      <vt:lpstr>Hbase二级索引方案</vt:lpstr>
      <vt:lpstr>Hbase二级索引方案</vt:lpstr>
      <vt:lpstr>Phoenix二级索引的特点</vt:lpstr>
      <vt:lpstr>Phoenix二级索引的特点</vt:lpstr>
      <vt:lpstr>Phoenix二级索引的特点</vt:lpstr>
      <vt:lpstr>方案优缺点</vt:lpstr>
      <vt:lpstr>非Coprocessor方案</vt:lpstr>
      <vt:lpstr>Lily Hbase Indexer</vt:lpstr>
      <vt:lpstr>CDH Search</vt:lpstr>
      <vt:lpstr>CDH支持构建索引的方式</vt:lpstr>
      <vt:lpstr>CDH SoIr索引查询流程示意图</vt:lpstr>
      <vt:lpstr>DataStory二级索引方案介绍</vt:lpstr>
      <vt:lpstr>DataStory二级索引方案介绍</vt:lpstr>
      <vt:lpstr>数据查询流程</vt:lpstr>
      <vt:lpstr>Hadoop生态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zhongmin Yan</cp:lastModifiedBy>
  <cp:revision>269</cp:revision>
  <dcterms:created xsi:type="dcterms:W3CDTF">1601-01-01T00:00:00Z</dcterms:created>
  <dcterms:modified xsi:type="dcterms:W3CDTF">2021-12-08T06:46:37Z</dcterms:modified>
</cp:coreProperties>
</file>